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1.bin" ContentType="application/vnd.openxmlformats-officedocument.oleObject"/>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5"/>
  </p:sldMasterIdLst>
  <p:notesMasterIdLst>
    <p:notesMasterId r:id="rId103"/>
  </p:notesMasterIdLst>
  <p:handoutMasterIdLst>
    <p:handoutMasterId r:id="rId104"/>
  </p:handoutMasterIdLst>
  <p:sldIdLst>
    <p:sldId id="298" r:id="rId6"/>
    <p:sldId id="256" r:id="rId7"/>
    <p:sldId id="343" r:id="rId8"/>
    <p:sldId id="379" r:id="rId9"/>
    <p:sldId id="261" r:id="rId10"/>
    <p:sldId id="342" r:id="rId11"/>
    <p:sldId id="338" r:id="rId12"/>
    <p:sldId id="344" r:id="rId13"/>
    <p:sldId id="262" r:id="rId14"/>
    <p:sldId id="331" r:id="rId15"/>
    <p:sldId id="355" r:id="rId16"/>
    <p:sldId id="290" r:id="rId17"/>
    <p:sldId id="287" r:id="rId18"/>
    <p:sldId id="291" r:id="rId19"/>
    <p:sldId id="288" r:id="rId20"/>
    <p:sldId id="289" r:id="rId21"/>
    <p:sldId id="316" r:id="rId22"/>
    <p:sldId id="317" r:id="rId23"/>
    <p:sldId id="356" r:id="rId24"/>
    <p:sldId id="348" r:id="rId25"/>
    <p:sldId id="352" r:id="rId26"/>
    <p:sldId id="353" r:id="rId27"/>
    <p:sldId id="347" r:id="rId28"/>
    <p:sldId id="377" r:id="rId29"/>
    <p:sldId id="264" r:id="rId30"/>
    <p:sldId id="378" r:id="rId31"/>
    <p:sldId id="294" r:id="rId32"/>
    <p:sldId id="265" r:id="rId33"/>
    <p:sldId id="266" r:id="rId34"/>
    <p:sldId id="322" r:id="rId35"/>
    <p:sldId id="330" r:id="rId36"/>
    <p:sldId id="300" r:id="rId37"/>
    <p:sldId id="301" r:id="rId38"/>
    <p:sldId id="303" r:id="rId39"/>
    <p:sldId id="304" r:id="rId40"/>
    <p:sldId id="319" r:id="rId41"/>
    <p:sldId id="340" r:id="rId42"/>
    <p:sldId id="306" r:id="rId43"/>
    <p:sldId id="307" r:id="rId44"/>
    <p:sldId id="371" r:id="rId45"/>
    <p:sldId id="314" r:id="rId46"/>
    <p:sldId id="370" r:id="rId47"/>
    <p:sldId id="374" r:id="rId48"/>
    <p:sldId id="375" r:id="rId49"/>
    <p:sldId id="373" r:id="rId50"/>
    <p:sldId id="334" r:id="rId51"/>
    <p:sldId id="320" r:id="rId52"/>
    <p:sldId id="341" r:id="rId53"/>
    <p:sldId id="366" r:id="rId54"/>
    <p:sldId id="358" r:id="rId55"/>
    <p:sldId id="269" r:id="rId56"/>
    <p:sldId id="324" r:id="rId57"/>
    <p:sldId id="365" r:id="rId58"/>
    <p:sldId id="376" r:id="rId59"/>
    <p:sldId id="369" r:id="rId60"/>
    <p:sldId id="357" r:id="rId61"/>
    <p:sldId id="308" r:id="rId62"/>
    <p:sldId id="282" r:id="rId63"/>
    <p:sldId id="311" r:id="rId64"/>
    <p:sldId id="312" r:id="rId65"/>
    <p:sldId id="292" r:id="rId66"/>
    <p:sldId id="293" r:id="rId67"/>
    <p:sldId id="313" r:id="rId68"/>
    <p:sldId id="339" r:id="rId69"/>
    <p:sldId id="361" r:id="rId70"/>
    <p:sldId id="363" r:id="rId71"/>
    <p:sldId id="335" r:id="rId72"/>
    <p:sldId id="336" r:id="rId73"/>
    <p:sldId id="337" r:id="rId74"/>
    <p:sldId id="318" r:id="rId75"/>
    <p:sldId id="268" r:id="rId76"/>
    <p:sldId id="360" r:id="rId77"/>
    <p:sldId id="299" r:id="rId78"/>
    <p:sldId id="309" r:id="rId79"/>
    <p:sldId id="323" r:id="rId80"/>
    <p:sldId id="321" r:id="rId81"/>
    <p:sldId id="267" r:id="rId82"/>
    <p:sldId id="270" r:id="rId83"/>
    <p:sldId id="281" r:id="rId84"/>
    <p:sldId id="274" r:id="rId85"/>
    <p:sldId id="367" r:id="rId86"/>
    <p:sldId id="275" r:id="rId87"/>
    <p:sldId id="368" r:id="rId88"/>
    <p:sldId id="276" r:id="rId89"/>
    <p:sldId id="329" r:id="rId90"/>
    <p:sldId id="278" r:id="rId91"/>
    <p:sldId id="283" r:id="rId92"/>
    <p:sldId id="284" r:id="rId93"/>
    <p:sldId id="297" r:id="rId94"/>
    <p:sldId id="296" r:id="rId95"/>
    <p:sldId id="279" r:id="rId96"/>
    <p:sldId id="280" r:id="rId97"/>
    <p:sldId id="364" r:id="rId98"/>
    <p:sldId id="325" r:id="rId99"/>
    <p:sldId id="326" r:id="rId100"/>
    <p:sldId id="328" r:id="rId101"/>
    <p:sldId id="327" r:id="rId102"/>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D0A744F-A28D-4544-83B4-954C309A3887}">
          <p14:sldIdLst>
            <p14:sldId id="298"/>
            <p14:sldId id="256"/>
          </p14:sldIdLst>
        </p14:section>
        <p14:section name="Entwicklung der Kommunikation" id="{7A130725-D073-A349-AC3B-AE9DF60A0992}">
          <p14:sldIdLst>
            <p14:sldId id="343"/>
            <p14:sldId id="379"/>
            <p14:sldId id="261"/>
            <p14:sldId id="342"/>
            <p14:sldId id="338"/>
            <p14:sldId id="344"/>
          </p14:sldIdLst>
        </p14:section>
        <p14:section name="Was ist den das Internet der Dinge?" id="{9FF8EB9E-D647-5049-AA14-D46BB2CC398B}">
          <p14:sldIdLst>
            <p14:sldId id="262"/>
            <p14:sldId id="331"/>
            <p14:sldId id="355"/>
            <p14:sldId id="290"/>
            <p14:sldId id="287"/>
            <p14:sldId id="291"/>
            <p14:sldId id="288"/>
            <p14:sldId id="289"/>
            <p14:sldId id="316"/>
            <p14:sldId id="317"/>
            <p14:sldId id="356"/>
            <p14:sldId id="348"/>
            <p14:sldId id="352"/>
            <p14:sldId id="353"/>
            <p14:sldId id="347"/>
            <p14:sldId id="377"/>
          </p14:sldIdLst>
        </p14:section>
        <p14:section name="Das Ding" id="{A64A5484-AAA5-CE49-9539-71DC26EACDDD}">
          <p14:sldIdLst>
            <p14:sldId id="264"/>
            <p14:sldId id="378"/>
            <p14:sldId id="294"/>
            <p14:sldId id="265"/>
            <p14:sldId id="266"/>
            <p14:sldId id="322"/>
            <p14:sldId id="330"/>
          </p14:sldIdLst>
        </p14:section>
        <p14:section name="IoT und BPM" id="{27083917-7655-044D-80AF-69FEE71086B8}">
          <p14:sldIdLst>
            <p14:sldId id="300"/>
            <p14:sldId id="301"/>
            <p14:sldId id="303"/>
            <p14:sldId id="304"/>
            <p14:sldId id="319"/>
            <p14:sldId id="340"/>
            <p14:sldId id="306"/>
            <p14:sldId id="307"/>
            <p14:sldId id="371"/>
            <p14:sldId id="314"/>
            <p14:sldId id="370"/>
            <p14:sldId id="374"/>
            <p14:sldId id="375"/>
            <p14:sldId id="373"/>
            <p14:sldId id="334"/>
            <p14:sldId id="320"/>
            <p14:sldId id="341"/>
            <p14:sldId id="366"/>
            <p14:sldId id="358"/>
            <p14:sldId id="269"/>
            <p14:sldId id="324"/>
            <p14:sldId id="365"/>
            <p14:sldId id="376"/>
            <p14:sldId id="369"/>
            <p14:sldId id="357"/>
            <p14:sldId id="308"/>
            <p14:sldId id="282"/>
            <p14:sldId id="311"/>
            <p14:sldId id="312"/>
          </p14:sldIdLst>
        </p14:section>
        <p14:section name="Usecases" id="{F4B6FB72-A44D-9B4E-AA37-F87FE0E2FF45}">
          <p14:sldIdLst>
            <p14:sldId id="292"/>
            <p14:sldId id="293"/>
            <p14:sldId id="313"/>
            <p14:sldId id="339"/>
            <p14:sldId id="361"/>
            <p14:sldId id="363"/>
            <p14:sldId id="335"/>
            <p14:sldId id="336"/>
            <p14:sldId id="337"/>
            <p14:sldId id="318"/>
            <p14:sldId id="268"/>
            <p14:sldId id="360"/>
            <p14:sldId id="299"/>
            <p14:sldId id="309"/>
          </p14:sldIdLst>
        </p14:section>
        <p14:section name="Backup" id="{1F32063A-E4A1-304F-BC02-5C6DB8BE80A1}">
          <p14:sldIdLst>
            <p14:sldId id="323"/>
            <p14:sldId id="321"/>
            <p14:sldId id="267"/>
            <p14:sldId id="270"/>
            <p14:sldId id="281"/>
            <p14:sldId id="274"/>
            <p14:sldId id="367"/>
            <p14:sldId id="275"/>
            <p14:sldId id="368"/>
            <p14:sldId id="276"/>
            <p14:sldId id="329"/>
            <p14:sldId id="278"/>
            <p14:sldId id="283"/>
            <p14:sldId id="284"/>
            <p14:sldId id="297"/>
            <p14:sldId id="296"/>
            <p14:sldId id="279"/>
            <p14:sldId id="280"/>
            <p14:sldId id="364"/>
            <p14:sldId id="325"/>
            <p14:sldId id="326"/>
            <p14:sldId id="328"/>
            <p14:sldId id="32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hiddenSlides="1" frame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FF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5" autoAdjust="0"/>
    <p:restoredTop sz="92500" autoAdjust="0"/>
  </p:normalViewPr>
  <p:slideViewPr>
    <p:cSldViewPr>
      <p:cViewPr varScale="1">
        <p:scale>
          <a:sx n="105" d="100"/>
          <a:sy n="105" d="100"/>
        </p:scale>
        <p:origin x="-880" y="72"/>
      </p:cViewPr>
      <p:guideLst>
        <p:guide orient="horz" pos="2160"/>
        <p:guide pos="2880"/>
      </p:guideLst>
    </p:cSldViewPr>
  </p:slideViewPr>
  <p:notesTextViewPr>
    <p:cViewPr>
      <p:scale>
        <a:sx n="100" d="100"/>
        <a:sy n="100" d="100"/>
      </p:scale>
      <p:origin x="0" y="0"/>
    </p:cViewPr>
  </p:notesTextViewPr>
  <p:sorterViewPr>
    <p:cViewPr>
      <p:scale>
        <a:sx n="80" d="100"/>
        <a:sy n="80" d="100"/>
      </p:scale>
      <p:origin x="0" y="7288"/>
    </p:cViewPr>
  </p:sorterViewPr>
  <p:notesViewPr>
    <p:cSldViewPr>
      <p:cViewPr varScale="1">
        <p:scale>
          <a:sx n="85" d="100"/>
          <a:sy n="85" d="100"/>
        </p:scale>
        <p:origin x="-315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notesMaster" Target="notesMasters/notesMaster1.xml"/><Relationship Id="rId104" Type="http://schemas.openxmlformats.org/officeDocument/2006/relationships/handoutMaster" Target="handoutMasters/handoutMaster1.xml"/><Relationship Id="rId105" Type="http://schemas.openxmlformats.org/officeDocument/2006/relationships/printerSettings" Target="printerSettings/printerSettings1.bin"/><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00" Type="http://schemas.openxmlformats.org/officeDocument/2006/relationships/slide" Target="slides/slide95.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A09473-23B6-4E48-9D6F-07619600D0F4}" type="doc">
      <dgm:prSet loTypeId="urn:microsoft.com/office/officeart/2005/8/layout/arrow2" loCatId="" qsTypeId="urn:microsoft.com/office/officeart/2005/8/quickstyle/simple4" qsCatId="simple" csTypeId="urn:microsoft.com/office/officeart/2005/8/colors/accent1_2" csCatId="accent1" phldr="1"/>
      <dgm:spPr/>
    </dgm:pt>
    <dgm:pt modelId="{6318B96F-FB55-BA44-B592-628788B17FE4}">
      <dgm:prSet phldrT="[Text]" custT="1"/>
      <dgm:spPr/>
      <dgm:t>
        <a:bodyPr/>
        <a:lstStyle/>
        <a:p>
          <a:r>
            <a:rPr lang="de-DE" sz="2000" dirty="0" smtClean="0"/>
            <a:t>1712</a:t>
          </a:r>
          <a:endParaRPr lang="de-DE" sz="2000" dirty="0"/>
        </a:p>
      </dgm:t>
    </dgm:pt>
    <dgm:pt modelId="{85E95372-0C60-F445-A25A-F56AF85BBD60}" type="parTrans" cxnId="{2C2905BA-3428-1E48-B078-C61550448BB0}">
      <dgm:prSet/>
      <dgm:spPr/>
      <dgm:t>
        <a:bodyPr/>
        <a:lstStyle/>
        <a:p>
          <a:endParaRPr lang="de-DE"/>
        </a:p>
      </dgm:t>
    </dgm:pt>
    <dgm:pt modelId="{6F746D32-CE63-E64E-85E6-0B184D93F796}" type="sibTrans" cxnId="{2C2905BA-3428-1E48-B078-C61550448BB0}">
      <dgm:prSet/>
      <dgm:spPr/>
      <dgm:t>
        <a:bodyPr/>
        <a:lstStyle/>
        <a:p>
          <a:endParaRPr lang="de-DE"/>
        </a:p>
      </dgm:t>
    </dgm:pt>
    <dgm:pt modelId="{605B7A7B-18FF-BD4E-AD47-4936AA35419B}">
      <dgm:prSet phldrT="[Text]" custT="1"/>
      <dgm:spPr/>
      <dgm:t>
        <a:bodyPr/>
        <a:lstStyle/>
        <a:p>
          <a:r>
            <a:rPr lang="de-DE" sz="2000" dirty="0" smtClean="0"/>
            <a:t>1880</a:t>
          </a:r>
          <a:endParaRPr lang="de-DE" sz="2000" dirty="0"/>
        </a:p>
      </dgm:t>
    </dgm:pt>
    <dgm:pt modelId="{B2C3CFC3-575A-E146-A8DA-FC7D3DD56C58}" type="parTrans" cxnId="{E2272415-740C-8346-A96F-47511888C091}">
      <dgm:prSet/>
      <dgm:spPr/>
      <dgm:t>
        <a:bodyPr/>
        <a:lstStyle/>
        <a:p>
          <a:endParaRPr lang="de-DE"/>
        </a:p>
      </dgm:t>
    </dgm:pt>
    <dgm:pt modelId="{DC88F13C-C11E-6642-AEB4-6EEEA8A9DF61}" type="sibTrans" cxnId="{E2272415-740C-8346-A96F-47511888C091}">
      <dgm:prSet/>
      <dgm:spPr/>
      <dgm:t>
        <a:bodyPr/>
        <a:lstStyle/>
        <a:p>
          <a:endParaRPr lang="de-DE"/>
        </a:p>
      </dgm:t>
    </dgm:pt>
    <dgm:pt modelId="{EB74C48E-2599-534A-9A21-C4A3A60FF62F}">
      <dgm:prSet phldrT="[Text]" custT="1"/>
      <dgm:spPr/>
      <dgm:t>
        <a:bodyPr/>
        <a:lstStyle/>
        <a:p>
          <a:r>
            <a:rPr lang="de-DE" sz="2000" dirty="0" smtClean="0"/>
            <a:t>1970</a:t>
          </a:r>
          <a:endParaRPr lang="de-DE" sz="2000" dirty="0"/>
        </a:p>
      </dgm:t>
    </dgm:pt>
    <dgm:pt modelId="{318EAA4C-2204-664C-AD51-8DE4523DE653}" type="parTrans" cxnId="{ED7CA0CC-2138-7F44-AF2D-E0C96740032B}">
      <dgm:prSet/>
      <dgm:spPr/>
      <dgm:t>
        <a:bodyPr/>
        <a:lstStyle/>
        <a:p>
          <a:endParaRPr lang="de-DE"/>
        </a:p>
      </dgm:t>
    </dgm:pt>
    <dgm:pt modelId="{ED2B7BEE-EAD5-2A4C-8561-3FC3254A1453}" type="sibTrans" cxnId="{ED7CA0CC-2138-7F44-AF2D-E0C96740032B}">
      <dgm:prSet/>
      <dgm:spPr/>
      <dgm:t>
        <a:bodyPr/>
        <a:lstStyle/>
        <a:p>
          <a:endParaRPr lang="de-DE"/>
        </a:p>
      </dgm:t>
    </dgm:pt>
    <dgm:pt modelId="{F5D7E6D9-21C4-D14D-A59A-28823D0C31AC}">
      <dgm:prSet phldrT="[Text]" custT="1"/>
      <dgm:spPr/>
      <dgm:t>
        <a:bodyPr/>
        <a:lstStyle/>
        <a:p>
          <a:r>
            <a:rPr lang="de-DE" sz="2000" dirty="0" smtClean="0"/>
            <a:t>2014</a:t>
          </a:r>
          <a:endParaRPr lang="de-DE" sz="2000" dirty="0"/>
        </a:p>
      </dgm:t>
    </dgm:pt>
    <dgm:pt modelId="{9221C3C9-A94F-F746-AAB2-5FA64C96A53B}" type="parTrans" cxnId="{B8FE439A-13EB-D042-A7C9-FFA009CB224B}">
      <dgm:prSet/>
      <dgm:spPr/>
      <dgm:t>
        <a:bodyPr/>
        <a:lstStyle/>
        <a:p>
          <a:endParaRPr lang="de-DE"/>
        </a:p>
      </dgm:t>
    </dgm:pt>
    <dgm:pt modelId="{D5DA63EC-09FC-CD4A-B1A5-0DE1F46DC3F6}" type="sibTrans" cxnId="{B8FE439A-13EB-D042-A7C9-FFA009CB224B}">
      <dgm:prSet/>
      <dgm:spPr/>
      <dgm:t>
        <a:bodyPr/>
        <a:lstStyle/>
        <a:p>
          <a:endParaRPr lang="de-DE"/>
        </a:p>
      </dgm:t>
    </dgm:pt>
    <dgm:pt modelId="{961B578F-716E-964D-AE0A-C65D34A27A6D}">
      <dgm:prSet phldrT="[Text]" custT="1"/>
      <dgm:spPr/>
      <dgm:t>
        <a:bodyPr/>
        <a:lstStyle/>
        <a:p>
          <a:r>
            <a:rPr lang="de-DE" sz="1400" dirty="0" smtClean="0"/>
            <a:t>Einführung mechanischer Produktionsanlagen</a:t>
          </a:r>
          <a:endParaRPr lang="de-DE" sz="1400" dirty="0"/>
        </a:p>
      </dgm:t>
    </dgm:pt>
    <dgm:pt modelId="{72A1AC84-D800-964A-B3A2-9AF7C77DDD65}" type="parTrans" cxnId="{67F76F32-444B-6A41-87A9-1A829213452D}">
      <dgm:prSet/>
      <dgm:spPr/>
      <dgm:t>
        <a:bodyPr/>
        <a:lstStyle/>
        <a:p>
          <a:endParaRPr lang="de-DE"/>
        </a:p>
      </dgm:t>
    </dgm:pt>
    <dgm:pt modelId="{5C565731-DF97-824F-8568-7BE45A851007}" type="sibTrans" cxnId="{67F76F32-444B-6A41-87A9-1A829213452D}">
      <dgm:prSet/>
      <dgm:spPr/>
      <dgm:t>
        <a:bodyPr/>
        <a:lstStyle/>
        <a:p>
          <a:endParaRPr lang="de-DE"/>
        </a:p>
      </dgm:t>
    </dgm:pt>
    <dgm:pt modelId="{4969F150-F708-B84C-81EB-7ADB13E43A3C}">
      <dgm:prSet phldrT="[Text]" custT="1"/>
      <dgm:spPr/>
      <dgm:t>
        <a:bodyPr/>
        <a:lstStyle/>
        <a:p>
          <a:r>
            <a:rPr lang="de-DE" sz="1400" dirty="0" smtClean="0"/>
            <a:t>Einführung von Massen-produktion</a:t>
          </a:r>
          <a:endParaRPr lang="de-DE" sz="1400" dirty="0"/>
        </a:p>
      </dgm:t>
    </dgm:pt>
    <dgm:pt modelId="{75144008-E4F3-F441-BA5F-8F8670283A67}" type="parTrans" cxnId="{2880B37F-86E2-9B4B-9FE5-2863A539502C}">
      <dgm:prSet/>
      <dgm:spPr/>
      <dgm:t>
        <a:bodyPr/>
        <a:lstStyle/>
        <a:p>
          <a:endParaRPr lang="de-DE"/>
        </a:p>
      </dgm:t>
    </dgm:pt>
    <dgm:pt modelId="{50F53C7F-4445-4C4D-B096-8E057A5D0973}" type="sibTrans" cxnId="{2880B37F-86E2-9B4B-9FE5-2863A539502C}">
      <dgm:prSet/>
      <dgm:spPr/>
      <dgm:t>
        <a:bodyPr/>
        <a:lstStyle/>
        <a:p>
          <a:endParaRPr lang="de-DE"/>
        </a:p>
      </dgm:t>
    </dgm:pt>
    <dgm:pt modelId="{5269E731-103E-4443-B88D-1B89760D316D}">
      <dgm:prSet phldrT="[Text]" custT="1"/>
      <dgm:spPr/>
      <dgm:t>
        <a:bodyPr/>
        <a:lstStyle/>
        <a:p>
          <a:r>
            <a:rPr lang="de-DE" sz="1400" dirty="0" smtClean="0"/>
            <a:t>Einsatz der IT</a:t>
          </a:r>
          <a:endParaRPr lang="de-DE" sz="1400" dirty="0"/>
        </a:p>
      </dgm:t>
    </dgm:pt>
    <dgm:pt modelId="{F045A9AF-690A-2949-A78A-B0BA698E6AF9}" type="parTrans" cxnId="{7B8F2DB2-786C-A145-ACA1-3CB5D6DFF47E}">
      <dgm:prSet/>
      <dgm:spPr/>
      <dgm:t>
        <a:bodyPr/>
        <a:lstStyle/>
        <a:p>
          <a:endParaRPr lang="de-DE"/>
        </a:p>
      </dgm:t>
    </dgm:pt>
    <dgm:pt modelId="{D494138F-8EC4-DA42-9982-0E76F85BACAB}" type="sibTrans" cxnId="{7B8F2DB2-786C-A145-ACA1-3CB5D6DFF47E}">
      <dgm:prSet/>
      <dgm:spPr/>
      <dgm:t>
        <a:bodyPr/>
        <a:lstStyle/>
        <a:p>
          <a:endParaRPr lang="de-DE"/>
        </a:p>
      </dgm:t>
    </dgm:pt>
    <dgm:pt modelId="{DBDE7347-719B-D346-9E47-C76F3ACAE489}">
      <dgm:prSet phldrT="[Text]" custT="1"/>
      <dgm:spPr/>
      <dgm:t>
        <a:bodyPr/>
        <a:lstStyle/>
        <a:p>
          <a:r>
            <a:rPr lang="de-DE" sz="1400" dirty="0" smtClean="0"/>
            <a:t>Devices kommunizieren „selbstständig“</a:t>
          </a:r>
          <a:endParaRPr lang="de-DE" sz="1400" dirty="0"/>
        </a:p>
      </dgm:t>
    </dgm:pt>
    <dgm:pt modelId="{65C00210-6ABA-4943-9351-9956A4024135}" type="parTrans" cxnId="{1A51D986-A3E5-214A-B9A3-3A7E2D635490}">
      <dgm:prSet/>
      <dgm:spPr/>
      <dgm:t>
        <a:bodyPr/>
        <a:lstStyle/>
        <a:p>
          <a:endParaRPr lang="de-DE"/>
        </a:p>
      </dgm:t>
    </dgm:pt>
    <dgm:pt modelId="{241E27AC-642A-4D4E-989E-675BBFD847BF}" type="sibTrans" cxnId="{1A51D986-A3E5-214A-B9A3-3A7E2D635490}">
      <dgm:prSet/>
      <dgm:spPr/>
      <dgm:t>
        <a:bodyPr/>
        <a:lstStyle/>
        <a:p>
          <a:endParaRPr lang="de-DE"/>
        </a:p>
      </dgm:t>
    </dgm:pt>
    <dgm:pt modelId="{4A282D16-7FD1-9C4C-96A3-BC95E2A1A012}">
      <dgm:prSet phldrT="[Text]" custT="1"/>
      <dgm:spPr/>
      <dgm:t>
        <a:bodyPr/>
        <a:lstStyle/>
        <a:p>
          <a:r>
            <a:rPr lang="de-DE" sz="1400" dirty="0" smtClean="0"/>
            <a:t>Elektronische Produktions-steuerung </a:t>
          </a:r>
          <a:endParaRPr lang="de-DE" sz="1400" dirty="0"/>
        </a:p>
      </dgm:t>
    </dgm:pt>
    <dgm:pt modelId="{EEDE3A0F-E020-0E4C-9BB5-7A7DCF490427}" type="parTrans" cxnId="{2F7A8C4A-386F-1141-AC4F-E4D45D743F04}">
      <dgm:prSet/>
      <dgm:spPr/>
      <dgm:t>
        <a:bodyPr/>
        <a:lstStyle/>
        <a:p>
          <a:endParaRPr lang="de-DE"/>
        </a:p>
      </dgm:t>
    </dgm:pt>
    <dgm:pt modelId="{E595307E-2BBD-A44B-A937-38B205EDE8A7}" type="sibTrans" cxnId="{2F7A8C4A-386F-1141-AC4F-E4D45D743F04}">
      <dgm:prSet/>
      <dgm:spPr/>
      <dgm:t>
        <a:bodyPr/>
        <a:lstStyle/>
        <a:p>
          <a:endParaRPr lang="de-DE"/>
        </a:p>
      </dgm:t>
    </dgm:pt>
    <dgm:pt modelId="{C8AAEB4A-F38B-8C40-8A1E-163008732194}">
      <dgm:prSet phldrT="[Text]" custT="1"/>
      <dgm:spPr/>
      <dgm:t>
        <a:bodyPr/>
        <a:lstStyle/>
        <a:p>
          <a:r>
            <a:rPr lang="de-DE" sz="1400" dirty="0" smtClean="0"/>
            <a:t>Einsatz elektrischer Energie</a:t>
          </a:r>
          <a:endParaRPr lang="de-DE" sz="1400" dirty="0"/>
        </a:p>
      </dgm:t>
    </dgm:pt>
    <dgm:pt modelId="{802B8166-1C86-FB47-977B-D3D4848DF072}" type="parTrans" cxnId="{2A0C0EC1-FDC4-B345-A912-78647EDAC7D4}">
      <dgm:prSet/>
      <dgm:spPr/>
      <dgm:t>
        <a:bodyPr/>
        <a:lstStyle/>
        <a:p>
          <a:endParaRPr lang="de-DE"/>
        </a:p>
      </dgm:t>
    </dgm:pt>
    <dgm:pt modelId="{7B1D5CF9-1D30-9D44-BF91-6E08242215C5}" type="sibTrans" cxnId="{2A0C0EC1-FDC4-B345-A912-78647EDAC7D4}">
      <dgm:prSet/>
      <dgm:spPr/>
      <dgm:t>
        <a:bodyPr/>
        <a:lstStyle/>
        <a:p>
          <a:endParaRPr lang="de-DE"/>
        </a:p>
      </dgm:t>
    </dgm:pt>
    <dgm:pt modelId="{7853D30C-F274-4E47-9CC9-6B8F85D9AB18}">
      <dgm:prSet phldrT="[Text]" custT="1"/>
      <dgm:spPr/>
      <dgm:t>
        <a:bodyPr/>
        <a:lstStyle/>
        <a:p>
          <a:r>
            <a:rPr lang="de-DE" sz="1400" dirty="0" smtClean="0"/>
            <a:t>Betrieb durch Wasser- und Dampfkraft</a:t>
          </a:r>
          <a:endParaRPr lang="de-DE" sz="1400" dirty="0"/>
        </a:p>
      </dgm:t>
    </dgm:pt>
    <dgm:pt modelId="{DEA3FF80-02FF-CD49-8C5B-F70D9C835C26}" type="parTrans" cxnId="{EEF24631-E318-7A40-A0AA-9E82153F438C}">
      <dgm:prSet/>
      <dgm:spPr/>
      <dgm:t>
        <a:bodyPr/>
        <a:lstStyle/>
        <a:p>
          <a:endParaRPr lang="de-DE"/>
        </a:p>
      </dgm:t>
    </dgm:pt>
    <dgm:pt modelId="{37268987-DE34-D542-860B-B87ADE742468}" type="sibTrans" cxnId="{EEF24631-E318-7A40-A0AA-9E82153F438C}">
      <dgm:prSet/>
      <dgm:spPr/>
      <dgm:t>
        <a:bodyPr/>
        <a:lstStyle/>
        <a:p>
          <a:endParaRPr lang="de-DE"/>
        </a:p>
      </dgm:t>
    </dgm:pt>
    <dgm:pt modelId="{262FE81A-201F-F444-B1C6-5894085C48DF}">
      <dgm:prSet phldrT="[Text]" custT="1"/>
      <dgm:spPr/>
      <dgm:t>
        <a:bodyPr/>
        <a:lstStyle/>
        <a:p>
          <a:r>
            <a:rPr lang="de-DE" sz="1400" dirty="0" smtClean="0"/>
            <a:t>Informationen steuern die Produktion</a:t>
          </a:r>
          <a:endParaRPr lang="de-DE" sz="1400" dirty="0"/>
        </a:p>
      </dgm:t>
    </dgm:pt>
    <dgm:pt modelId="{7B209815-1FF3-8A40-9581-3A08C4B06F1D}" type="parTrans" cxnId="{499B771D-3250-CC48-8CB0-2FCBD08C528F}">
      <dgm:prSet/>
      <dgm:spPr/>
      <dgm:t>
        <a:bodyPr/>
        <a:lstStyle/>
        <a:p>
          <a:endParaRPr lang="de-DE"/>
        </a:p>
      </dgm:t>
    </dgm:pt>
    <dgm:pt modelId="{ADD85B49-9608-5049-ABF1-1DD3303B057E}" type="sibTrans" cxnId="{499B771D-3250-CC48-8CB0-2FCBD08C528F}">
      <dgm:prSet/>
      <dgm:spPr/>
      <dgm:t>
        <a:bodyPr/>
        <a:lstStyle/>
        <a:p>
          <a:endParaRPr lang="de-DE"/>
        </a:p>
      </dgm:t>
    </dgm:pt>
    <dgm:pt modelId="{00A289A1-A449-214F-A720-6A9E132D2634}" type="pres">
      <dgm:prSet presAssocID="{E8A09473-23B6-4E48-9D6F-07619600D0F4}" presName="arrowDiagram" presStyleCnt="0">
        <dgm:presLayoutVars>
          <dgm:chMax val="5"/>
          <dgm:dir/>
          <dgm:resizeHandles val="exact"/>
        </dgm:presLayoutVars>
      </dgm:prSet>
      <dgm:spPr/>
    </dgm:pt>
    <dgm:pt modelId="{5104AD67-0BFF-7744-A6C4-794E72C64F7B}" type="pres">
      <dgm:prSet presAssocID="{E8A09473-23B6-4E48-9D6F-07619600D0F4}" presName="arrow" presStyleLbl="bgShp" presStyleIdx="0" presStyleCnt="1"/>
      <dgm:spPr>
        <a:gradFill flip="none" rotWithShape="1">
          <a:gsLst>
            <a:gs pos="0">
              <a:schemeClr val="accent6"/>
            </a:gs>
            <a:gs pos="100000">
              <a:schemeClr val="accent5"/>
            </a:gs>
            <a:gs pos="50000">
              <a:schemeClr val="accent4"/>
            </a:gs>
          </a:gsLst>
          <a:lin ang="0" scaled="1"/>
          <a:tileRect/>
        </a:gradFill>
      </dgm:spPr>
    </dgm:pt>
    <dgm:pt modelId="{6B45D747-398A-D341-8C2B-0357B584219D}" type="pres">
      <dgm:prSet presAssocID="{E8A09473-23B6-4E48-9D6F-07619600D0F4}" presName="arrowDiagram4" presStyleCnt="0"/>
      <dgm:spPr/>
    </dgm:pt>
    <dgm:pt modelId="{8ACED12C-745E-DB44-B418-222DDBE72977}" type="pres">
      <dgm:prSet presAssocID="{6318B96F-FB55-BA44-B592-628788B17FE4}" presName="bullet4a" presStyleLbl="node1" presStyleIdx="0" presStyleCnt="4"/>
      <dgm:spPr/>
    </dgm:pt>
    <dgm:pt modelId="{33C6C426-1424-EB42-BF60-8EC63F76D57E}" type="pres">
      <dgm:prSet presAssocID="{6318B96F-FB55-BA44-B592-628788B17FE4}" presName="textBox4a" presStyleLbl="revTx" presStyleIdx="0" presStyleCnt="4" custScaleX="117417">
        <dgm:presLayoutVars>
          <dgm:bulletEnabled val="1"/>
        </dgm:presLayoutVars>
      </dgm:prSet>
      <dgm:spPr/>
      <dgm:t>
        <a:bodyPr/>
        <a:lstStyle/>
        <a:p>
          <a:endParaRPr lang="de-DE"/>
        </a:p>
      </dgm:t>
    </dgm:pt>
    <dgm:pt modelId="{ABF4533D-B3EF-AE4F-92F7-A029F20E6A6F}" type="pres">
      <dgm:prSet presAssocID="{605B7A7B-18FF-BD4E-AD47-4936AA35419B}" presName="bullet4b" presStyleLbl="node1" presStyleIdx="1" presStyleCnt="4"/>
      <dgm:spPr/>
    </dgm:pt>
    <dgm:pt modelId="{269AD7D6-8815-7C4C-A5F8-D4D43E1CB5B6}" type="pres">
      <dgm:prSet presAssocID="{605B7A7B-18FF-BD4E-AD47-4936AA35419B}" presName="textBox4b" presStyleLbl="revTx" presStyleIdx="1" presStyleCnt="4" custScaleX="117417">
        <dgm:presLayoutVars>
          <dgm:bulletEnabled val="1"/>
        </dgm:presLayoutVars>
      </dgm:prSet>
      <dgm:spPr/>
      <dgm:t>
        <a:bodyPr/>
        <a:lstStyle/>
        <a:p>
          <a:endParaRPr lang="de-DE"/>
        </a:p>
      </dgm:t>
    </dgm:pt>
    <dgm:pt modelId="{4573A3B4-0006-4B4B-9DF2-501D69219B97}" type="pres">
      <dgm:prSet presAssocID="{EB74C48E-2599-534A-9A21-C4A3A60FF62F}" presName="bullet4c" presStyleLbl="node1" presStyleIdx="2" presStyleCnt="4"/>
      <dgm:spPr/>
    </dgm:pt>
    <dgm:pt modelId="{206A7EEA-6418-D14D-9B21-B282ADBF0E61}" type="pres">
      <dgm:prSet presAssocID="{EB74C48E-2599-534A-9A21-C4A3A60FF62F}" presName="textBox4c" presStyleLbl="revTx" presStyleIdx="2" presStyleCnt="4" custScaleX="117417">
        <dgm:presLayoutVars>
          <dgm:bulletEnabled val="1"/>
        </dgm:presLayoutVars>
      </dgm:prSet>
      <dgm:spPr/>
      <dgm:t>
        <a:bodyPr/>
        <a:lstStyle/>
        <a:p>
          <a:endParaRPr lang="de-DE"/>
        </a:p>
      </dgm:t>
    </dgm:pt>
    <dgm:pt modelId="{A1AA488A-EE13-9F49-8BE7-F08DA5C288E4}" type="pres">
      <dgm:prSet presAssocID="{F5D7E6D9-21C4-D14D-A59A-28823D0C31AC}" presName="bullet4d" presStyleLbl="node1" presStyleIdx="3" presStyleCnt="4"/>
      <dgm:spPr/>
    </dgm:pt>
    <dgm:pt modelId="{1FE008C2-5CAB-6747-8F2B-0668705C747E}" type="pres">
      <dgm:prSet presAssocID="{F5D7E6D9-21C4-D14D-A59A-28823D0C31AC}" presName="textBox4d" presStyleLbl="revTx" presStyleIdx="3" presStyleCnt="4" custScaleX="117417">
        <dgm:presLayoutVars>
          <dgm:bulletEnabled val="1"/>
        </dgm:presLayoutVars>
      </dgm:prSet>
      <dgm:spPr/>
      <dgm:t>
        <a:bodyPr/>
        <a:lstStyle/>
        <a:p>
          <a:endParaRPr lang="de-DE"/>
        </a:p>
      </dgm:t>
    </dgm:pt>
  </dgm:ptLst>
  <dgm:cxnLst>
    <dgm:cxn modelId="{68A11CF6-87E4-C64C-84EA-96BF5072BB0B}" type="presOf" srcId="{F5D7E6D9-21C4-D14D-A59A-28823D0C31AC}" destId="{1FE008C2-5CAB-6747-8F2B-0668705C747E}" srcOrd="0" destOrd="0" presId="urn:microsoft.com/office/officeart/2005/8/layout/arrow2"/>
    <dgm:cxn modelId="{CC7D55E6-4D33-3843-BAF4-2922DD4E6AF7}" type="presOf" srcId="{4969F150-F708-B84C-81EB-7ADB13E43A3C}" destId="{269AD7D6-8815-7C4C-A5F8-D4D43E1CB5B6}" srcOrd="0" destOrd="1" presId="urn:microsoft.com/office/officeart/2005/8/layout/arrow2"/>
    <dgm:cxn modelId="{A18134EB-FF90-F640-BFCD-42A459524F25}" type="presOf" srcId="{EB74C48E-2599-534A-9A21-C4A3A60FF62F}" destId="{206A7EEA-6418-D14D-9B21-B282ADBF0E61}" srcOrd="0" destOrd="0" presId="urn:microsoft.com/office/officeart/2005/8/layout/arrow2"/>
    <dgm:cxn modelId="{2880B37F-86E2-9B4B-9FE5-2863A539502C}" srcId="{605B7A7B-18FF-BD4E-AD47-4936AA35419B}" destId="{4969F150-F708-B84C-81EB-7ADB13E43A3C}" srcOrd="0" destOrd="0" parTransId="{75144008-E4F3-F441-BA5F-8F8670283A67}" sibTransId="{50F53C7F-4445-4C4D-B096-8E057A5D0973}"/>
    <dgm:cxn modelId="{EEF24631-E318-7A40-A0AA-9E82153F438C}" srcId="{6318B96F-FB55-BA44-B592-628788B17FE4}" destId="{7853D30C-F274-4E47-9CC9-6B8F85D9AB18}" srcOrd="1" destOrd="0" parTransId="{DEA3FF80-02FF-CD49-8C5B-F70D9C835C26}" sibTransId="{37268987-DE34-D542-860B-B87ADE742468}"/>
    <dgm:cxn modelId="{2A0C0EC1-FDC4-B345-A912-78647EDAC7D4}" srcId="{605B7A7B-18FF-BD4E-AD47-4936AA35419B}" destId="{C8AAEB4A-F38B-8C40-8A1E-163008732194}" srcOrd="1" destOrd="0" parTransId="{802B8166-1C86-FB47-977B-D3D4848DF072}" sibTransId="{7B1D5CF9-1D30-9D44-BF91-6E08242215C5}"/>
    <dgm:cxn modelId="{0080C9F1-0B8B-1B44-9E2C-2D644F91BC50}" type="presOf" srcId="{262FE81A-201F-F444-B1C6-5894085C48DF}" destId="{1FE008C2-5CAB-6747-8F2B-0668705C747E}" srcOrd="0" destOrd="2" presId="urn:microsoft.com/office/officeart/2005/8/layout/arrow2"/>
    <dgm:cxn modelId="{0C13A7E8-ECB0-D74F-A45B-F25191294425}" type="presOf" srcId="{4A282D16-7FD1-9C4C-96A3-BC95E2A1A012}" destId="{206A7EEA-6418-D14D-9B21-B282ADBF0E61}" srcOrd="0" destOrd="2" presId="urn:microsoft.com/office/officeart/2005/8/layout/arrow2"/>
    <dgm:cxn modelId="{770B0745-DC9E-7845-80A5-0CC373AE48E0}" type="presOf" srcId="{DBDE7347-719B-D346-9E47-C76F3ACAE489}" destId="{1FE008C2-5CAB-6747-8F2B-0668705C747E}" srcOrd="0" destOrd="1" presId="urn:microsoft.com/office/officeart/2005/8/layout/arrow2"/>
    <dgm:cxn modelId="{7E6209AB-5FFE-A647-80D3-7F8269A99899}" type="presOf" srcId="{C8AAEB4A-F38B-8C40-8A1E-163008732194}" destId="{269AD7D6-8815-7C4C-A5F8-D4D43E1CB5B6}" srcOrd="0" destOrd="2" presId="urn:microsoft.com/office/officeart/2005/8/layout/arrow2"/>
    <dgm:cxn modelId="{5F438BE1-7042-0345-A8CD-82CB00BC0ED2}" type="presOf" srcId="{7853D30C-F274-4E47-9CC9-6B8F85D9AB18}" destId="{33C6C426-1424-EB42-BF60-8EC63F76D57E}" srcOrd="0" destOrd="2" presId="urn:microsoft.com/office/officeart/2005/8/layout/arrow2"/>
    <dgm:cxn modelId="{E2272415-740C-8346-A96F-47511888C091}" srcId="{E8A09473-23B6-4E48-9D6F-07619600D0F4}" destId="{605B7A7B-18FF-BD4E-AD47-4936AA35419B}" srcOrd="1" destOrd="0" parTransId="{B2C3CFC3-575A-E146-A8DA-FC7D3DD56C58}" sibTransId="{DC88F13C-C11E-6642-AEB4-6EEEA8A9DF61}"/>
    <dgm:cxn modelId="{E109A483-2E0D-E647-BA7C-D29C87CA8838}" type="presOf" srcId="{E8A09473-23B6-4E48-9D6F-07619600D0F4}" destId="{00A289A1-A449-214F-A720-6A9E132D2634}" srcOrd="0" destOrd="0" presId="urn:microsoft.com/office/officeart/2005/8/layout/arrow2"/>
    <dgm:cxn modelId="{7B8F2DB2-786C-A145-ACA1-3CB5D6DFF47E}" srcId="{EB74C48E-2599-534A-9A21-C4A3A60FF62F}" destId="{5269E731-103E-4443-B88D-1B89760D316D}" srcOrd="0" destOrd="0" parTransId="{F045A9AF-690A-2949-A78A-B0BA698E6AF9}" sibTransId="{D494138F-8EC4-DA42-9982-0E76F85BACAB}"/>
    <dgm:cxn modelId="{184791B0-C254-2647-AFF9-A868A8E9ADA3}" type="presOf" srcId="{6318B96F-FB55-BA44-B592-628788B17FE4}" destId="{33C6C426-1424-EB42-BF60-8EC63F76D57E}" srcOrd="0" destOrd="0" presId="urn:microsoft.com/office/officeart/2005/8/layout/arrow2"/>
    <dgm:cxn modelId="{90D3B1D5-E0BE-554B-B649-C858F3626307}" type="presOf" srcId="{961B578F-716E-964D-AE0A-C65D34A27A6D}" destId="{33C6C426-1424-EB42-BF60-8EC63F76D57E}" srcOrd="0" destOrd="1" presId="urn:microsoft.com/office/officeart/2005/8/layout/arrow2"/>
    <dgm:cxn modelId="{2C2905BA-3428-1E48-B078-C61550448BB0}" srcId="{E8A09473-23B6-4E48-9D6F-07619600D0F4}" destId="{6318B96F-FB55-BA44-B592-628788B17FE4}" srcOrd="0" destOrd="0" parTransId="{85E95372-0C60-F445-A25A-F56AF85BBD60}" sibTransId="{6F746D32-CE63-E64E-85E6-0B184D93F796}"/>
    <dgm:cxn modelId="{1A51D986-A3E5-214A-B9A3-3A7E2D635490}" srcId="{F5D7E6D9-21C4-D14D-A59A-28823D0C31AC}" destId="{DBDE7347-719B-D346-9E47-C76F3ACAE489}" srcOrd="0" destOrd="0" parTransId="{65C00210-6ABA-4943-9351-9956A4024135}" sibTransId="{241E27AC-642A-4D4E-989E-675BBFD847BF}"/>
    <dgm:cxn modelId="{ED7CA0CC-2138-7F44-AF2D-E0C96740032B}" srcId="{E8A09473-23B6-4E48-9D6F-07619600D0F4}" destId="{EB74C48E-2599-534A-9A21-C4A3A60FF62F}" srcOrd="2" destOrd="0" parTransId="{318EAA4C-2204-664C-AD51-8DE4523DE653}" sibTransId="{ED2B7BEE-EAD5-2A4C-8561-3FC3254A1453}"/>
    <dgm:cxn modelId="{2F7A8C4A-386F-1141-AC4F-E4D45D743F04}" srcId="{EB74C48E-2599-534A-9A21-C4A3A60FF62F}" destId="{4A282D16-7FD1-9C4C-96A3-BC95E2A1A012}" srcOrd="1" destOrd="0" parTransId="{EEDE3A0F-E020-0E4C-9BB5-7A7DCF490427}" sibTransId="{E595307E-2BBD-A44B-A937-38B205EDE8A7}"/>
    <dgm:cxn modelId="{67F76F32-444B-6A41-87A9-1A829213452D}" srcId="{6318B96F-FB55-BA44-B592-628788B17FE4}" destId="{961B578F-716E-964D-AE0A-C65D34A27A6D}" srcOrd="0" destOrd="0" parTransId="{72A1AC84-D800-964A-B3A2-9AF7C77DDD65}" sibTransId="{5C565731-DF97-824F-8568-7BE45A851007}"/>
    <dgm:cxn modelId="{B8FE439A-13EB-D042-A7C9-FFA009CB224B}" srcId="{E8A09473-23B6-4E48-9D6F-07619600D0F4}" destId="{F5D7E6D9-21C4-D14D-A59A-28823D0C31AC}" srcOrd="3" destOrd="0" parTransId="{9221C3C9-A94F-F746-AAB2-5FA64C96A53B}" sibTransId="{D5DA63EC-09FC-CD4A-B1A5-0DE1F46DC3F6}"/>
    <dgm:cxn modelId="{9DE072C5-39D9-FB40-B5D2-1B90ABAFB0E3}" type="presOf" srcId="{605B7A7B-18FF-BD4E-AD47-4936AA35419B}" destId="{269AD7D6-8815-7C4C-A5F8-D4D43E1CB5B6}" srcOrd="0" destOrd="0" presId="urn:microsoft.com/office/officeart/2005/8/layout/arrow2"/>
    <dgm:cxn modelId="{0BA4C7D6-D129-E741-8680-C32EC450C593}" type="presOf" srcId="{5269E731-103E-4443-B88D-1B89760D316D}" destId="{206A7EEA-6418-D14D-9B21-B282ADBF0E61}" srcOrd="0" destOrd="1" presId="urn:microsoft.com/office/officeart/2005/8/layout/arrow2"/>
    <dgm:cxn modelId="{499B771D-3250-CC48-8CB0-2FCBD08C528F}" srcId="{F5D7E6D9-21C4-D14D-A59A-28823D0C31AC}" destId="{262FE81A-201F-F444-B1C6-5894085C48DF}" srcOrd="1" destOrd="0" parTransId="{7B209815-1FF3-8A40-9581-3A08C4B06F1D}" sibTransId="{ADD85B49-9608-5049-ABF1-1DD3303B057E}"/>
    <dgm:cxn modelId="{66734FD3-BD9C-D04B-A23C-D589FC7CF68F}" type="presParOf" srcId="{00A289A1-A449-214F-A720-6A9E132D2634}" destId="{5104AD67-0BFF-7744-A6C4-794E72C64F7B}" srcOrd="0" destOrd="0" presId="urn:microsoft.com/office/officeart/2005/8/layout/arrow2"/>
    <dgm:cxn modelId="{8BF152D3-64E8-D94D-8069-BAEFD56C4547}" type="presParOf" srcId="{00A289A1-A449-214F-A720-6A9E132D2634}" destId="{6B45D747-398A-D341-8C2B-0357B584219D}" srcOrd="1" destOrd="0" presId="urn:microsoft.com/office/officeart/2005/8/layout/arrow2"/>
    <dgm:cxn modelId="{B9811C07-DD16-2441-8B89-C80C11369138}" type="presParOf" srcId="{6B45D747-398A-D341-8C2B-0357B584219D}" destId="{8ACED12C-745E-DB44-B418-222DDBE72977}" srcOrd="0" destOrd="0" presId="urn:microsoft.com/office/officeart/2005/8/layout/arrow2"/>
    <dgm:cxn modelId="{F9AC2151-34A4-9F40-BBA0-3B1E52063E14}" type="presParOf" srcId="{6B45D747-398A-D341-8C2B-0357B584219D}" destId="{33C6C426-1424-EB42-BF60-8EC63F76D57E}" srcOrd="1" destOrd="0" presId="urn:microsoft.com/office/officeart/2005/8/layout/arrow2"/>
    <dgm:cxn modelId="{072454B7-6BC4-744D-A730-A17ECF90AB48}" type="presParOf" srcId="{6B45D747-398A-D341-8C2B-0357B584219D}" destId="{ABF4533D-B3EF-AE4F-92F7-A029F20E6A6F}" srcOrd="2" destOrd="0" presId="urn:microsoft.com/office/officeart/2005/8/layout/arrow2"/>
    <dgm:cxn modelId="{18EB09AB-C3EC-2641-8B6D-2128A57F8F92}" type="presParOf" srcId="{6B45D747-398A-D341-8C2B-0357B584219D}" destId="{269AD7D6-8815-7C4C-A5F8-D4D43E1CB5B6}" srcOrd="3" destOrd="0" presId="urn:microsoft.com/office/officeart/2005/8/layout/arrow2"/>
    <dgm:cxn modelId="{AAA21ED4-A4C0-1C46-BFD8-35D671E2476D}" type="presParOf" srcId="{6B45D747-398A-D341-8C2B-0357B584219D}" destId="{4573A3B4-0006-4B4B-9DF2-501D69219B97}" srcOrd="4" destOrd="0" presId="urn:microsoft.com/office/officeart/2005/8/layout/arrow2"/>
    <dgm:cxn modelId="{D80BEADE-5094-224F-80B1-F3D02B1ABB9D}" type="presParOf" srcId="{6B45D747-398A-D341-8C2B-0357B584219D}" destId="{206A7EEA-6418-D14D-9B21-B282ADBF0E61}" srcOrd="5" destOrd="0" presId="urn:microsoft.com/office/officeart/2005/8/layout/arrow2"/>
    <dgm:cxn modelId="{12BE8468-C512-984B-864C-16C8BA887253}" type="presParOf" srcId="{6B45D747-398A-D341-8C2B-0357B584219D}" destId="{A1AA488A-EE13-9F49-8BE7-F08DA5C288E4}" srcOrd="6" destOrd="0" presId="urn:microsoft.com/office/officeart/2005/8/layout/arrow2"/>
    <dgm:cxn modelId="{E7383DAE-2A4B-7247-8128-7BF5ECA9D1EF}" type="presParOf" srcId="{6B45D747-398A-D341-8C2B-0357B584219D}" destId="{1FE008C2-5CAB-6747-8F2B-0668705C747E}" srcOrd="7"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1.jpeg"/><Relationship Id="rId3" Type="http://schemas.openxmlformats.org/officeDocument/2006/relationships/image" Target="../media/image7.jpe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B7E1CC-5804-4FAA-A440-E3B0242BB0EE}" type="datetimeFigureOut">
              <a:rPr lang="de-DE" smtClean="0"/>
              <a:pPr/>
              <a:t>28.06.14</a:t>
            </a:fld>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nchorCtr="0"/>
          <a:lstStyle>
            <a:lvl1pPr algn="r">
              <a:defRPr sz="1200"/>
            </a:lvl1pPr>
          </a:lstStyle>
          <a:p>
            <a:fld id="{9D7A4AB8-1B52-4FEE-B7F9-A2946B8488F4}" type="slidenum">
              <a:rPr lang="de-DE" smtClean="0"/>
              <a:pPr/>
              <a:t>‹Nr.›</a:t>
            </a:fld>
            <a:endParaRPr lang="de-DE"/>
          </a:p>
        </p:txBody>
      </p:sp>
      <p:pic>
        <p:nvPicPr>
          <p:cNvPr id="7" name="Grafik 6" descr="Logo.jpg"/>
          <p:cNvPicPr>
            <a:picLocks noChangeAspect="1"/>
          </p:cNvPicPr>
          <p:nvPr/>
        </p:nvPicPr>
        <p:blipFill>
          <a:blip r:embed="rId3" cstate="print"/>
          <a:stretch>
            <a:fillRect/>
          </a:stretch>
        </p:blipFill>
        <p:spPr>
          <a:xfrm>
            <a:off x="99990" y="8588580"/>
            <a:ext cx="1189260" cy="452550"/>
          </a:xfrm>
          <a:prstGeom prst="rect">
            <a:avLst/>
          </a:prstGeom>
        </p:spPr>
      </p:pic>
    </p:spTree>
    <p:extLst>
      <p:ext uri="{BB962C8B-B14F-4D97-AF65-F5344CB8AC3E}">
        <p14:creationId xmlns:p14="http://schemas.microsoft.com/office/powerpoint/2010/main" val="10411876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1.jpeg"/><Relationship Id="rId3" Type="http://schemas.openxmlformats.org/officeDocument/2006/relationships/image" Target="../media/image7.jpe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0A7168-685E-42A5-A6B5-B6E3AF6AADAA}" type="datetimeFigureOut">
              <a:rPr lang="de-DE" smtClean="0"/>
              <a:pPr/>
              <a:t>28.06.14</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3286C6-4904-4CD0-891D-2F37ADC6A93C}" type="slidenum">
              <a:rPr lang="de-DE" smtClean="0"/>
              <a:pPr/>
              <a:t>‹Nr.›</a:t>
            </a:fld>
            <a:endParaRPr lang="de-DE"/>
          </a:p>
        </p:txBody>
      </p:sp>
      <p:pic>
        <p:nvPicPr>
          <p:cNvPr id="8" name="Grafik 7" descr="Logo.jpg"/>
          <p:cNvPicPr>
            <a:picLocks noChangeAspect="1"/>
          </p:cNvPicPr>
          <p:nvPr/>
        </p:nvPicPr>
        <p:blipFill>
          <a:blip r:embed="rId3" cstate="print"/>
          <a:stretch>
            <a:fillRect/>
          </a:stretch>
        </p:blipFill>
        <p:spPr>
          <a:xfrm>
            <a:off x="142852" y="8572528"/>
            <a:ext cx="1189260" cy="452550"/>
          </a:xfrm>
          <a:prstGeom prst="rect">
            <a:avLst/>
          </a:prstGeom>
        </p:spPr>
      </p:pic>
    </p:spTree>
    <p:extLst>
      <p:ext uri="{BB962C8B-B14F-4D97-AF65-F5344CB8AC3E}">
        <p14:creationId xmlns:p14="http://schemas.microsoft.com/office/powerpoint/2010/main" val="3686240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gsma.com/aboutus/history" TargetMode="External"/><Relationship Id="rId4" Type="http://schemas.openxmlformats.org/officeDocument/2006/relationships/hyperlink" Target="http://singularityhub.com/2013/07/30/is-ciscos-forecast-of-50-billion-internet-connected-things-by-2020-too-conservative/" TargetMode="External"/><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www.bolder.com/pubs/DMR200401-Real-Time%20to%20Real-Value.pdf"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 Id="rId3" Type="http://schemas.openxmlformats.org/officeDocument/2006/relationships/hyperlink" Target="http://de.wikipedia.org/wiki/Staffordshir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e.wikipedia.org/wiki/Cochleaimplantat" TargetMode="External"/><Relationship Id="rId4" Type="http://schemas.openxmlformats.org/officeDocument/2006/relationships/hyperlink" Target="http://de.wikipedia.org/wiki/Prothese" TargetMode="External"/><Relationship Id="rId5" Type="http://schemas.openxmlformats.org/officeDocument/2006/relationships/hyperlink" Target="http://de.wikipedia.org/wiki/Geh%C3%B6rlosigkeit" TargetMode="External"/><Relationship Id="rId6" Type="http://schemas.openxmlformats.org/officeDocument/2006/relationships/hyperlink" Target="http://de.wikipedia.org/wiki/H%C3%B6rnerv"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baseline="0" dirty="0" smtClean="0"/>
              <a:t>Quelle GSMA: </a:t>
            </a:r>
            <a:r>
              <a:rPr lang="en-US" sz="1200" b="0" i="0" kern="1200" dirty="0" smtClean="0">
                <a:solidFill>
                  <a:schemeClr val="tx1"/>
                </a:solidFill>
                <a:effectLst/>
                <a:latin typeface="+mn-lt"/>
                <a:ea typeface="+mn-ea"/>
                <a:cs typeface="+mn-cs"/>
              </a:rPr>
              <a:t>The GSM Association is an association of mobile operators and related companies devoted to supporting the </a:t>
            </a:r>
            <a:r>
              <a:rPr lang="en-US" sz="1200" b="0" i="0" kern="1200" dirty="0" err="1" smtClean="0">
                <a:solidFill>
                  <a:schemeClr val="tx1"/>
                </a:solidFill>
                <a:effectLst/>
                <a:latin typeface="+mn-lt"/>
                <a:ea typeface="+mn-ea"/>
                <a:cs typeface="+mn-cs"/>
              </a:rPr>
              <a:t>standardising</a:t>
            </a:r>
            <a:r>
              <a:rPr lang="en-US" sz="1200" b="0" i="0" kern="1200" dirty="0" smtClean="0">
                <a:solidFill>
                  <a:schemeClr val="tx1"/>
                </a:solidFill>
                <a:effectLst/>
                <a:latin typeface="+mn-lt"/>
                <a:ea typeface="+mn-ea"/>
                <a:cs typeface="+mn-cs"/>
              </a:rPr>
              <a:t>, deployment and promotion of the GSM mobile telephone system. The GSM Association was formed in 1995, </a:t>
            </a:r>
            <a:r>
              <a:rPr lang="de-DE" dirty="0" smtClean="0">
                <a:hlinkClick r:id="rId3"/>
              </a:rPr>
              <a:t>http://www.gsma.com/aboutus/history</a:t>
            </a:r>
            <a:endParaRPr lang="en-US" sz="1200" b="0" i="0" kern="1200" dirty="0" smtClean="0">
              <a:solidFill>
                <a:schemeClr val="tx1"/>
              </a:solidFill>
              <a:effectLst/>
              <a:latin typeface="+mn-lt"/>
              <a:ea typeface="+mn-ea"/>
              <a:cs typeface="+mn-cs"/>
            </a:endParaRPr>
          </a:p>
          <a:p>
            <a:endParaRPr lang="de-DE" dirty="0" smtClean="0"/>
          </a:p>
          <a:p>
            <a:endParaRPr lang="de-DE" dirty="0" smtClean="0"/>
          </a:p>
          <a:p>
            <a:r>
              <a:rPr lang="de-DE" dirty="0" smtClean="0"/>
              <a:t>* 2020</a:t>
            </a:r>
            <a:r>
              <a:rPr lang="de-DE" baseline="0" dirty="0" smtClean="0"/>
              <a:t> </a:t>
            </a:r>
            <a:r>
              <a:rPr lang="de-DE" baseline="0" dirty="0" smtClean="0">
                <a:sym typeface="Wingdings" panose="05000000000000000000" pitchFamily="2" charset="2"/>
              </a:rPr>
              <a:t> 24 Billionen Geräte </a:t>
            </a:r>
          </a:p>
          <a:p>
            <a:r>
              <a:rPr lang="de-DE" baseline="0" dirty="0" smtClean="0">
                <a:sym typeface="Wingdings" panose="05000000000000000000" pitchFamily="2" charset="2"/>
              </a:rPr>
              <a:t>* 2011  9 Billionen</a:t>
            </a:r>
          </a:p>
          <a:p>
            <a:r>
              <a:rPr lang="de-DE" baseline="0" dirty="0" smtClean="0">
                <a:sym typeface="Wingdings" panose="05000000000000000000" pitchFamily="2" charset="2"/>
              </a:rPr>
              <a:t>* nicht nur Smartphones gemeint </a:t>
            </a:r>
          </a:p>
          <a:p>
            <a:endParaRPr lang="de-DE" baseline="0" dirty="0" smtClean="0">
              <a:sym typeface="Wingdings" panose="05000000000000000000" pitchFamily="2" charset="2"/>
            </a:endParaRPr>
          </a:p>
          <a:p>
            <a:r>
              <a:rPr lang="de-DE" baseline="0" dirty="0" smtClean="0">
                <a:sym typeface="Wingdings" panose="05000000000000000000" pitchFamily="2" charset="2"/>
              </a:rPr>
              <a:t>Zeigt uns: Wir leben in einer immer weiteren Vernetzten Welt </a:t>
            </a:r>
          </a:p>
          <a:p>
            <a:endParaRPr lang="de-DE" dirty="0" smtClean="0"/>
          </a:p>
          <a:p>
            <a:r>
              <a:rPr lang="de-DE" dirty="0" smtClean="0"/>
              <a:t>Lichtschalter per Induktion </a:t>
            </a:r>
            <a:r>
              <a:rPr lang="de-DE" dirty="0" smtClean="0">
                <a:sym typeface="Wingdings" panose="05000000000000000000" pitchFamily="2" charset="2"/>
              </a:rPr>
              <a:t> Senden</a:t>
            </a:r>
            <a:r>
              <a:rPr lang="de-DE" baseline="0" dirty="0" smtClean="0">
                <a:sym typeface="Wingdings" panose="05000000000000000000" pitchFamily="2" charset="2"/>
              </a:rPr>
              <a:t> Signale zum ein und Ausschalten von Licht </a:t>
            </a:r>
            <a:endParaRPr lang="de-DE" dirty="0" smtClean="0"/>
          </a:p>
          <a:p>
            <a:endParaRPr lang="de-DE" dirty="0" smtClean="0"/>
          </a:p>
          <a:p>
            <a:r>
              <a:rPr lang="de-DE" dirty="0" smtClean="0"/>
              <a:t>Hier noch auf Gartner referenzieren</a:t>
            </a:r>
            <a:r>
              <a:rPr lang="de-DE" baseline="0" dirty="0" smtClean="0"/>
              <a:t> und zusätzliche Quelle angeben </a:t>
            </a:r>
          </a:p>
          <a:p>
            <a:endParaRPr lang="de-DE" baseline="0" dirty="0" smtClean="0"/>
          </a:p>
          <a:p>
            <a:r>
              <a:rPr lang="de-DE" baseline="0" dirty="0" smtClean="0"/>
              <a:t>Quelle GSMA: </a:t>
            </a:r>
            <a:r>
              <a:rPr lang="en-US" sz="1200" b="0" i="0" kern="1200" dirty="0" smtClean="0">
                <a:solidFill>
                  <a:schemeClr val="tx1"/>
                </a:solidFill>
                <a:effectLst/>
                <a:latin typeface="+mn-lt"/>
                <a:ea typeface="+mn-ea"/>
                <a:cs typeface="+mn-cs"/>
              </a:rPr>
              <a:t>The GSM Association is an association of mobile operators and related companies devoted to supporting the </a:t>
            </a:r>
            <a:r>
              <a:rPr lang="en-US" sz="1200" b="0" i="0" kern="1200" dirty="0" err="1" smtClean="0">
                <a:solidFill>
                  <a:schemeClr val="tx1"/>
                </a:solidFill>
                <a:effectLst/>
                <a:latin typeface="+mn-lt"/>
                <a:ea typeface="+mn-ea"/>
                <a:cs typeface="+mn-cs"/>
              </a:rPr>
              <a:t>standardising</a:t>
            </a:r>
            <a:r>
              <a:rPr lang="en-US" sz="1200" b="0" i="0" kern="1200" dirty="0" smtClean="0">
                <a:solidFill>
                  <a:schemeClr val="tx1"/>
                </a:solidFill>
                <a:effectLst/>
                <a:latin typeface="+mn-lt"/>
                <a:ea typeface="+mn-ea"/>
                <a:cs typeface="+mn-cs"/>
              </a:rPr>
              <a:t>, deployment and promotion of the GSM mobile telephone system. The GSM Association was formed in 1995, </a:t>
            </a:r>
            <a:r>
              <a:rPr lang="de-DE" dirty="0" smtClean="0">
                <a:hlinkClick r:id="rId3"/>
              </a:rPr>
              <a:t>http://www.gsma.com/aboutus/history</a:t>
            </a:r>
            <a:endParaRPr lang="de-DE" dirty="0" smtClean="0"/>
          </a:p>
          <a:p>
            <a:endParaRPr lang="de-DE" sz="1200" b="0" i="0" kern="1200" dirty="0" smtClean="0">
              <a:solidFill>
                <a:schemeClr val="tx1"/>
              </a:solidFill>
              <a:effectLst/>
              <a:latin typeface="+mn-lt"/>
              <a:ea typeface="+mn-ea"/>
              <a:cs typeface="+mn-cs"/>
            </a:endParaRPr>
          </a:p>
          <a:p>
            <a:r>
              <a:rPr lang="de-DE" sz="1200" b="0" i="0" kern="1200" dirty="0" smtClean="0">
                <a:solidFill>
                  <a:schemeClr val="tx1"/>
                </a:solidFill>
                <a:effectLst/>
                <a:latin typeface="+mn-lt"/>
                <a:ea typeface="+mn-ea"/>
                <a:cs typeface="+mn-cs"/>
              </a:rPr>
              <a:t>Cisco Systems:</a:t>
            </a:r>
            <a:r>
              <a:rPr lang="de-DE" sz="1200" b="0" i="0" kern="1200" baseline="0" dirty="0" smtClean="0">
                <a:solidFill>
                  <a:schemeClr val="tx1"/>
                </a:solidFill>
                <a:effectLst/>
                <a:latin typeface="+mn-lt"/>
                <a:ea typeface="+mn-ea"/>
                <a:cs typeface="+mn-cs"/>
              </a:rPr>
              <a:t> 50 Billion </a:t>
            </a:r>
            <a:r>
              <a:rPr lang="de-DE" sz="1200" b="0" i="0" kern="1200" baseline="0" dirty="0" err="1" smtClean="0">
                <a:solidFill>
                  <a:schemeClr val="tx1"/>
                </a:solidFill>
                <a:effectLst/>
                <a:latin typeface="+mn-lt"/>
                <a:ea typeface="+mn-ea"/>
                <a:cs typeface="+mn-cs"/>
              </a:rPr>
              <a:t>Connected</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devices</a:t>
            </a:r>
            <a:r>
              <a:rPr lang="de-DE" sz="1200" b="0" i="0" kern="1200" baseline="0" dirty="0" smtClean="0">
                <a:solidFill>
                  <a:schemeClr val="tx1"/>
                </a:solidFill>
                <a:effectLst/>
                <a:latin typeface="+mn-lt"/>
                <a:ea typeface="+mn-ea"/>
                <a:cs typeface="+mn-cs"/>
              </a:rPr>
              <a:t> </a:t>
            </a:r>
            <a:r>
              <a:rPr lang="de-DE" sz="1200" b="0" i="0" kern="1200" baseline="0" dirty="0" err="1" smtClean="0">
                <a:solidFill>
                  <a:schemeClr val="tx1"/>
                </a:solidFill>
                <a:effectLst/>
                <a:latin typeface="+mn-lt"/>
                <a:ea typeface="+mn-ea"/>
                <a:cs typeface="+mn-cs"/>
              </a:rPr>
              <a:t>by</a:t>
            </a:r>
            <a:r>
              <a:rPr lang="de-DE" sz="1200" b="0" i="0" kern="1200" baseline="0" dirty="0" smtClean="0">
                <a:solidFill>
                  <a:schemeClr val="tx1"/>
                </a:solidFill>
                <a:effectLst/>
                <a:latin typeface="+mn-lt"/>
                <a:ea typeface="+mn-ea"/>
                <a:cs typeface="+mn-cs"/>
              </a:rPr>
              <a:t> 220 </a:t>
            </a:r>
            <a:r>
              <a:rPr lang="de-DE" dirty="0" smtClean="0">
                <a:hlinkClick r:id="rId4"/>
              </a:rPr>
              <a:t>http://singularityhub.com/2013/07/30/is-ciscos-forecast-of-50-billion-internet-connected-things-by-2020-too-conservative/</a:t>
            </a:r>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endParaRPr lang="de-DE" baseline="0" dirty="0" smtClean="0"/>
          </a:p>
        </p:txBody>
      </p:sp>
      <p:sp>
        <p:nvSpPr>
          <p:cNvPr id="4" name="Foliennummernplatzhalter 3"/>
          <p:cNvSpPr>
            <a:spLocks noGrp="1"/>
          </p:cNvSpPr>
          <p:nvPr>
            <p:ph type="sldNum" sz="quarter" idx="10"/>
          </p:nvPr>
        </p:nvSpPr>
        <p:spPr/>
        <p:txBody>
          <a:bodyPr/>
          <a:lstStyle/>
          <a:p>
            <a:fld id="{133286C6-4904-4CD0-891D-2F37ADC6A93C}" type="slidenum">
              <a:rPr lang="de-DE" smtClean="0"/>
              <a:pPr/>
              <a:t>5</a:t>
            </a:fld>
            <a:endParaRPr lang="de-DE"/>
          </a:p>
        </p:txBody>
      </p:sp>
    </p:spTree>
    <p:extLst>
      <p:ext uri="{BB962C8B-B14F-4D97-AF65-F5344CB8AC3E}">
        <p14:creationId xmlns:p14="http://schemas.microsoft.com/office/powerpoint/2010/main" val="359184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charset="0"/>
              <a:buChar char="•"/>
            </a:pPr>
            <a:r>
              <a:rPr lang="de-DE" dirty="0" smtClean="0"/>
              <a:t>Dabei wird bereits ein gewisser Teil an Logik/Intelligenz den Dingen zugesprochen </a:t>
            </a:r>
          </a:p>
          <a:p>
            <a:pPr marL="171450" indent="-171450">
              <a:buFont typeface="Arial" charset="0"/>
              <a:buChar char="•"/>
            </a:pPr>
            <a:r>
              <a:rPr lang="de-DE" dirty="0" smtClean="0"/>
              <a:t>Im einfachsten Fall:</a:t>
            </a:r>
            <a:r>
              <a:rPr lang="de-DE" baseline="0" dirty="0" smtClean="0"/>
              <a:t> Daten Sammeln und Senden </a:t>
            </a:r>
            <a:endParaRPr lang="de-DE" dirty="0" smtClean="0"/>
          </a:p>
          <a:p>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29</a:t>
            </a:fld>
            <a:endParaRPr lang="de-DE"/>
          </a:p>
        </p:txBody>
      </p:sp>
    </p:spTree>
    <p:extLst>
      <p:ext uri="{BB962C8B-B14F-4D97-AF65-F5344CB8AC3E}">
        <p14:creationId xmlns:p14="http://schemas.microsoft.com/office/powerpoint/2010/main" val="3908904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smtClean="0"/>
              <a:t>Mobile </a:t>
            </a:r>
            <a:r>
              <a:rPr lang="de-DE" dirty="0" err="1" smtClean="0"/>
              <a:t>Apps</a:t>
            </a:r>
            <a:r>
              <a:rPr lang="de-DE" dirty="0" smtClean="0"/>
              <a:t> sind toll, aber was ist, wenn die Überhand nehmen?</a:t>
            </a:r>
          </a:p>
          <a:p>
            <a:pPr lvl="1"/>
            <a:r>
              <a:rPr lang="de-DE" dirty="0" smtClean="0"/>
              <a:t>Die Ganz-viele-billige-</a:t>
            </a:r>
            <a:r>
              <a:rPr lang="de-DE" dirty="0" err="1" smtClean="0"/>
              <a:t>Apps</a:t>
            </a:r>
            <a:r>
              <a:rPr lang="de-DE" dirty="0" smtClean="0"/>
              <a:t>-Architektur-Wartungs-Hölle</a:t>
            </a:r>
          </a:p>
          <a:p>
            <a:pPr lvl="1"/>
            <a:r>
              <a:rPr lang="de-DE" dirty="0" smtClean="0"/>
              <a:t>Achtet darauf, dass nicht die Vorteile der SOA-</a:t>
            </a:r>
            <a:r>
              <a:rPr lang="de-DE" dirty="0" err="1" smtClean="0"/>
              <a:t>fizierten</a:t>
            </a:r>
            <a:r>
              <a:rPr lang="de-DE" dirty="0" smtClean="0"/>
              <a:t> Middleware verloren gehen.</a:t>
            </a:r>
          </a:p>
          <a:p>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solidFill>
                  <a:prstClr val="black"/>
                </a:solidFill>
              </a:rPr>
              <a:pPr/>
              <a:t>36</a:t>
            </a:fld>
            <a:endParaRPr lang="de-DE">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143000" y="685800"/>
            <a:ext cx="4572000" cy="3429000"/>
          </a:xfrm>
          <a:ln/>
        </p:spPr>
      </p:sp>
      <p:sp>
        <p:nvSpPr>
          <p:cNvPr id="101379" name="Notes Placeholder 2"/>
          <p:cNvSpPr>
            <a:spLocks noGrp="1"/>
          </p:cNvSpPr>
          <p:nvPr>
            <p:ph type="body" idx="1"/>
          </p:nvPr>
        </p:nvSpPr>
        <p:spPr>
          <a:noFill/>
          <a:ln/>
        </p:spPr>
        <p:txBody>
          <a:bodyPr/>
          <a:lstStyle/>
          <a:p>
            <a:endParaRPr lang="en-US" smtClean="0">
              <a:latin typeface="Arial" charset="0"/>
            </a:endParaRPr>
          </a:p>
        </p:txBody>
      </p:sp>
      <p:sp>
        <p:nvSpPr>
          <p:cNvPr id="101380" name="Slide Number Placeholder 3"/>
          <p:cNvSpPr>
            <a:spLocks noGrp="1"/>
          </p:cNvSpPr>
          <p:nvPr>
            <p:ph type="sldNum" sz="quarter" idx="5"/>
          </p:nvPr>
        </p:nvSpPr>
        <p:spPr>
          <a:noFill/>
        </p:spPr>
        <p:txBody>
          <a:bodyPr/>
          <a:lstStyle/>
          <a:p>
            <a:fld id="{E6C2ED71-A981-4C6C-AC75-F04024EBE5C8}" type="slidenum">
              <a:rPr lang="en-US" smtClean="0"/>
              <a:pPr/>
              <a:t>38</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xfrm>
            <a:off x="1143000" y="685800"/>
            <a:ext cx="4572000" cy="3429000"/>
          </a:xfrm>
          <a:ln/>
        </p:spPr>
      </p:sp>
      <p:sp>
        <p:nvSpPr>
          <p:cNvPr id="101379" name="Notes Placeholder 2"/>
          <p:cNvSpPr>
            <a:spLocks noGrp="1"/>
          </p:cNvSpPr>
          <p:nvPr>
            <p:ph type="body" idx="1"/>
          </p:nvPr>
        </p:nvSpPr>
        <p:spPr>
          <a:noFill/>
          <a:ln/>
        </p:spPr>
        <p:txBody>
          <a:bodyPr/>
          <a:lstStyle/>
          <a:p>
            <a:endParaRPr lang="en-US" smtClean="0">
              <a:latin typeface="Arial" charset="0"/>
            </a:endParaRPr>
          </a:p>
        </p:txBody>
      </p:sp>
      <p:sp>
        <p:nvSpPr>
          <p:cNvPr id="101380" name="Slide Number Placeholder 3"/>
          <p:cNvSpPr>
            <a:spLocks noGrp="1"/>
          </p:cNvSpPr>
          <p:nvPr>
            <p:ph type="sldNum" sz="quarter" idx="5"/>
          </p:nvPr>
        </p:nvSpPr>
        <p:spPr>
          <a:noFill/>
        </p:spPr>
        <p:txBody>
          <a:bodyPr/>
          <a:lstStyle/>
          <a:p>
            <a:fld id="{E6C2ED71-A981-4C6C-AC75-F04024EBE5C8}" type="slidenum">
              <a:rPr lang="en-US" smtClean="0"/>
              <a:pPr/>
              <a:t>39</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652664-5748-49F6-BAF3-1D6B17242633}" type="slidenum">
              <a:rPr lang="en-US" smtClean="0"/>
              <a:pPr/>
              <a:t>43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652664-5748-49F6-BAF3-1D6B17242633}" type="slidenum">
              <a:rPr lang="en-US" smtClean="0"/>
              <a:pPr/>
              <a:t>44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652664-5748-49F6-BAF3-1D6B17242633}" type="slidenum">
              <a:rPr lang="en-US" smtClean="0"/>
              <a:pPr/>
              <a:t>45</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u="sng" kern="1200" dirty="0" err="1" smtClean="0">
                <a:solidFill>
                  <a:schemeClr val="tx1"/>
                </a:solidFill>
                <a:effectLst/>
                <a:latin typeface="+mn-lt"/>
                <a:ea typeface="+mn-ea"/>
                <a:cs typeface="+mn-cs"/>
                <a:hlinkClick r:id="rId3"/>
              </a:rPr>
              <a:t>Hackathorn</a:t>
            </a:r>
            <a:r>
              <a:rPr lang="de-DE" sz="1200" u="sng" kern="1200" dirty="0" smtClean="0">
                <a:solidFill>
                  <a:schemeClr val="tx1"/>
                </a:solidFill>
                <a:effectLst/>
                <a:latin typeface="+mn-lt"/>
                <a:ea typeface="+mn-ea"/>
                <a:cs typeface="+mn-cs"/>
                <a:hlinkClick r:id="rId3"/>
              </a:rPr>
              <a:t>:</a:t>
            </a:r>
            <a:r>
              <a:rPr lang="de-DE" sz="1200" u="sng" kern="1200" baseline="0" dirty="0" smtClean="0">
                <a:solidFill>
                  <a:schemeClr val="tx1"/>
                </a:solidFill>
                <a:effectLst/>
                <a:latin typeface="+mn-lt"/>
                <a:ea typeface="+mn-ea"/>
                <a:cs typeface="+mn-cs"/>
                <a:hlinkClick r:id="rId3"/>
              </a:rPr>
              <a:t> </a:t>
            </a:r>
            <a:r>
              <a:rPr lang="de-DE" sz="1200" u="sng" kern="1200" dirty="0" smtClean="0">
                <a:solidFill>
                  <a:schemeClr val="tx1"/>
                </a:solidFill>
                <a:effectLst/>
                <a:latin typeface="+mn-lt"/>
                <a:ea typeface="+mn-ea"/>
                <a:cs typeface="+mn-cs"/>
                <a:hlinkClick r:id="rId3"/>
              </a:rPr>
              <a:t>http://www.bolder.com/pubs/DMR200401-Real-Time%20to%20Real-Value.pdf</a:t>
            </a:r>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51</a:t>
            </a:fld>
            <a:endParaRPr lang="de-DE"/>
          </a:p>
        </p:txBody>
      </p:sp>
    </p:spTree>
    <p:extLst>
      <p:ext uri="{BB962C8B-B14F-4D97-AF65-F5344CB8AC3E}">
        <p14:creationId xmlns:p14="http://schemas.microsoft.com/office/powerpoint/2010/main" val="1964397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F7608432-0240-4102-B75D-1C8A47998186}" type="slidenum">
              <a:rPr lang="de-DE" smtClean="0"/>
              <a:pPr/>
              <a:t>53</a:t>
            </a:fld>
            <a:endParaRPr lang="de-DE" dirty="0"/>
          </a:p>
        </p:txBody>
      </p:sp>
      <p:sp>
        <p:nvSpPr>
          <p:cNvPr id="6" name="Folienbildplatzhalter 5"/>
          <p:cNvSpPr>
            <a:spLocks noGrp="1" noRot="1" noChangeAspect="1"/>
          </p:cNvSpPr>
          <p:nvPr>
            <p:ph type="sldImg"/>
          </p:nvPr>
        </p:nvSpPr>
        <p:spPr>
          <a:xfrm>
            <a:off x="296863" y="0"/>
            <a:ext cx="6283325" cy="4711700"/>
          </a:xfrm>
        </p:spPr>
      </p:sp>
      <p:sp>
        <p:nvSpPr>
          <p:cNvPr id="7" name="Notizenplatzhalter 6"/>
          <p:cNvSpPr>
            <a:spLocks noGrp="1"/>
          </p:cNvSpPr>
          <p:nvPr>
            <p:ph type="body" idx="1"/>
          </p:nvPr>
        </p:nvSpPr>
        <p:spPr/>
        <p:txBody>
          <a:bodyPr/>
          <a:lstStyle/>
          <a:p>
            <a:endParaRPr lang="de-CH"/>
          </a:p>
        </p:txBody>
      </p:sp>
    </p:spTree>
    <p:extLst>
      <p:ext uri="{BB962C8B-B14F-4D97-AF65-F5344CB8AC3E}">
        <p14:creationId xmlns:p14="http://schemas.microsoft.com/office/powerpoint/2010/main" val="2784502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i="1" kern="1200" dirty="0" err="1" smtClean="0">
                <a:solidFill>
                  <a:schemeClr val="tx1"/>
                </a:solidFill>
                <a:latin typeface="+mn-lt"/>
                <a:ea typeface="+mn-ea"/>
                <a:cs typeface="+mn-cs"/>
              </a:rPr>
              <a:t>Disney’s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cartoon</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movie</a:t>
            </a:r>
            <a:r>
              <a:rPr lang="de-DE" sz="1200" i="1" kern="1200" dirty="0" smtClean="0">
                <a:solidFill>
                  <a:schemeClr val="tx1"/>
                </a:solidFill>
                <a:latin typeface="+mn-lt"/>
                <a:ea typeface="+mn-ea"/>
                <a:cs typeface="+mn-cs"/>
              </a:rPr>
              <a:t> The Beauty </a:t>
            </a:r>
            <a:r>
              <a:rPr lang="de-DE" sz="1200" i="1" kern="1200" dirty="0" err="1" smtClean="0">
                <a:solidFill>
                  <a:schemeClr val="tx1"/>
                </a:solidFill>
                <a:latin typeface="+mn-lt"/>
                <a:ea typeface="+mn-ea"/>
                <a:cs typeface="+mn-cs"/>
              </a:rPr>
              <a:t>and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Beast</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featured</a:t>
            </a:r>
            <a:r>
              <a:rPr lang="de-DE" sz="1200" i="1" kern="1200" dirty="0" smtClean="0">
                <a:solidFill>
                  <a:schemeClr val="tx1"/>
                </a:solidFill>
                <a:latin typeface="+mn-lt"/>
                <a:ea typeface="+mn-ea"/>
                <a:cs typeface="+mn-cs"/>
              </a:rPr>
              <a:t> a </a:t>
            </a:r>
            <a:r>
              <a:rPr lang="de-DE" sz="1200" i="1" kern="1200" dirty="0" err="1" smtClean="0">
                <a:solidFill>
                  <a:schemeClr val="tx1"/>
                </a:solidFill>
                <a:latin typeface="+mn-lt"/>
                <a:ea typeface="+mn-ea"/>
                <a:cs typeface="+mn-cs"/>
              </a:rPr>
              <a:t>castle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full</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of</a:t>
            </a:r>
            <a:r>
              <a:rPr lang="de-DE" sz="1200" i="1" kern="1200" dirty="0" smtClean="0">
                <a:solidFill>
                  <a:schemeClr val="tx1"/>
                </a:solidFill>
                <a:latin typeface="+mn-lt"/>
                <a:ea typeface="+mn-ea"/>
                <a:cs typeface="+mn-cs"/>
              </a:rPr>
              <a:t> intelligent </a:t>
            </a:r>
            <a:r>
              <a:rPr lang="de-DE" sz="1200" i="1" kern="1200" dirty="0" err="1" smtClean="0">
                <a:solidFill>
                  <a:schemeClr val="tx1"/>
                </a:solidFill>
                <a:latin typeface="+mn-lt"/>
                <a:ea typeface="+mn-ea"/>
                <a:cs typeface="+mn-cs"/>
              </a:rPr>
              <a:t>animated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appliances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that</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talked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to</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each</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other</a:t>
            </a:r>
            <a:r>
              <a:rPr lang="de-DE" sz="1200" i="1" kern="1200" dirty="0" smtClean="0">
                <a:solidFill>
                  <a:schemeClr val="tx1"/>
                </a:solidFill>
                <a:latin typeface="+mn-lt"/>
                <a:ea typeface="+mn-ea"/>
                <a:cs typeface="+mn-cs"/>
              </a:rPr>
              <a:t>. The film was </a:t>
            </a:r>
            <a:r>
              <a:rPr lang="de-DE" sz="1200" i="1" kern="1200" dirty="0" err="1" smtClean="0">
                <a:solidFill>
                  <a:schemeClr val="tx1"/>
                </a:solidFill>
                <a:latin typeface="+mn-lt"/>
                <a:ea typeface="+mn-ea"/>
                <a:cs typeface="+mn-cs"/>
              </a:rPr>
              <a:t>made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recently</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as</a:t>
            </a:r>
            <a:r>
              <a:rPr lang="de-DE" sz="1200" i="1" kern="1200" dirty="0" smtClean="0">
                <a:solidFill>
                  <a:schemeClr val="tx1"/>
                </a:solidFill>
                <a:latin typeface="+mn-lt"/>
                <a:ea typeface="+mn-ea"/>
                <a:cs typeface="+mn-cs"/>
              </a:rPr>
              <a:t> 1991, </a:t>
            </a:r>
            <a:r>
              <a:rPr lang="de-DE" sz="1200" i="1" kern="1200" dirty="0" err="1" smtClean="0">
                <a:solidFill>
                  <a:schemeClr val="tx1"/>
                </a:solidFill>
                <a:latin typeface="+mn-lt"/>
                <a:ea typeface="+mn-ea"/>
                <a:cs typeface="+mn-cs"/>
              </a:rPr>
              <a:t>yet</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even</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at</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that</a:t>
            </a:r>
            <a:r>
              <a:rPr lang="de-DE" sz="1200" i="1" kern="1200" dirty="0" smtClean="0">
                <a:solidFill>
                  <a:schemeClr val="tx1"/>
                </a:solidFill>
                <a:latin typeface="+mn-lt"/>
                <a:ea typeface="+mn-ea"/>
                <a:cs typeface="+mn-cs"/>
              </a:rPr>
              <a:t> time, </a:t>
            </a:r>
            <a:r>
              <a:rPr lang="de-DE" sz="1200" i="1" kern="1200" dirty="0" err="1" smtClean="0">
                <a:solidFill>
                  <a:schemeClr val="tx1"/>
                </a:solidFill>
                <a:latin typeface="+mn-lt"/>
                <a:ea typeface="+mn-ea"/>
                <a:cs typeface="+mn-cs"/>
              </a:rPr>
              <a:t>the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idea</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of</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loquacious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brooms</a:t>
            </a:r>
            <a:r>
              <a:rPr lang="de-DE" sz="1200" i="1" kern="1200" dirty="0" smtClean="0">
                <a:solidFill>
                  <a:schemeClr val="tx1"/>
                </a:solidFill>
                <a:latin typeface="+mn-lt"/>
                <a:ea typeface="+mn-ea"/>
                <a:cs typeface="+mn-cs"/>
              </a:rPr>
              <a:t>, smart </a:t>
            </a:r>
            <a:r>
              <a:rPr lang="de-DE" sz="1200" i="1" kern="1200" dirty="0" err="1" smtClean="0">
                <a:solidFill>
                  <a:schemeClr val="tx1"/>
                </a:solidFill>
                <a:latin typeface="+mn-lt"/>
                <a:ea typeface="+mn-ea"/>
                <a:cs typeface="+mn-cs"/>
              </a:rPr>
              <a:t>candlesticks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chatty</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clocks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and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even</a:t>
            </a:r>
            <a:r>
              <a:rPr lang="de-DE" sz="1200" i="1" kern="1200" dirty="0" smtClean="0">
                <a:solidFill>
                  <a:schemeClr val="tx1"/>
                </a:solidFill>
                <a:latin typeface="+mn-lt"/>
                <a:ea typeface="+mn-ea"/>
                <a:cs typeface="+mn-cs"/>
              </a:rPr>
              <a:t> intelligent </a:t>
            </a:r>
            <a:r>
              <a:rPr lang="de-DE" sz="1200" i="1" kern="1200" dirty="0" err="1" smtClean="0">
                <a:solidFill>
                  <a:schemeClr val="tx1"/>
                </a:solidFill>
                <a:latin typeface="+mn-lt"/>
                <a:ea typeface="+mn-ea"/>
                <a:cs typeface="+mn-cs"/>
              </a:rPr>
              <a:t>teapots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seemed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like</a:t>
            </a:r>
            <a:r>
              <a:rPr lang="de-DE" sz="1200" i="1" kern="1200" dirty="0" smtClean="0">
                <a:solidFill>
                  <a:schemeClr val="tx1"/>
                </a:solidFill>
                <a:latin typeface="+mn-lt"/>
                <a:ea typeface="+mn-ea"/>
                <a:cs typeface="+mn-cs"/>
              </a:rPr>
              <a:t> pure </a:t>
            </a:r>
            <a:r>
              <a:rPr lang="de-DE" sz="1200" i="1" kern="1200" dirty="0" err="1" smtClean="0">
                <a:solidFill>
                  <a:schemeClr val="tx1"/>
                </a:solidFill>
                <a:latin typeface="+mn-lt"/>
                <a:ea typeface="+mn-ea"/>
                <a:cs typeface="+mn-cs"/>
              </a:rPr>
              <a:t>fantasy</a:t>
            </a:r>
            <a:r>
              <a:rPr lang="de-DE" sz="1200" i="1" kern="1200" dirty="0" smtClean="0">
                <a:solidFill>
                  <a:schemeClr val="tx1"/>
                </a:solidFill>
                <a:latin typeface="+mn-lt"/>
                <a:ea typeface="+mn-ea"/>
                <a:cs typeface="+mn-cs"/>
              </a:rPr>
              <a:t>.</a:t>
            </a:r>
          </a:p>
          <a:p>
            <a:r>
              <a:rPr lang="de-DE" sz="1200" i="1" kern="1200" dirty="0" err="1" smtClean="0">
                <a:solidFill>
                  <a:schemeClr val="tx1"/>
                </a:solidFill>
                <a:latin typeface="+mn-lt"/>
                <a:ea typeface="+mn-ea"/>
                <a:cs typeface="+mn-cs"/>
              </a:rPr>
              <a:t>It</a:t>
            </a:r>
            <a:r>
              <a:rPr lang="de-DE" sz="1200" i="1" kern="1200" dirty="0" smtClean="0">
                <a:solidFill>
                  <a:schemeClr val="tx1"/>
                </a:solidFill>
                <a:latin typeface="+mn-lt"/>
                <a:ea typeface="+mn-ea"/>
                <a:cs typeface="+mn-cs"/>
              </a:rPr>
              <a:t> was </a:t>
            </a:r>
            <a:r>
              <a:rPr lang="de-DE" sz="1200" i="1" kern="1200" dirty="0" err="1" smtClean="0">
                <a:solidFill>
                  <a:schemeClr val="tx1"/>
                </a:solidFill>
                <a:latin typeface="+mn-lt"/>
                <a:ea typeface="+mn-ea"/>
                <a:cs typeface="+mn-cs"/>
              </a:rPr>
              <a:t>eerily</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prophetic</a:t>
            </a:r>
            <a:r>
              <a:rPr lang="de-DE" sz="1200" i="1" kern="1200" dirty="0" smtClean="0">
                <a:solidFill>
                  <a:schemeClr val="tx1"/>
                </a:solidFill>
                <a:latin typeface="+mn-lt"/>
                <a:ea typeface="+mn-ea"/>
                <a:cs typeface="+mn-cs"/>
              </a:rPr>
              <a:t>. Today </a:t>
            </a:r>
            <a:r>
              <a:rPr lang="de-DE" sz="1200" i="1" kern="1200" dirty="0" err="1" smtClean="0">
                <a:solidFill>
                  <a:schemeClr val="tx1"/>
                </a:solidFill>
                <a:latin typeface="+mn-lt"/>
                <a:ea typeface="+mn-ea"/>
                <a:cs typeface="+mn-cs"/>
              </a:rPr>
              <a:t>people</a:t>
            </a:r>
            <a:r>
              <a:rPr lang="de-DE" sz="1200" i="1" kern="1200" dirty="0" smtClean="0">
                <a:solidFill>
                  <a:schemeClr val="tx1"/>
                </a:solidFill>
                <a:latin typeface="+mn-lt"/>
                <a:ea typeface="+mn-ea"/>
                <a:cs typeface="+mn-cs"/>
              </a:rPr>
              <a:t> in </a:t>
            </a:r>
            <a:r>
              <a:rPr lang="de-DE" sz="1200" i="1" kern="1200" dirty="0" err="1" smtClean="0">
                <a:solidFill>
                  <a:schemeClr val="tx1"/>
                </a:solidFill>
                <a:latin typeface="+mn-lt"/>
                <a:ea typeface="+mn-ea"/>
                <a:cs typeface="+mn-cs"/>
              </a:rPr>
              <a:t>laboratories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software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development</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corporations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and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marketing</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departments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are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working</a:t>
            </a:r>
            <a:r>
              <a:rPr lang="de-DE" sz="1200" i="1" kern="1200" dirty="0" smtClean="0">
                <a:solidFill>
                  <a:schemeClr val="tx1"/>
                </a:solidFill>
                <a:latin typeface="+mn-lt"/>
                <a:ea typeface="+mn-ea"/>
                <a:cs typeface="+mn-cs"/>
              </a:rPr>
              <a:t> on </a:t>
            </a:r>
            <a:r>
              <a:rPr lang="de-DE" sz="1200" i="1" kern="1200" dirty="0" err="1" smtClean="0">
                <a:solidFill>
                  <a:schemeClr val="tx1"/>
                </a:solidFill>
                <a:latin typeface="+mn-lt"/>
                <a:ea typeface="+mn-ea"/>
                <a:cs typeface="+mn-cs"/>
              </a:rPr>
              <a:t>projects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that</a:t>
            </a:r>
            <a:r>
              <a:rPr lang="de-DE" sz="1200" i="1" kern="1200" dirty="0" smtClean="0">
                <a:solidFill>
                  <a:schemeClr val="tx1"/>
                </a:solidFill>
                <a:latin typeface="+mn-lt"/>
                <a:ea typeface="+mn-ea"/>
                <a:cs typeface="+mn-cs"/>
              </a:rPr>
              <a:t> will </a:t>
            </a:r>
            <a:r>
              <a:rPr lang="de-DE" sz="1200" i="1" kern="1200" dirty="0" err="1" smtClean="0">
                <a:solidFill>
                  <a:schemeClr val="tx1"/>
                </a:solidFill>
                <a:latin typeface="+mn-lt"/>
                <a:ea typeface="+mn-ea"/>
                <a:cs typeface="+mn-cs"/>
              </a:rPr>
              <a:t>put</a:t>
            </a:r>
            <a:r>
              <a:rPr lang="de-DE" sz="1200" i="1" kern="1200" dirty="0" smtClean="0">
                <a:solidFill>
                  <a:schemeClr val="tx1"/>
                </a:solidFill>
                <a:latin typeface="+mn-lt"/>
                <a:ea typeface="+mn-ea"/>
                <a:cs typeface="+mn-cs"/>
              </a:rPr>
              <a:t> an electronic </a:t>
            </a:r>
            <a:r>
              <a:rPr lang="de-DE" sz="1200" i="1" kern="1200" dirty="0" err="1" smtClean="0">
                <a:solidFill>
                  <a:schemeClr val="tx1"/>
                </a:solidFill>
                <a:latin typeface="+mn-lt"/>
                <a:ea typeface="+mn-ea"/>
                <a:cs typeface="+mn-cs"/>
              </a:rPr>
              <a:t>brain</a:t>
            </a:r>
            <a:r>
              <a:rPr lang="de-DE" sz="1200" i="1" kern="1200" dirty="0" smtClean="0">
                <a:solidFill>
                  <a:schemeClr val="tx1"/>
                </a:solidFill>
                <a:latin typeface="+mn-lt"/>
                <a:ea typeface="+mn-ea"/>
                <a:cs typeface="+mn-cs"/>
              </a:rPr>
              <a:t> in just </a:t>
            </a:r>
            <a:r>
              <a:rPr lang="de-DE" sz="1200" i="1" kern="1200" dirty="0" err="1" smtClean="0">
                <a:solidFill>
                  <a:schemeClr val="tx1"/>
                </a:solidFill>
                <a:latin typeface="+mn-lt"/>
                <a:ea typeface="+mn-ea"/>
                <a:cs typeface="+mn-cs"/>
              </a:rPr>
              <a:t>about</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every</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household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appliance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you</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can</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imagine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and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provide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hardware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allowing</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devices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to</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talk</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to</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each</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other</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By</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the</a:t>
            </a:r>
            <a:r>
              <a:rPr lang="de-DE" sz="1200" i="1" kern="1200" dirty="0" smtClean="0">
                <a:solidFill>
                  <a:schemeClr val="tx1"/>
                </a:solidFill>
                <a:latin typeface="+mn-lt"/>
                <a:ea typeface="+mn-ea"/>
                <a:cs typeface="+mn-cs"/>
              </a:rPr>
              <a:t> time </a:t>
            </a:r>
            <a:r>
              <a:rPr lang="de-DE" sz="1200" i="1" kern="1200" dirty="0" err="1" smtClean="0">
                <a:solidFill>
                  <a:schemeClr val="tx1"/>
                </a:solidFill>
                <a:latin typeface="+mn-lt"/>
                <a:ea typeface="+mn-ea"/>
                <a:cs typeface="+mn-cs"/>
              </a:rPr>
              <a:t>Disney’s</a:t>
            </a:r>
            <a:r>
              <a:rPr lang="de-DE" sz="1200" i="1" kern="1200" dirty="0" smtClean="0">
                <a:solidFill>
                  <a:schemeClr val="tx1"/>
                </a:solidFill>
                <a:latin typeface="+mn-lt"/>
                <a:ea typeface="+mn-ea"/>
                <a:cs typeface="+mn-cs"/>
              </a:rPr>
              <a:t> film </a:t>
            </a:r>
            <a:r>
              <a:rPr lang="de-DE" sz="1200" i="1" kern="1200" dirty="0" err="1" smtClean="0">
                <a:solidFill>
                  <a:schemeClr val="tx1"/>
                </a:solidFill>
                <a:latin typeface="+mn-lt"/>
                <a:ea typeface="+mn-ea"/>
                <a:cs typeface="+mn-cs"/>
              </a:rPr>
              <a:t>celebrates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its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tenth</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birthday</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first</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fruit</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of</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their</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labours</a:t>
            </a:r>
            <a:r>
              <a:rPr lang="de-DE" sz="1200" i="1" kern="1200" dirty="0" smtClean="0">
                <a:solidFill>
                  <a:schemeClr val="tx1"/>
                </a:solidFill>
                <a:latin typeface="+mn-lt"/>
                <a:ea typeface="+mn-ea"/>
                <a:cs typeface="+mn-cs"/>
              </a:rPr>
              <a:t> will </a:t>
            </a:r>
            <a:r>
              <a:rPr lang="de-DE" sz="1200" i="1" kern="1200" dirty="0" err="1" smtClean="0">
                <a:solidFill>
                  <a:schemeClr val="tx1"/>
                </a:solidFill>
                <a:latin typeface="+mn-lt"/>
                <a:ea typeface="+mn-ea"/>
                <a:cs typeface="+mn-cs"/>
              </a:rPr>
              <a:t>be</a:t>
            </a:r>
            <a:r>
              <a:rPr lang="de-DE" sz="1200" i="1" kern="1200" dirty="0" smtClean="0">
                <a:solidFill>
                  <a:schemeClr val="tx1"/>
                </a:solidFill>
                <a:latin typeface="+mn-lt"/>
                <a:ea typeface="+mn-ea"/>
                <a:cs typeface="+mn-cs"/>
              </a:rPr>
              <a:t> on </a:t>
            </a:r>
            <a:r>
              <a:rPr lang="de-DE" sz="1200" i="1" kern="1200" dirty="0" err="1" smtClean="0">
                <a:solidFill>
                  <a:schemeClr val="tx1"/>
                </a:solidFill>
                <a:latin typeface="+mn-lt"/>
                <a:ea typeface="+mn-ea"/>
                <a:cs typeface="+mn-cs"/>
              </a:rPr>
              <a:t>sale</a:t>
            </a:r>
            <a:r>
              <a:rPr lang="de-DE" sz="1200" i="1" kern="1200" dirty="0" smtClean="0">
                <a:solidFill>
                  <a:schemeClr val="tx1"/>
                </a:solidFill>
                <a:latin typeface="+mn-lt"/>
                <a:ea typeface="+mn-ea"/>
                <a:cs typeface="+mn-cs"/>
              </a:rPr>
              <a:t>.</a:t>
            </a:r>
          </a:p>
          <a:p>
            <a:r>
              <a:rPr lang="de-DE" sz="1200" i="1" kern="1200" dirty="0" err="1" smtClean="0">
                <a:solidFill>
                  <a:schemeClr val="tx1"/>
                </a:solidFill>
                <a:latin typeface="+mn-lt"/>
                <a:ea typeface="+mn-ea"/>
                <a:cs typeface="+mn-cs"/>
              </a:rPr>
              <a:t>Hopefully</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the</a:t>
            </a:r>
            <a:r>
              <a:rPr lang="de-DE" sz="1200" i="1" kern="1200" dirty="0" smtClean="0">
                <a:solidFill>
                  <a:schemeClr val="tx1"/>
                </a:solidFill>
                <a:latin typeface="+mn-lt"/>
                <a:ea typeface="+mn-ea"/>
                <a:cs typeface="+mn-cs"/>
              </a:rPr>
              <a:t> modern smart </a:t>
            </a:r>
            <a:r>
              <a:rPr lang="de-DE" sz="1200" i="1" kern="1200" dirty="0" err="1" smtClean="0">
                <a:solidFill>
                  <a:schemeClr val="tx1"/>
                </a:solidFill>
                <a:latin typeface="+mn-lt"/>
                <a:ea typeface="+mn-ea"/>
                <a:cs typeface="+mn-cs"/>
              </a:rPr>
              <a:t>household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devices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won’t</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spend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their</a:t>
            </a:r>
            <a:r>
              <a:rPr lang="de-DE" sz="1200" i="1" kern="1200" dirty="0" smtClean="0">
                <a:solidFill>
                  <a:schemeClr val="tx1"/>
                </a:solidFill>
                <a:latin typeface="+mn-lt"/>
                <a:ea typeface="+mn-ea"/>
                <a:cs typeface="+mn-cs"/>
              </a:rPr>
              <a:t> time in </a:t>
            </a:r>
            <a:r>
              <a:rPr lang="de-DE" sz="1200" i="1" kern="1200" dirty="0" err="1" smtClean="0">
                <a:solidFill>
                  <a:schemeClr val="tx1"/>
                </a:solidFill>
                <a:latin typeface="+mn-lt"/>
                <a:ea typeface="+mn-ea"/>
                <a:cs typeface="+mn-cs"/>
              </a:rPr>
              <a:t>petty</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cartoonish</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bickering</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For</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most</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part</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they’ll</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be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swapping</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information</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and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communication</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commands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from</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one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device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to</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another</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to</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co</a:t>
            </a:r>
            <a:r>
              <a:rPr lang="de-DE" sz="1200" i="1" kern="1200" dirty="0" smtClean="0">
                <a:solidFill>
                  <a:schemeClr val="tx1"/>
                </a:solidFill>
                <a:latin typeface="+mn-lt"/>
                <a:ea typeface="+mn-ea"/>
                <a:cs typeface="+mn-cs"/>
              </a:rPr>
              <a:t>-ordinate </a:t>
            </a:r>
            <a:r>
              <a:rPr lang="de-DE" sz="1200" i="1" kern="1200" dirty="0" err="1" smtClean="0">
                <a:solidFill>
                  <a:schemeClr val="tx1"/>
                </a:solidFill>
                <a:latin typeface="+mn-lt"/>
                <a:ea typeface="+mn-ea"/>
                <a:cs typeface="+mn-cs"/>
              </a:rPr>
              <a:t>their</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actions</a:t>
            </a:r>
            <a:r>
              <a:rPr lang="de-DE" sz="1200" i="1" kern="1200" dirty="0" smtClean="0">
                <a:solidFill>
                  <a:schemeClr val="tx1"/>
                </a:solidFill>
                <a:latin typeface="+mn-lt"/>
                <a:ea typeface="+mn-ea"/>
                <a:cs typeface="+mn-cs"/>
              </a:rPr>
              <a:t>. Most </a:t>
            </a:r>
            <a:r>
              <a:rPr lang="de-DE" sz="1200" i="1" kern="1200" dirty="0" err="1" smtClean="0">
                <a:solidFill>
                  <a:schemeClr val="tx1"/>
                </a:solidFill>
                <a:latin typeface="+mn-lt"/>
                <a:ea typeface="+mn-ea"/>
                <a:cs typeface="+mn-cs"/>
              </a:rPr>
              <a:t>likely</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the</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signals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shuttling</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between</a:t>
            </a:r>
            <a:r>
              <a:rPr lang="de-DE" sz="1200" i="1" kern="1200" dirty="0" smtClean="0">
                <a:solidFill>
                  <a:schemeClr val="tx1"/>
                </a:solidFill>
                <a:latin typeface="+mn-lt"/>
                <a:ea typeface="+mn-ea"/>
                <a:cs typeface="+mn-cs"/>
              </a:rPr>
              <a:t> a real </a:t>
            </a:r>
            <a:r>
              <a:rPr lang="de-DE" sz="1200" i="1" kern="1200" dirty="0" err="1" smtClean="0">
                <a:solidFill>
                  <a:schemeClr val="tx1"/>
                </a:solidFill>
                <a:latin typeface="+mn-lt"/>
                <a:ea typeface="+mn-ea"/>
                <a:cs typeface="+mn-cs"/>
              </a:rPr>
              <a:t>world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clock</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and</a:t>
            </a:r>
            <a:r>
              <a:rPr lang="de-DE" sz="1200" i="1" kern="1200" dirty="0" smtClean="0">
                <a:solidFill>
                  <a:schemeClr val="tx1"/>
                </a:solidFill>
                <a:latin typeface="+mn-lt"/>
                <a:ea typeface="+mn-ea"/>
                <a:cs typeface="+mn-cs"/>
              </a:rPr>
              <a:t> a smart </a:t>
            </a:r>
            <a:r>
              <a:rPr lang="de-DE" sz="1200" i="1" kern="1200" dirty="0" err="1" smtClean="0">
                <a:solidFill>
                  <a:schemeClr val="tx1"/>
                </a:solidFill>
                <a:latin typeface="+mn-lt"/>
                <a:ea typeface="+mn-ea"/>
                <a:cs typeface="+mn-cs"/>
              </a:rPr>
              <a:t>electric</a:t>
            </a:r>
            <a:r>
              <a:rPr lang="de-DE" sz="1200" i="1" kern="1200" dirty="0" smtClean="0">
                <a:solidFill>
                  <a:schemeClr val="tx1"/>
                </a:solidFill>
                <a:latin typeface="+mn-lt"/>
                <a:ea typeface="+mn-ea"/>
                <a:cs typeface="+mn-cs"/>
              </a:rPr>
              <a:t> kettle will </a:t>
            </a:r>
            <a:r>
              <a:rPr lang="de-DE" sz="1200" i="1" kern="1200" dirty="0" err="1" smtClean="0">
                <a:solidFill>
                  <a:schemeClr val="tx1"/>
                </a:solidFill>
                <a:latin typeface="+mn-lt"/>
                <a:ea typeface="+mn-ea"/>
                <a:cs typeface="+mn-cs"/>
              </a:rPr>
              <a:t>travel</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by</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wireless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Though</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other</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technologies</a:t>
            </a:r>
            <a:r>
              <a:rPr lang="de-DE" sz="1200" i="1" kern="1200" dirty="0" smtClean="0">
                <a:solidFill>
                  <a:schemeClr val="tx1"/>
                </a:solidFill>
                <a:latin typeface="+mn-lt"/>
                <a:ea typeface="+mn-ea"/>
                <a:cs typeface="+mn-cs"/>
              </a:rPr>
              <a:t> such </a:t>
            </a:r>
            <a:r>
              <a:rPr lang="de-DE" sz="1200" i="1" kern="1200" dirty="0" err="1" smtClean="0">
                <a:solidFill>
                  <a:schemeClr val="tx1"/>
                </a:solidFill>
                <a:latin typeface="+mn-lt"/>
                <a:ea typeface="+mn-ea"/>
                <a:cs typeface="+mn-cs"/>
              </a:rPr>
              <a:t>as</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infrared</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are</a:t>
            </a:r>
            <a:r>
              <a:rPr lang="de-DE" sz="1200" i="1" kern="1200" dirty="0" smtClean="0">
                <a:solidFill>
                  <a:schemeClr val="tx1"/>
                </a:solidFill>
                <a:latin typeface="+mn-lt"/>
                <a:ea typeface="+mn-ea"/>
                <a:cs typeface="+mn-cs"/>
              </a:rPr>
              <a:t> also </a:t>
            </a:r>
            <a:r>
              <a:rPr lang="de-DE" sz="1200" i="1" kern="1200" dirty="0" err="1" smtClean="0">
                <a:solidFill>
                  <a:schemeClr val="tx1"/>
                </a:solidFill>
                <a:latin typeface="+mn-lt"/>
                <a:ea typeface="+mn-ea"/>
                <a:cs typeface="+mn-cs"/>
              </a:rPr>
              <a:t>under</a:t>
            </a:r>
            <a:r>
              <a:rPr lang="de-DE" sz="1200" i="1" kern="1200" dirty="0" smtClean="0">
                <a:solidFill>
                  <a:schemeClr val="tx1"/>
                </a:solidFill>
                <a:latin typeface="+mn-lt"/>
                <a:ea typeface="+mn-ea"/>
                <a:cs typeface="+mn-cs"/>
              </a:rPr>
              <a:t> </a:t>
            </a:r>
            <a:r>
              <a:rPr lang="de-DE" sz="1200" i="1" kern="1200" dirty="0" err="1" smtClean="0">
                <a:solidFill>
                  <a:schemeClr val="tx1"/>
                </a:solidFill>
                <a:latin typeface="+mn-lt"/>
                <a:ea typeface="+mn-ea"/>
                <a:cs typeface="+mn-cs"/>
              </a:rPr>
              <a:t>investigation</a:t>
            </a:r>
            <a:r>
              <a:rPr lang="de-DE" sz="1200" i="1" kern="1200" dirty="0" smtClean="0">
                <a:solidFill>
                  <a:schemeClr val="tx1"/>
                </a:solidFill>
                <a:latin typeface="+mn-lt"/>
                <a:ea typeface="+mn-ea"/>
                <a:cs typeface="+mn-cs"/>
              </a:rPr>
              <a:t>.</a:t>
            </a:r>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57</a:t>
            </a:fld>
            <a:endParaRPr lang="de-DE"/>
          </a:p>
        </p:txBody>
      </p:sp>
    </p:spTree>
    <p:extLst>
      <p:ext uri="{BB962C8B-B14F-4D97-AF65-F5344CB8AC3E}">
        <p14:creationId xmlns:p14="http://schemas.microsoft.com/office/powerpoint/2010/main" val="1868356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250.000 Transaktionen an der Börse </a:t>
            </a:r>
            <a:r>
              <a:rPr lang="de-DE" smtClean="0"/>
              <a:t>pro Sekunde!</a:t>
            </a:r>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6</a:t>
            </a:fld>
            <a:endParaRPr lang="de-DE"/>
          </a:p>
        </p:txBody>
      </p:sp>
    </p:spTree>
    <p:extLst>
      <p:ext uri="{BB962C8B-B14F-4D97-AF65-F5344CB8AC3E}">
        <p14:creationId xmlns:p14="http://schemas.microsoft.com/office/powerpoint/2010/main" val="1287280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KI Firma</a:t>
            </a:r>
          </a:p>
          <a:p>
            <a:r>
              <a:rPr lang="de-DE" dirty="0" smtClean="0"/>
              <a:t>Roboter Firma</a:t>
            </a:r>
          </a:p>
          <a:p>
            <a:r>
              <a:rPr lang="de-DE" dirty="0" smtClean="0"/>
              <a:t>	Google ist aktiv</a:t>
            </a:r>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59</a:t>
            </a:fld>
            <a:endParaRPr lang="de-DE"/>
          </a:p>
        </p:txBody>
      </p:sp>
    </p:spTree>
    <p:extLst>
      <p:ext uri="{BB962C8B-B14F-4D97-AF65-F5344CB8AC3E}">
        <p14:creationId xmlns:p14="http://schemas.microsoft.com/office/powerpoint/2010/main" val="1007041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Wer bindet sich an einen </a:t>
            </a:r>
            <a:r>
              <a:rPr lang="de-DE" dirty="0" err="1" smtClean="0"/>
              <a:t>hersteller</a:t>
            </a:r>
            <a:r>
              <a:rPr lang="de-DE" dirty="0" smtClean="0"/>
              <a:t>?</a:t>
            </a:r>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61</a:t>
            </a:fld>
            <a:endParaRPr lang="de-DE"/>
          </a:p>
        </p:txBody>
      </p:sp>
    </p:spTree>
    <p:extLst>
      <p:ext uri="{BB962C8B-B14F-4D97-AF65-F5344CB8AC3E}">
        <p14:creationId xmlns:p14="http://schemas.microsoft.com/office/powerpoint/2010/main" val="1410650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Usecases</a:t>
            </a:r>
            <a:r>
              <a:rPr lang="de-DE" dirty="0" smtClean="0"/>
              <a:t>:</a:t>
            </a:r>
          </a:p>
          <a:p>
            <a:endParaRPr lang="de-DE" dirty="0" smtClean="0"/>
          </a:p>
          <a:p>
            <a:pPr marL="171450" indent="-171450">
              <a:buFontTx/>
              <a:buChar char="•"/>
            </a:pPr>
            <a:r>
              <a:rPr lang="de-DE" dirty="0" smtClean="0"/>
              <a:t>Rabatt für bald ablaufende Bestände</a:t>
            </a:r>
          </a:p>
          <a:p>
            <a:pPr marL="171450" indent="-171450">
              <a:buFontTx/>
              <a:buChar char="•"/>
            </a:pPr>
            <a:r>
              <a:rPr lang="de-DE" dirty="0" smtClean="0"/>
              <a:t>Automat steht am Bahnhof in der</a:t>
            </a:r>
            <a:r>
              <a:rPr lang="de-DE" baseline="0" dirty="0" smtClean="0"/>
              <a:t> nähe des Stadions in Berlin, vom letzten Spiel gegen Köln müssen noch die Slots freigemacht werden um für das neue Spiel gegen die Bayern diese mit Weizen aufzufüllen</a:t>
            </a:r>
          </a:p>
          <a:p>
            <a:pPr marL="171450" indent="-171450">
              <a:buFontTx/>
              <a:buChar char="•"/>
            </a:pPr>
            <a:r>
              <a:rPr lang="de-DE" baseline="0" dirty="0" smtClean="0"/>
              <a:t>Sammeln von Infos zu Wetter und was verkauft sich gut</a:t>
            </a:r>
          </a:p>
          <a:p>
            <a:pPr marL="171450" indent="-171450">
              <a:buFontTx/>
              <a:buChar char="•"/>
            </a:pPr>
            <a:r>
              <a:rPr lang="de-DE" baseline="0" dirty="0" smtClean="0"/>
              <a:t>Sammeln von Infos über regionale Besonderheiten</a:t>
            </a:r>
          </a:p>
          <a:p>
            <a:pPr marL="171450" indent="-171450">
              <a:buFontTx/>
              <a:buChar char="•"/>
            </a:pPr>
            <a:r>
              <a:rPr lang="de-DE" baseline="0" dirty="0" smtClean="0"/>
              <a:t>...</a:t>
            </a:r>
          </a:p>
          <a:p>
            <a:pPr marL="171450" indent="-171450">
              <a:buFontTx/>
              <a:buChar char="•"/>
            </a:pPr>
            <a:r>
              <a:rPr lang="de-DE" baseline="0" dirty="0" smtClean="0"/>
              <a:t>Bis hin zur Gesichtserkennung und</a:t>
            </a:r>
          </a:p>
          <a:p>
            <a:pPr marL="628650" lvl="1" indent="-171450">
              <a:buFontTx/>
              <a:buChar char="•"/>
            </a:pPr>
            <a:r>
              <a:rPr lang="de-DE" baseline="0" dirty="0" smtClean="0"/>
              <a:t>Angebot von Lieblingsgetränk</a:t>
            </a:r>
          </a:p>
          <a:p>
            <a:pPr marL="628650" lvl="1" indent="-171450">
              <a:buFontTx/>
              <a:buChar char="•"/>
            </a:pPr>
            <a:r>
              <a:rPr lang="de-DE" baseline="0" dirty="0" smtClean="0"/>
              <a:t>Kein Alkohol an Kinder</a:t>
            </a:r>
          </a:p>
          <a:p>
            <a:pPr marL="628650" lvl="1" indent="-171450">
              <a:buFontTx/>
              <a:buChar char="•"/>
            </a:pPr>
            <a:r>
              <a:rPr lang="de-DE" baseline="0" dirty="0" smtClean="0"/>
              <a:t>...</a:t>
            </a:r>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70</a:t>
            </a:fld>
            <a:endParaRPr lang="de-DE"/>
          </a:p>
        </p:txBody>
      </p:sp>
    </p:spTree>
    <p:extLst>
      <p:ext uri="{BB962C8B-B14F-4D97-AF65-F5344CB8AC3E}">
        <p14:creationId xmlns:p14="http://schemas.microsoft.com/office/powerpoint/2010/main" val="3501806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1712 – Thomas</a:t>
            </a:r>
            <a:r>
              <a:rPr lang="de-DE" baseline="0" dirty="0" smtClean="0"/>
              <a:t> </a:t>
            </a:r>
            <a:r>
              <a:rPr lang="de-DE" baseline="0" dirty="0" err="1" smtClean="0"/>
              <a:t>Newcomen</a:t>
            </a:r>
            <a:endParaRPr lang="de-DE" baseline="0" dirty="0" smtClean="0"/>
          </a:p>
          <a:p>
            <a:r>
              <a:rPr lang="de-DE" dirty="0" smtClean="0"/>
              <a:t>Erfinder der ersten Dampfmaschine</a:t>
            </a:r>
          </a:p>
          <a:p>
            <a:r>
              <a:rPr lang="de-DE" sz="1200" kern="1200" dirty="0" smtClean="0">
                <a:solidFill>
                  <a:schemeClr val="tx1"/>
                </a:solidFill>
                <a:latin typeface="+mn-lt"/>
                <a:ea typeface="+mn-ea"/>
                <a:cs typeface="+mn-cs"/>
              </a:rPr>
              <a:t>Die erste </a:t>
            </a:r>
            <a:r>
              <a:rPr lang="de-DE" sz="1200" kern="1200" dirty="0" err="1" smtClean="0">
                <a:solidFill>
                  <a:schemeClr val="tx1"/>
                </a:solidFill>
                <a:latin typeface="+mn-lt"/>
                <a:ea typeface="+mn-ea"/>
                <a:cs typeface="+mn-cs"/>
              </a:rPr>
              <a:t>Newcomen</a:t>
            </a:r>
            <a:r>
              <a:rPr lang="de-DE" sz="1200" kern="1200" dirty="0" smtClean="0">
                <a:solidFill>
                  <a:schemeClr val="tx1"/>
                </a:solidFill>
                <a:latin typeface="+mn-lt"/>
                <a:ea typeface="+mn-ea"/>
                <a:cs typeface="+mn-cs"/>
              </a:rPr>
              <a:t>-Maschine wurde 1712 in einem Kohlebergwerk in </a:t>
            </a:r>
            <a:r>
              <a:rPr lang="de-DE" sz="1200" kern="1200" dirty="0" smtClean="0">
                <a:solidFill>
                  <a:schemeClr val="tx1"/>
                </a:solidFill>
                <a:latin typeface="+mn-lt"/>
                <a:ea typeface="+mn-ea"/>
                <a:cs typeface="+mn-cs"/>
                <a:hlinkClick r:id="rId3"/>
              </a:rPr>
              <a:t>Staffordshire installiert.</a:t>
            </a:r>
            <a:endParaRPr lang="de-DE" sz="1200" kern="1200" dirty="0" smtClean="0">
              <a:solidFill>
                <a:schemeClr val="tx1"/>
              </a:solidFill>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B7431FC2-03CA-8344-B399-3BB26F1ED9A4}" type="slidenum">
              <a:rPr lang="de-DE" smtClean="0"/>
              <a:t>71</a:t>
            </a:fld>
            <a:endParaRPr lang="de-DE"/>
          </a:p>
        </p:txBody>
      </p:sp>
    </p:spTree>
    <p:extLst>
      <p:ext uri="{BB962C8B-B14F-4D97-AF65-F5344CB8AC3E}">
        <p14:creationId xmlns:p14="http://schemas.microsoft.com/office/powerpoint/2010/main" val="2608739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smtClean="0"/>
              <a:t>Vernetzt man diese Dinge,</a:t>
            </a:r>
            <a:r>
              <a:rPr lang="de-DE" baseline="0" dirty="0" smtClean="0"/>
              <a:t> erhält man eine neue Art von Daten, die dem Unternehmen hinzugefügt werden können. </a:t>
            </a:r>
          </a:p>
          <a:p>
            <a:pPr marL="171450" indent="-171450">
              <a:buFont typeface="Arial" panose="020B0604020202020204" pitchFamily="34" charset="0"/>
              <a:buChar char="•"/>
            </a:pPr>
            <a:r>
              <a:rPr lang="de-DE" baseline="0" dirty="0" smtClean="0"/>
              <a:t>Man erhält „operative Daten“, die direkt einen Zustand in den Unternehmensprozessen widerspiegeln </a:t>
            </a:r>
          </a:p>
          <a:p>
            <a:pPr marL="171450" indent="-171450">
              <a:buFont typeface="Arial" panose="020B0604020202020204" pitchFamily="34" charset="0"/>
              <a:buChar char="•"/>
            </a:pPr>
            <a:r>
              <a:rPr lang="de-DE" dirty="0" smtClean="0"/>
              <a:t>Mit</a:t>
            </a:r>
            <a:r>
              <a:rPr lang="de-DE" baseline="0" dirty="0" smtClean="0"/>
              <a:t> Hilfe der Daten lässt sich schneller reagieren und auf Fehlerzustände/Probleme reagieren</a:t>
            </a:r>
          </a:p>
          <a:p>
            <a:pPr marL="171450" indent="-171450">
              <a:buFont typeface="Arial" panose="020B0604020202020204" pitchFamily="34" charset="0"/>
              <a:buChar char="•"/>
            </a:pPr>
            <a:r>
              <a:rPr lang="de-DE" baseline="0" dirty="0" smtClean="0"/>
              <a:t>Man kann sich vorstellen sogar auf diese </a:t>
            </a:r>
            <a:r>
              <a:rPr lang="de-DE" baseline="0" dirty="0" err="1" smtClean="0"/>
              <a:t>proaktiv</a:t>
            </a:r>
            <a:r>
              <a:rPr lang="de-DE" baseline="0" dirty="0" smtClean="0"/>
              <a:t> zu reagieren </a:t>
            </a:r>
          </a:p>
          <a:p>
            <a:pPr marL="171450" indent="-171450">
              <a:buFont typeface="Arial" panose="020B0604020202020204" pitchFamily="34" charset="0"/>
              <a:buChar char="•"/>
            </a:pPr>
            <a:endParaRPr lang="de-DE" baseline="0" dirty="0" smtClean="0"/>
          </a:p>
          <a:p>
            <a:r>
              <a:rPr lang="de-DE" dirty="0" smtClean="0"/>
              <a:t>Daraus</a:t>
            </a:r>
            <a:r>
              <a:rPr lang="de-DE" baseline="0" dirty="0" smtClean="0"/>
              <a:t> ergibt sich eine neue Qualität für das Adaptive Enterprise</a:t>
            </a:r>
          </a:p>
          <a:p>
            <a:endParaRPr lang="de-DE" baseline="0" dirty="0" smtClean="0"/>
          </a:p>
          <a:p>
            <a:r>
              <a:rPr lang="de-DE" baseline="0" dirty="0" smtClean="0"/>
              <a:t>Diese Daten bis in die Prozesse hochreichen und dort zur Steuerung des Unternehmens nutzen. </a:t>
            </a:r>
          </a:p>
          <a:p>
            <a:r>
              <a:rPr lang="de-DE" baseline="0" dirty="0" smtClean="0"/>
              <a:t>Aber auch: Dinge steuern um auf bestimmte Zustände zu reagieren</a:t>
            </a:r>
            <a:endParaRPr lang="de-DE" dirty="0" smtClean="0"/>
          </a:p>
          <a:p>
            <a:pPr marL="0" indent="0">
              <a:buFont typeface="Arial" panose="020B0604020202020204" pitchFamily="34" charset="0"/>
              <a:buNone/>
            </a:pPr>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77</a:t>
            </a:fld>
            <a:endParaRPr lang="de-DE"/>
          </a:p>
        </p:txBody>
      </p:sp>
    </p:spTree>
    <p:extLst>
      <p:ext uri="{BB962C8B-B14F-4D97-AF65-F5344CB8AC3E}">
        <p14:creationId xmlns:p14="http://schemas.microsoft.com/office/powerpoint/2010/main" val="3014831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lienbildplatzhalter 1"/>
          <p:cNvSpPr>
            <a:spLocks noGrp="1" noRot="1" noChangeAspect="1" noTextEdit="1"/>
          </p:cNvSpPr>
          <p:nvPr>
            <p:ph type="sldImg"/>
          </p:nvPr>
        </p:nvSpPr>
        <p:spPr bwMode="auto">
          <a:noFill/>
          <a:ln>
            <a:solidFill>
              <a:srgbClr val="000000"/>
            </a:solidFill>
            <a:miter lim="800000"/>
            <a:headEnd/>
            <a:tailEnd/>
          </a:ln>
        </p:spPr>
      </p:sp>
      <p:sp>
        <p:nvSpPr>
          <p:cNvPr id="122883"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dirty="0" smtClean="0"/>
          </a:p>
        </p:txBody>
      </p:sp>
      <p:sp>
        <p:nvSpPr>
          <p:cNvPr id="4" name="Foliennummernplatzhalter 3"/>
          <p:cNvSpPr>
            <a:spLocks noGrp="1"/>
          </p:cNvSpPr>
          <p:nvPr>
            <p:ph type="sldNum" sz="quarter" idx="5"/>
          </p:nvPr>
        </p:nvSpPr>
        <p:spPr/>
        <p:txBody>
          <a:bodyPr/>
          <a:lstStyle/>
          <a:p>
            <a:pPr>
              <a:defRPr/>
            </a:pPr>
            <a:fld id="{5AD7942E-F8B0-4E9D-A4B7-5CB3477CE38C}" type="slidenum">
              <a:rPr lang="de-DE" smtClean="0"/>
              <a:pPr>
                <a:defRPr/>
              </a:pPr>
              <a:t>78</a:t>
            </a:fld>
            <a:endParaRPr lang="de-D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defRPr/>
            </a:pPr>
            <a:endParaRPr lang="en-US" dirty="0">
              <a:latin typeface="Arial" charset="0"/>
              <a:ea typeface="ＭＳ Ｐゴシック" charset="0"/>
              <a:cs typeface="ＭＳ Ｐゴシック"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95176F-ED98-B542-88AB-753BDA7A6BD8}" type="slidenum">
              <a:rPr lang="en-US" sz="1200"/>
              <a:pPr eaLnBrk="1" hangingPunct="1"/>
              <a:t>80</a:t>
            </a:fld>
            <a:endParaRPr lang="en-US"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defRPr/>
            </a:pPr>
            <a:endParaRPr lang="en-US" dirty="0">
              <a:latin typeface="Arial" charset="0"/>
              <a:ea typeface="ＭＳ Ｐゴシック" charset="0"/>
              <a:cs typeface="ＭＳ Ｐゴシック"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95176F-ED98-B542-88AB-753BDA7A6BD8}" type="slidenum">
              <a:rPr lang="en-US" sz="1200"/>
              <a:pPr eaLnBrk="1" hangingPunct="1"/>
              <a:t>81</a:t>
            </a:fld>
            <a:endParaRPr lang="en-US"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defRPr/>
            </a:pPr>
            <a:endParaRPr lang="en-US" dirty="0">
              <a:latin typeface="Arial" charset="0"/>
              <a:ea typeface="ＭＳ Ｐゴシック" charset="0"/>
              <a:cs typeface="ＭＳ Ｐゴシック"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95176F-ED98-B542-88AB-753BDA7A6BD8}" type="slidenum">
              <a:rPr lang="en-US" sz="1200"/>
              <a:pPr eaLnBrk="1" hangingPunct="1"/>
              <a:t>82</a:t>
            </a:fld>
            <a:endParaRPr lang="en-US"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698"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defRPr/>
            </a:pPr>
            <a:endParaRPr lang="en-US" dirty="0">
              <a:latin typeface="Arial" charset="0"/>
              <a:ea typeface="ＭＳ Ｐゴシック" charset="0"/>
              <a:cs typeface="ＭＳ Ｐゴシック" charset="0"/>
            </a:endParaRPr>
          </a:p>
        </p:txBody>
      </p:sp>
      <p:sp>
        <p:nvSpPr>
          <p:cNvPr id="43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95176F-ED98-B542-88AB-753BDA7A6BD8}" type="slidenum">
              <a:rPr lang="en-US" sz="1200"/>
              <a:pPr eaLnBrk="1" hangingPunct="1"/>
              <a:t>83</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7</a:t>
            </a:fld>
            <a:endParaRPr lang="de-DE"/>
          </a:p>
        </p:txBody>
      </p:sp>
    </p:spTree>
    <p:extLst>
      <p:ext uri="{BB962C8B-B14F-4D97-AF65-F5344CB8AC3E}">
        <p14:creationId xmlns:p14="http://schemas.microsoft.com/office/powerpoint/2010/main" val="3087391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Platform</a:t>
            </a:r>
            <a:r>
              <a:rPr lang="en-US" baseline="0" dirty="0" smtClean="0"/>
              <a:t> Management – Dinge </a:t>
            </a:r>
            <a:r>
              <a:rPr lang="en-US" baseline="0" dirty="0" err="1" smtClean="0"/>
              <a:t>wie</a:t>
            </a:r>
            <a:r>
              <a:rPr lang="en-US" baseline="0" dirty="0" smtClean="0"/>
              <a:t> Enterprise App Stores</a:t>
            </a:r>
            <a:endParaRPr lang="en-US"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85</a:t>
            </a:fld>
            <a:endParaRPr lang="de-DE"/>
          </a:p>
        </p:txBody>
      </p:sp>
    </p:spTree>
    <p:extLst>
      <p:ext uri="{BB962C8B-B14F-4D97-AF65-F5344CB8AC3E}">
        <p14:creationId xmlns:p14="http://schemas.microsoft.com/office/powerpoint/2010/main" val="229676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lienbildplatzhalter 1"/>
          <p:cNvSpPr>
            <a:spLocks noGrp="1" noRot="1" noChangeAspect="1" noTextEdit="1"/>
          </p:cNvSpPr>
          <p:nvPr>
            <p:ph type="sldImg"/>
          </p:nvPr>
        </p:nvSpPr>
        <p:spPr bwMode="auto">
          <a:noFill/>
          <a:ln>
            <a:solidFill>
              <a:srgbClr val="000000"/>
            </a:solidFill>
            <a:miter lim="800000"/>
            <a:headEnd/>
            <a:tailEnd/>
          </a:ln>
        </p:spPr>
      </p:sp>
      <p:sp>
        <p:nvSpPr>
          <p:cNvPr id="122883" name="Notizenplatzhalter 2"/>
          <p:cNvSpPr>
            <a:spLocks noGrp="1"/>
          </p:cNvSpPr>
          <p:nvPr>
            <p:ph type="body" idx="1"/>
          </p:nvPr>
        </p:nvSpPr>
        <p:spPr bwMode="auto">
          <a:noFill/>
        </p:spPr>
        <p:txBody>
          <a:bodyPr wrap="square" numCol="1" anchor="t" anchorCtr="0" compatLnSpc="1">
            <a:prstTxWarp prst="textNoShape">
              <a:avLst/>
            </a:prstTxWarp>
          </a:bodyPr>
          <a:lstStyle/>
          <a:p>
            <a:endParaRPr lang="de-DE" smtClean="0"/>
          </a:p>
        </p:txBody>
      </p:sp>
      <p:sp>
        <p:nvSpPr>
          <p:cNvPr id="4" name="Foliennummernplatzhalter 3"/>
          <p:cNvSpPr>
            <a:spLocks noGrp="1"/>
          </p:cNvSpPr>
          <p:nvPr>
            <p:ph type="sldNum" sz="quarter" idx="5"/>
          </p:nvPr>
        </p:nvSpPr>
        <p:spPr/>
        <p:txBody>
          <a:bodyPr/>
          <a:lstStyle/>
          <a:p>
            <a:pPr>
              <a:defRPr/>
            </a:pPr>
            <a:fld id="{5AD7942E-F8B0-4E9D-A4B7-5CB3477CE38C}" type="slidenum">
              <a:rPr lang="de-DE" smtClean="0"/>
              <a:pPr>
                <a:defRPr/>
              </a:pPr>
              <a:t>86</a:t>
            </a:fld>
            <a:endParaRPr lang="de-D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lienbildplatzhalter 1"/>
          <p:cNvSpPr>
            <a:spLocks noGrp="1" noRot="1" noChangeAspect="1" noTextEdit="1"/>
          </p:cNvSpPr>
          <p:nvPr>
            <p:ph type="sldImg"/>
          </p:nvPr>
        </p:nvSpPr>
        <p:spPr bwMode="auto">
          <a:noFill/>
          <a:ln>
            <a:solidFill>
              <a:srgbClr val="000000"/>
            </a:solidFill>
            <a:miter lim="800000"/>
            <a:headEnd/>
            <a:tailEnd/>
          </a:ln>
        </p:spPr>
      </p:sp>
      <p:sp>
        <p:nvSpPr>
          <p:cNvPr id="131075" name="Notizenplatzhalt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de-DE" smtClean="0"/>
              <a:t>Botschaft: egal was du mal brauchst, das ist dann halt in der SUite</a:t>
            </a:r>
          </a:p>
          <a:p>
            <a:pPr eaLnBrk="1" hangingPunct="1">
              <a:spcBef>
                <a:spcPct val="0"/>
              </a:spcBef>
            </a:pPr>
            <a:r>
              <a:rPr lang="de-DE" smtClean="0"/>
              <a:t>Botschaft: du brauchst es nicht nutzen</a:t>
            </a:r>
          </a:p>
          <a:p>
            <a:pPr eaLnBrk="1" hangingPunct="1">
              <a:spcBef>
                <a:spcPct val="0"/>
              </a:spcBef>
            </a:pPr>
            <a:r>
              <a:rPr lang="de-DE" smtClean="0"/>
              <a:t>Botschaft: du keine Suite, dann pass auf, dass du upgradefähig bleibst.</a:t>
            </a:r>
          </a:p>
          <a:p>
            <a:pPr eaLnBrk="1" hangingPunct="1">
              <a:spcBef>
                <a:spcPct val="0"/>
              </a:spcBef>
            </a:pPr>
            <a:endParaRPr lang="de-DE" smtClean="0"/>
          </a:p>
        </p:txBody>
      </p:sp>
      <p:sp>
        <p:nvSpPr>
          <p:cNvPr id="131076" name="Foliennummernplatzhalt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D574D4FB-EAF8-49E6-93B1-8F3325ED1713}" type="slidenum">
              <a:rPr lang="de-DE" sz="1200">
                <a:latin typeface="Calibri" pitchFamily="34" charset="0"/>
              </a:rPr>
              <a:pPr algn="r"/>
              <a:t>91</a:t>
            </a:fld>
            <a:endParaRPr lang="de-DE" sz="1200">
              <a:latin typeface="Calibri"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F7608432-0240-4102-B75D-1C8A47998186}" type="slidenum">
              <a:rPr lang="de-DE" smtClean="0"/>
              <a:pPr/>
              <a:t>93</a:t>
            </a:fld>
            <a:endParaRPr lang="de-DE" dirty="0"/>
          </a:p>
        </p:txBody>
      </p:sp>
      <p:sp>
        <p:nvSpPr>
          <p:cNvPr id="6" name="Folienbildplatzhalter 5"/>
          <p:cNvSpPr>
            <a:spLocks noGrp="1" noRot="1" noChangeAspect="1"/>
          </p:cNvSpPr>
          <p:nvPr>
            <p:ph type="sldImg"/>
          </p:nvPr>
        </p:nvSpPr>
        <p:spPr>
          <a:xfrm>
            <a:off x="296863" y="0"/>
            <a:ext cx="6283325" cy="4711700"/>
          </a:xfrm>
        </p:spPr>
      </p:sp>
      <p:sp>
        <p:nvSpPr>
          <p:cNvPr id="7" name="Notizenplatzhalter 6"/>
          <p:cNvSpPr>
            <a:spLocks noGrp="1"/>
          </p:cNvSpPr>
          <p:nvPr>
            <p:ph type="body" idx="1"/>
          </p:nvPr>
        </p:nvSpPr>
        <p:spPr/>
        <p:txBody>
          <a:bodyPr/>
          <a:lstStyle/>
          <a:p>
            <a:endParaRPr lang="de-CH"/>
          </a:p>
        </p:txBody>
      </p:sp>
    </p:spTree>
    <p:extLst>
      <p:ext uri="{BB962C8B-B14F-4D97-AF65-F5344CB8AC3E}">
        <p14:creationId xmlns:p14="http://schemas.microsoft.com/office/powerpoint/2010/main" val="2784502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96</a:t>
            </a:fld>
            <a:endParaRPr lang="de-DE"/>
          </a:p>
        </p:txBody>
      </p:sp>
    </p:spTree>
    <p:extLst>
      <p:ext uri="{BB962C8B-B14F-4D97-AF65-F5344CB8AC3E}">
        <p14:creationId xmlns:p14="http://schemas.microsoft.com/office/powerpoint/2010/main" val="1116657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8</a:t>
            </a:fld>
            <a:endParaRPr lang="de-DE"/>
          </a:p>
        </p:txBody>
      </p:sp>
    </p:spTree>
    <p:extLst>
      <p:ext uri="{BB962C8B-B14F-4D97-AF65-F5344CB8AC3E}">
        <p14:creationId xmlns:p14="http://schemas.microsoft.com/office/powerpoint/2010/main" val="308739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latin typeface="+mn-lt"/>
                <a:ea typeface="+mn-ea"/>
                <a:cs typeface="+mn-cs"/>
              </a:rPr>
              <a:t>Enno Park ist Träger eines </a:t>
            </a:r>
            <a:r>
              <a:rPr lang="de-DE" sz="1200" kern="1200" dirty="0" smtClean="0">
                <a:solidFill>
                  <a:schemeClr val="tx1"/>
                </a:solidFill>
                <a:latin typeface="+mn-lt"/>
                <a:ea typeface="+mn-ea"/>
                <a:cs typeface="+mn-cs"/>
                <a:hlinkClick r:id="rId3"/>
              </a:rPr>
              <a:t>Cochleaimplantat</a:t>
            </a:r>
            <a:r>
              <a:rPr lang="de-DE" sz="1200" kern="1200" dirty="0" smtClean="0">
                <a:solidFill>
                  <a:schemeClr val="tx1"/>
                </a:solidFill>
                <a:latin typeface="+mn-lt"/>
                <a:ea typeface="+mn-ea"/>
                <a:cs typeface="+mn-cs"/>
              </a:rPr>
              <a:t>.</a:t>
            </a:r>
          </a:p>
          <a:p>
            <a:endParaRPr lang="de-DE" sz="1200" kern="1200" dirty="0" smtClean="0">
              <a:solidFill>
                <a:schemeClr val="tx1"/>
              </a:solidFill>
              <a:latin typeface="+mn-lt"/>
              <a:ea typeface="+mn-ea"/>
              <a:cs typeface="+mn-cs"/>
            </a:endParaRPr>
          </a:p>
          <a:p>
            <a:r>
              <a:rPr lang="de-DE" sz="1200" kern="1200" dirty="0" smtClean="0">
                <a:solidFill>
                  <a:schemeClr val="tx1"/>
                </a:solidFill>
                <a:latin typeface="+mn-lt"/>
                <a:ea typeface="+mn-ea"/>
                <a:cs typeface="+mn-cs"/>
              </a:rPr>
              <a:t>„Beim Cyborg geht es darum die Sinne oder die Fähigkeiten des Menschen durch eine in den Körper integrierte, programmierbare Maschine zu erweitern. Ein besonders gutes Beispiel wäre, wenn es mir endlich gelänge mein </a:t>
            </a:r>
            <a:r>
              <a:rPr lang="de-DE" sz="1200" kern="1200" dirty="0" err="1" smtClean="0">
                <a:solidFill>
                  <a:schemeClr val="tx1"/>
                </a:solidFill>
                <a:latin typeface="+mn-lt"/>
                <a:ea typeface="+mn-ea"/>
                <a:cs typeface="+mn-cs"/>
              </a:rPr>
              <a:t>Cochleaimplantat</a:t>
            </a:r>
            <a:r>
              <a:rPr lang="de-DE" sz="1200" kern="1200" dirty="0" smtClean="0">
                <a:solidFill>
                  <a:schemeClr val="tx1"/>
                </a:solidFill>
                <a:latin typeface="+mn-lt"/>
                <a:ea typeface="+mn-ea"/>
                <a:cs typeface="+mn-cs"/>
              </a:rPr>
              <a:t> zu hacken. Ich würde gerne Ultraschall für mich hörbar machen.“</a:t>
            </a:r>
          </a:p>
          <a:p>
            <a:endParaRPr lang="de-DE"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de-DE" sz="1200" kern="1200" dirty="0" smtClean="0">
                <a:solidFill>
                  <a:schemeClr val="tx1"/>
                </a:solidFill>
                <a:latin typeface="+mn-lt"/>
                <a:ea typeface="+mn-ea"/>
                <a:cs typeface="+mn-cs"/>
              </a:rPr>
              <a:t>Das </a:t>
            </a:r>
            <a:r>
              <a:rPr lang="de-DE" sz="1200" b="1" kern="1200" dirty="0" err="1" smtClean="0">
                <a:solidFill>
                  <a:schemeClr val="tx1"/>
                </a:solidFill>
                <a:latin typeface="+mn-lt"/>
                <a:ea typeface="+mn-ea"/>
                <a:cs typeface="+mn-cs"/>
              </a:rPr>
              <a:t>Cochleaimplantat</a:t>
            </a:r>
            <a:r>
              <a:rPr lang="de-DE" sz="1200" b="0" kern="1200" dirty="0" smtClean="0">
                <a:solidFill>
                  <a:schemeClr val="tx1"/>
                </a:solidFill>
                <a:latin typeface="+mn-lt"/>
                <a:ea typeface="+mn-ea"/>
                <a:cs typeface="+mn-cs"/>
              </a:rPr>
              <a:t> (englisch </a:t>
            </a:r>
            <a:r>
              <a:rPr lang="de-DE" sz="1200" b="0" i="1" kern="1200" dirty="0" err="1" smtClean="0">
                <a:solidFill>
                  <a:schemeClr val="tx1"/>
                </a:solidFill>
                <a:latin typeface="+mn-lt"/>
                <a:ea typeface="+mn-ea"/>
                <a:cs typeface="+mn-cs"/>
              </a:rPr>
              <a:t>cochlear</a:t>
            </a:r>
            <a:r>
              <a:rPr lang="de-DE" sz="1200" b="0" i="1" kern="1200" dirty="0" smtClean="0">
                <a:solidFill>
                  <a:schemeClr val="tx1"/>
                </a:solidFill>
                <a:latin typeface="+mn-lt"/>
                <a:ea typeface="+mn-ea"/>
                <a:cs typeface="+mn-cs"/>
              </a:rPr>
              <a:t> </a:t>
            </a:r>
            <a:r>
              <a:rPr lang="de-DE" sz="1200" b="0" i="1" kern="1200" dirty="0" err="1" smtClean="0">
                <a:solidFill>
                  <a:schemeClr val="tx1"/>
                </a:solidFill>
                <a:latin typeface="+mn-lt"/>
                <a:ea typeface="+mn-ea"/>
                <a:cs typeface="+mn-cs"/>
              </a:rPr>
              <a:t>implant</a:t>
            </a:r>
            <a:r>
              <a:rPr lang="de-DE" sz="1200" b="0" i="0" kern="1200" dirty="0" smtClean="0">
                <a:solidFill>
                  <a:schemeClr val="tx1"/>
                </a:solidFill>
                <a:latin typeface="+mn-lt"/>
                <a:ea typeface="+mn-ea"/>
                <a:cs typeface="+mn-cs"/>
              </a:rPr>
              <a:t>, CI) ist eine Hör</a:t>
            </a:r>
            <a:r>
              <a:rPr lang="de-DE" sz="1200" b="0" i="0" kern="1200" dirty="0" smtClean="0">
                <a:solidFill>
                  <a:schemeClr val="tx1"/>
                </a:solidFill>
                <a:latin typeface="+mn-lt"/>
                <a:ea typeface="+mn-ea"/>
                <a:cs typeface="+mn-cs"/>
                <a:hlinkClick r:id="rId4"/>
              </a:rPr>
              <a:t>prothese für </a:t>
            </a:r>
            <a:r>
              <a:rPr lang="de-DE" sz="1200" b="0" i="0" kern="1200" dirty="0" smtClean="0">
                <a:solidFill>
                  <a:schemeClr val="tx1"/>
                </a:solidFill>
                <a:latin typeface="+mn-lt"/>
                <a:ea typeface="+mn-ea"/>
                <a:cs typeface="+mn-cs"/>
                <a:hlinkClick r:id="rId5"/>
              </a:rPr>
              <a:t>Gehörlose, deren </a:t>
            </a:r>
            <a:r>
              <a:rPr lang="de-DE" sz="1200" b="0" i="0" kern="1200" dirty="0" smtClean="0">
                <a:solidFill>
                  <a:schemeClr val="tx1"/>
                </a:solidFill>
                <a:latin typeface="+mn-lt"/>
                <a:ea typeface="+mn-ea"/>
                <a:cs typeface="+mn-cs"/>
                <a:hlinkClick r:id="rId6"/>
              </a:rPr>
              <a:t>Hörnerv noch funktioniert.</a:t>
            </a:r>
          </a:p>
          <a:p>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10</a:t>
            </a:fld>
            <a:endParaRPr lang="de-DE"/>
          </a:p>
        </p:txBody>
      </p:sp>
    </p:spTree>
    <p:extLst>
      <p:ext uri="{BB962C8B-B14F-4D97-AF65-F5344CB8AC3E}">
        <p14:creationId xmlns:p14="http://schemas.microsoft.com/office/powerpoint/2010/main" val="3973843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de-DE" dirty="0" smtClean="0"/>
              <a:t>Steigert die Datenvielfalt </a:t>
            </a:r>
          </a:p>
          <a:p>
            <a:pPr lvl="1"/>
            <a:r>
              <a:rPr lang="de-DE" dirty="0" smtClean="0"/>
              <a:t>Entstehung einer neuen Art von Netzwerken</a:t>
            </a:r>
          </a:p>
          <a:p>
            <a:pPr lvl="1"/>
            <a:r>
              <a:rPr lang="de-DE" dirty="0" smtClean="0"/>
              <a:t>„Dinge“ sind untereinander vernetzt </a:t>
            </a:r>
          </a:p>
          <a:p>
            <a:pPr lvl="1"/>
            <a:r>
              <a:rPr lang="de-DE" dirty="0" smtClean="0"/>
              <a:t>Internet </a:t>
            </a:r>
            <a:r>
              <a:rPr lang="de-DE" dirty="0" err="1" smtClean="0"/>
              <a:t>of</a:t>
            </a:r>
            <a:r>
              <a:rPr lang="de-DE" dirty="0" smtClean="0"/>
              <a:t> Things / Internet der Dinge </a:t>
            </a:r>
          </a:p>
          <a:p>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20</a:t>
            </a:fld>
            <a:endParaRPr lang="de-DE"/>
          </a:p>
        </p:txBody>
      </p:sp>
    </p:spTree>
    <p:extLst>
      <p:ext uri="{BB962C8B-B14F-4D97-AF65-F5344CB8AC3E}">
        <p14:creationId xmlns:p14="http://schemas.microsoft.com/office/powerpoint/2010/main" val="930155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de-DE" dirty="0" smtClean="0"/>
              <a:t>Schnelllebiger, schneller veraltet </a:t>
            </a:r>
          </a:p>
          <a:p>
            <a:pPr lvl="1"/>
            <a:r>
              <a:rPr lang="de-DE" dirty="0" smtClean="0"/>
              <a:t>Können Zustände individueller Prozesse wiederspiegeln anstatt in aggregierter Form vorhanden zu sein </a:t>
            </a:r>
          </a:p>
          <a:p>
            <a:endParaRPr lang="de-DE" dirty="0" smtClean="0"/>
          </a:p>
          <a:p>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22</a:t>
            </a:fld>
            <a:endParaRPr lang="de-DE"/>
          </a:p>
        </p:txBody>
      </p:sp>
    </p:spTree>
    <p:extLst>
      <p:ext uri="{BB962C8B-B14F-4D97-AF65-F5344CB8AC3E}">
        <p14:creationId xmlns:p14="http://schemas.microsoft.com/office/powerpoint/2010/main" val="864329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r>
              <a:rPr lang="de-DE" dirty="0" smtClean="0"/>
              <a:t>Mit Hilfe der Daten lässt sich schneller reagieren </a:t>
            </a:r>
          </a:p>
          <a:p>
            <a:endParaRPr lang="de-DE" dirty="0"/>
          </a:p>
        </p:txBody>
      </p:sp>
      <p:sp>
        <p:nvSpPr>
          <p:cNvPr id="4" name="Foliennummernplatzhalter 3"/>
          <p:cNvSpPr>
            <a:spLocks noGrp="1"/>
          </p:cNvSpPr>
          <p:nvPr>
            <p:ph type="sldNum" sz="quarter" idx="10"/>
          </p:nvPr>
        </p:nvSpPr>
        <p:spPr/>
        <p:txBody>
          <a:bodyPr/>
          <a:lstStyle/>
          <a:p>
            <a:fld id="{133286C6-4904-4CD0-891D-2F37ADC6A93C}" type="slidenum">
              <a:rPr lang="de-DE" smtClean="0"/>
              <a:pPr/>
              <a:t>23</a:t>
            </a:fld>
            <a:endParaRPr lang="de-DE"/>
          </a:p>
        </p:txBody>
      </p:sp>
    </p:spTree>
    <p:extLst>
      <p:ext uri="{BB962C8B-B14F-4D97-AF65-F5344CB8AC3E}">
        <p14:creationId xmlns:p14="http://schemas.microsoft.com/office/powerpoint/2010/main" val="2210769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Ding</a:t>
            </a:r>
            <a:r>
              <a:rPr lang="de-DE" baseline="0" dirty="0" smtClean="0"/>
              <a:t> </a:t>
            </a:r>
          </a:p>
          <a:p>
            <a:pPr marL="171450" indent="-171450">
              <a:buFont typeface="Arial" charset="0"/>
              <a:buChar char="•"/>
            </a:pPr>
            <a:r>
              <a:rPr lang="de-DE" baseline="0" dirty="0" smtClean="0"/>
              <a:t>Schnittstelle nach außen </a:t>
            </a:r>
          </a:p>
          <a:p>
            <a:pPr marL="628650" lvl="1" indent="-171450">
              <a:buFont typeface="Arial" charset="0"/>
              <a:buChar char="•"/>
            </a:pPr>
            <a:r>
              <a:rPr lang="de-DE" baseline="0" dirty="0" smtClean="0"/>
              <a:t>Netzwerk oder Sensor </a:t>
            </a:r>
          </a:p>
          <a:p>
            <a:pPr marL="171450" lvl="0" indent="-171450">
              <a:buFont typeface="Arial" charset="0"/>
              <a:buChar char="•"/>
            </a:pPr>
            <a:r>
              <a:rPr lang="de-DE" baseline="0" dirty="0" smtClean="0"/>
              <a:t>Überwacht diese Daten (Monitor)</a:t>
            </a:r>
          </a:p>
          <a:p>
            <a:pPr marL="171450" lvl="0" indent="-171450">
              <a:buFont typeface="Arial" charset="0"/>
              <a:buChar char="•"/>
            </a:pPr>
            <a:r>
              <a:rPr lang="de-DE" baseline="0" dirty="0" smtClean="0"/>
              <a:t>Analysiert diese (Analyse)</a:t>
            </a:r>
          </a:p>
          <a:p>
            <a:pPr marL="171450" lvl="0" indent="-171450">
              <a:buFont typeface="Arial" charset="0"/>
              <a:buChar char="•"/>
            </a:pPr>
            <a:r>
              <a:rPr lang="de-DE" baseline="0" dirty="0" smtClean="0"/>
              <a:t>Kann diese Daten verarbeiten und darauf hin Aktionen planen (Plan)</a:t>
            </a:r>
          </a:p>
          <a:p>
            <a:pPr marL="171450" lvl="0" indent="-171450">
              <a:buFont typeface="Arial" charset="0"/>
              <a:buChar char="•"/>
            </a:pPr>
            <a:r>
              <a:rPr lang="de-DE" baseline="0" dirty="0" smtClean="0"/>
              <a:t>Und diese entsprechend ausführen (Execute)</a:t>
            </a:r>
          </a:p>
          <a:p>
            <a:pPr marL="171450" lvl="0" indent="-171450">
              <a:buFont typeface="Arial" charset="0"/>
              <a:buChar char="•"/>
            </a:pPr>
            <a:r>
              <a:rPr lang="de-DE" baseline="0" dirty="0" smtClean="0"/>
              <a:t>Beeinflussung der Umwelt direkt oder indirekt über Effektoren (Nachricht versenden oder Aktuator steuern)</a:t>
            </a:r>
          </a:p>
        </p:txBody>
      </p:sp>
      <p:sp>
        <p:nvSpPr>
          <p:cNvPr id="4" name="Foliennummernplatzhalter 3"/>
          <p:cNvSpPr>
            <a:spLocks noGrp="1"/>
          </p:cNvSpPr>
          <p:nvPr>
            <p:ph type="sldNum" sz="quarter" idx="10"/>
          </p:nvPr>
        </p:nvSpPr>
        <p:spPr/>
        <p:txBody>
          <a:bodyPr/>
          <a:lstStyle/>
          <a:p>
            <a:fld id="{133286C6-4904-4CD0-891D-2F37ADC6A93C}" type="slidenum">
              <a:rPr lang="de-DE" smtClean="0"/>
              <a:pPr/>
              <a:t>28</a:t>
            </a:fld>
            <a:endParaRPr lang="de-DE"/>
          </a:p>
        </p:txBody>
      </p:sp>
    </p:spTree>
    <p:extLst>
      <p:ext uri="{BB962C8B-B14F-4D97-AF65-F5344CB8AC3E}">
        <p14:creationId xmlns:p14="http://schemas.microsoft.com/office/powerpoint/2010/main" val="1465988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jpeg"/><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png"/><Relationship Id="rId9" Type="http://schemas.openxmlformats.org/officeDocument/2006/relationships/image" Target="../media/image18.png"/><Relationship Id="rId10" Type="http://schemas.openxmlformats.org/officeDocument/2006/relationships/image" Target="../media/image19.gif"/><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15" name="Rechteck 14"/>
          <p:cNvSpPr/>
          <p:nvPr userDrawn="1"/>
        </p:nvSpPr>
        <p:spPr bwMode="auto">
          <a:xfrm>
            <a:off x="179109" y="817365"/>
            <a:ext cx="8777321" cy="206757"/>
          </a:xfrm>
          <a:prstGeom prst="rect">
            <a:avLst/>
          </a:prstGeom>
          <a:solidFill>
            <a:srgbClr val="B1B3B3"/>
          </a:solidFill>
          <a:ln>
            <a:solidFill>
              <a:srgbClr val="B1B3B3"/>
            </a:solidFill>
            <a:miter lim="800000"/>
            <a:headEnd/>
            <a:tailEnd/>
          </a:ln>
        </p:spPr>
        <p:txBody>
          <a:bodyPr vert="horz" wrap="square" lIns="0" tIns="0" rIns="0" bIns="0" numCol="1"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de-DE" sz="2800" b="1" dirty="0" smtClean="0">
              <a:solidFill>
                <a:srgbClr val="1E2956"/>
              </a:solidFill>
              <a:latin typeface="+mj-lt"/>
              <a:ea typeface="+mj-ea"/>
              <a:cs typeface="+mj-cs"/>
            </a:endParaRPr>
          </a:p>
        </p:txBody>
      </p:sp>
      <p:grpSp>
        <p:nvGrpSpPr>
          <p:cNvPr id="2" name="Gruppieren 17"/>
          <p:cNvGrpSpPr/>
          <p:nvPr userDrawn="1"/>
        </p:nvGrpSpPr>
        <p:grpSpPr>
          <a:xfrm>
            <a:off x="7070731" y="716741"/>
            <a:ext cx="1716111" cy="401643"/>
            <a:chOff x="7054884" y="727038"/>
            <a:chExt cx="1716111" cy="401643"/>
          </a:xfrm>
        </p:grpSpPr>
        <p:pic>
          <p:nvPicPr>
            <p:cNvPr id="20" name="Grafik 19" descr="RF-84596508.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93040" y="727038"/>
              <a:ext cx="401643" cy="401643"/>
            </a:xfrm>
            <a:prstGeom prst="rect">
              <a:avLst/>
            </a:prstGeom>
            <a:ln w="36000">
              <a:solidFill>
                <a:srgbClr val="FFFFFF"/>
              </a:solidFill>
            </a:ln>
          </p:spPr>
        </p:pic>
        <p:pic>
          <p:nvPicPr>
            <p:cNvPr id="22" name="Grafik 21" descr="RF-200380389-001.jp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054884" y="727038"/>
              <a:ext cx="401643" cy="401643"/>
            </a:xfrm>
            <a:prstGeom prst="rect">
              <a:avLst/>
            </a:prstGeom>
            <a:ln w="36000">
              <a:solidFill>
                <a:srgbClr val="FFFFFF"/>
              </a:solidFill>
            </a:ln>
          </p:spPr>
        </p:pic>
        <p:pic>
          <p:nvPicPr>
            <p:cNvPr id="23" name="Grafik 22" descr="RF-IS725-063.jp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369352" y="727038"/>
              <a:ext cx="401643" cy="401643"/>
            </a:xfrm>
            <a:prstGeom prst="rect">
              <a:avLst/>
            </a:prstGeom>
            <a:ln w="36000">
              <a:solidFill>
                <a:srgbClr val="FFFFFF"/>
              </a:solidFill>
            </a:ln>
          </p:spPr>
        </p:pic>
        <p:pic>
          <p:nvPicPr>
            <p:cNvPr id="24" name="Grafik 23" descr="RF-PAA152000062-neu.jp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931196" y="727038"/>
              <a:ext cx="401643" cy="401643"/>
            </a:xfrm>
            <a:prstGeom prst="rect">
              <a:avLst/>
            </a:prstGeom>
            <a:ln w="36000">
              <a:solidFill>
                <a:srgbClr val="FFFFFF"/>
              </a:solidFill>
            </a:ln>
          </p:spPr>
        </p:pic>
      </p:grpSp>
      <p:pic>
        <p:nvPicPr>
          <p:cNvPr id="31" name="Grafik 30" descr="Headline.png"/>
          <p:cNvPicPr>
            <a:picLocks noChangeAspect="1"/>
          </p:cNvPicPr>
          <p:nvPr userDrawn="1"/>
        </p:nvPicPr>
        <p:blipFill>
          <a:blip r:embed="rId6" cstate="print"/>
          <a:stretch>
            <a:fillRect/>
          </a:stretch>
        </p:blipFill>
        <p:spPr>
          <a:xfrm>
            <a:off x="7069701" y="562452"/>
            <a:ext cx="1714291" cy="104814"/>
          </a:xfrm>
          <a:prstGeom prst="rect">
            <a:avLst/>
          </a:prstGeom>
        </p:spPr>
      </p:pic>
      <p:grpSp>
        <p:nvGrpSpPr>
          <p:cNvPr id="4" name="Gruppieren 28"/>
          <p:cNvGrpSpPr/>
          <p:nvPr userDrawn="1"/>
        </p:nvGrpSpPr>
        <p:grpSpPr>
          <a:xfrm>
            <a:off x="180000" y="6215082"/>
            <a:ext cx="8785225" cy="428628"/>
            <a:chOff x="180000" y="6215082"/>
            <a:chExt cx="8785225" cy="428628"/>
          </a:xfrm>
        </p:grpSpPr>
        <p:sp>
          <p:nvSpPr>
            <p:cNvPr id="27" name="Rechteck 26"/>
            <p:cNvSpPr/>
            <p:nvPr userDrawn="1"/>
          </p:nvSpPr>
          <p:spPr>
            <a:xfrm>
              <a:off x="357158" y="6215082"/>
              <a:ext cx="1000132"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Line 48"/>
            <p:cNvSpPr>
              <a:spLocks noChangeShapeType="1"/>
            </p:cNvSpPr>
            <p:nvPr userDrawn="1"/>
          </p:nvSpPr>
          <p:spPr bwMode="auto">
            <a:xfrm>
              <a:off x="180000" y="6403975"/>
              <a:ext cx="8785225" cy="0"/>
            </a:xfrm>
            <a:prstGeom prst="line">
              <a:avLst/>
            </a:prstGeom>
            <a:noFill/>
            <a:ln w="9525">
              <a:solidFill>
                <a:srgbClr val="B1B3B3"/>
              </a:solidFill>
              <a:round/>
              <a:headEnd/>
              <a:tailEnd/>
            </a:ln>
          </p:spPr>
          <p:txBody>
            <a:bodyPr wrap="none" anchor="ctr"/>
            <a:lstStyle/>
            <a:p>
              <a:endParaRPr lang="de-DE" dirty="0"/>
            </a:p>
          </p:txBody>
        </p:sp>
      </p:grpSp>
      <p:sp>
        <p:nvSpPr>
          <p:cNvPr id="30" name="Line 18"/>
          <p:cNvSpPr>
            <a:spLocks noChangeShapeType="1"/>
          </p:cNvSpPr>
          <p:nvPr userDrawn="1"/>
        </p:nvSpPr>
        <p:spPr bwMode="auto">
          <a:xfrm>
            <a:off x="358775" y="1152000"/>
            <a:ext cx="8424000" cy="0"/>
          </a:xfrm>
          <a:prstGeom prst="line">
            <a:avLst/>
          </a:prstGeom>
          <a:noFill/>
          <a:ln w="19050">
            <a:solidFill>
              <a:schemeClr val="bg1"/>
            </a:solidFill>
            <a:round/>
            <a:headEnd/>
            <a:tailEnd/>
          </a:ln>
        </p:spPr>
        <p:txBody>
          <a:bodyPr wrap="none" anchor="ctr"/>
          <a:lstStyle/>
          <a:p>
            <a:endParaRPr lang="de-DE" dirty="0"/>
          </a:p>
        </p:txBody>
      </p:sp>
      <p:sp>
        <p:nvSpPr>
          <p:cNvPr id="19" name="Bildplatzhalter 18"/>
          <p:cNvSpPr>
            <a:spLocks noGrp="1"/>
          </p:cNvSpPr>
          <p:nvPr>
            <p:ph type="pic" sz="quarter" idx="12" hasCustomPrompt="1"/>
          </p:nvPr>
        </p:nvSpPr>
        <p:spPr>
          <a:xfrm>
            <a:off x="6357938" y="3071810"/>
            <a:ext cx="2428875" cy="2357438"/>
          </a:xfrm>
        </p:spPr>
        <p:txBody>
          <a:bodyPr/>
          <a:lstStyle>
            <a:lvl1pPr>
              <a:buNone/>
              <a:defRPr baseline="0"/>
            </a:lvl1pPr>
          </a:lstStyle>
          <a:p>
            <a:r>
              <a:rPr lang="de-DE" dirty="0" smtClean="0"/>
              <a:t>&lt;Bild zu Tätigkeitsfeld oder </a:t>
            </a:r>
            <a:r>
              <a:rPr lang="de-DE" dirty="0" err="1" smtClean="0"/>
              <a:t>Keyvisual</a:t>
            </a:r>
            <a:r>
              <a:rPr lang="de-DE" dirty="0" smtClean="0"/>
              <a:t> zu Thema&gt;</a:t>
            </a:r>
            <a:endParaRPr lang="de-DE" dirty="0"/>
          </a:p>
        </p:txBody>
      </p:sp>
      <p:sp>
        <p:nvSpPr>
          <p:cNvPr id="12" name="Inhaltsplatzhalter 11"/>
          <p:cNvSpPr>
            <a:spLocks noGrp="1"/>
          </p:cNvSpPr>
          <p:nvPr>
            <p:ph sz="quarter" idx="10" hasCustomPrompt="1"/>
          </p:nvPr>
        </p:nvSpPr>
        <p:spPr>
          <a:xfrm>
            <a:off x="357188" y="3071826"/>
            <a:ext cx="5857886" cy="2357438"/>
          </a:xfrm>
        </p:spPr>
        <p:txBody>
          <a:bodyPr>
            <a:noAutofit/>
          </a:bodyPr>
          <a:lstStyle>
            <a:lvl1pPr marL="0" indent="0">
              <a:buNone/>
              <a:defRPr b="0"/>
            </a:lvl1pPr>
          </a:lstStyle>
          <a:p>
            <a:pPr>
              <a:lnSpc>
                <a:spcPts val="2100"/>
              </a:lnSpc>
            </a:pPr>
            <a:r>
              <a:rPr lang="de-DE" sz="1800" b="1" dirty="0" smtClean="0"/>
              <a:t>&lt;Name&gt;, &lt;Funktion&gt;</a:t>
            </a:r>
            <a:br>
              <a:rPr lang="de-DE" sz="1800" b="1" dirty="0" smtClean="0"/>
            </a:br>
            <a:r>
              <a:rPr lang="de-DE" sz="1400" dirty="0" smtClean="0"/>
              <a:t>OPITZ CONSULTING &lt;Niederlassung&gt; GmbH</a:t>
            </a:r>
            <a:br>
              <a:rPr lang="de-DE" sz="1400" dirty="0" smtClean="0"/>
            </a:br>
            <a:r>
              <a:rPr lang="de-DE" sz="1400" dirty="0" smtClean="0"/>
              <a:t/>
            </a:r>
            <a:br>
              <a:rPr lang="de-DE" sz="1400" dirty="0" smtClean="0"/>
            </a:br>
            <a:r>
              <a:rPr lang="de-DE" sz="1800" b="1" dirty="0" smtClean="0"/>
              <a:t>&lt;Name&gt;, &lt;Funktion&gt;</a:t>
            </a:r>
            <a:br>
              <a:rPr lang="de-DE" sz="1800" b="1" dirty="0" smtClean="0"/>
            </a:br>
            <a:r>
              <a:rPr lang="de-DE" sz="1400" dirty="0" smtClean="0"/>
              <a:t>OPITZ CONSULTING &lt;Niederlassung&gt; GmbH</a:t>
            </a:r>
            <a:endParaRPr lang="de-DE" sz="1400" dirty="0"/>
          </a:p>
        </p:txBody>
      </p:sp>
      <p:sp>
        <p:nvSpPr>
          <p:cNvPr id="3" name="Untertitel 2"/>
          <p:cNvSpPr>
            <a:spLocks noGrp="1"/>
          </p:cNvSpPr>
          <p:nvPr>
            <p:ph type="subTitle" idx="1" hasCustomPrompt="1"/>
          </p:nvPr>
        </p:nvSpPr>
        <p:spPr>
          <a:xfrm>
            <a:off x="357158" y="2071678"/>
            <a:ext cx="5857916" cy="857256"/>
          </a:xfrm>
        </p:spPr>
        <p:txBody>
          <a:bodyPr>
            <a:noAutofit/>
          </a:bodyPr>
          <a:lstStyle>
            <a:lvl1pPr marL="0" indent="0" algn="l">
              <a:lnSpc>
                <a:spcPts val="3000"/>
              </a:lnSpc>
              <a:spcBef>
                <a:spcPts val="0"/>
              </a:spcBef>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(Vortragsuntertitel max. 2zeilig)</a:t>
            </a:r>
            <a:endParaRPr lang="de-DE" dirty="0"/>
          </a:p>
        </p:txBody>
      </p:sp>
      <p:sp>
        <p:nvSpPr>
          <p:cNvPr id="17" name="Inhaltsplatzhalter 16"/>
          <p:cNvSpPr>
            <a:spLocks noGrp="1"/>
          </p:cNvSpPr>
          <p:nvPr>
            <p:ph sz="quarter" idx="11" hasCustomPrompt="1"/>
          </p:nvPr>
        </p:nvSpPr>
        <p:spPr>
          <a:xfrm>
            <a:off x="357158" y="5929330"/>
            <a:ext cx="5857915" cy="285752"/>
          </a:xfrm>
        </p:spPr>
        <p:txBody>
          <a:bodyPr>
            <a:noAutofit/>
          </a:bodyPr>
          <a:lstStyle>
            <a:lvl1pPr>
              <a:buNone/>
              <a:defRPr sz="1400" b="0">
                <a:solidFill>
                  <a:schemeClr val="tx2"/>
                </a:solidFill>
              </a:defRPr>
            </a:lvl1pPr>
          </a:lstStyle>
          <a:p>
            <a:pPr lvl="0"/>
            <a:r>
              <a:rPr lang="de-DE" smtClean="0"/>
              <a:t>&lt;Ort&gt;, &lt;Datum ggf. Uhrzeit&gt;</a:t>
            </a:r>
            <a:endParaRPr lang="de-DE"/>
          </a:p>
        </p:txBody>
      </p:sp>
      <p:pic>
        <p:nvPicPr>
          <p:cNvPr id="16" name="Grafik 15" descr="Logo.jpg"/>
          <p:cNvPicPr>
            <a:picLocks noChangeAspect="1"/>
          </p:cNvPicPr>
          <p:nvPr userDrawn="1"/>
        </p:nvPicPr>
        <p:blipFill>
          <a:blip r:embed="rId7" cstate="print"/>
          <a:stretch>
            <a:fillRect/>
          </a:stretch>
        </p:blipFill>
        <p:spPr>
          <a:xfrm>
            <a:off x="353600" y="291754"/>
            <a:ext cx="1189260" cy="452550"/>
          </a:xfrm>
          <a:prstGeom prst="rect">
            <a:avLst/>
          </a:prstGeom>
        </p:spPr>
      </p:pic>
      <p:sp>
        <p:nvSpPr>
          <p:cNvPr id="21" name="Line 18"/>
          <p:cNvSpPr>
            <a:spLocks noChangeShapeType="1"/>
          </p:cNvSpPr>
          <p:nvPr userDrawn="1"/>
        </p:nvSpPr>
        <p:spPr bwMode="auto">
          <a:xfrm>
            <a:off x="358775" y="1857364"/>
            <a:ext cx="8424000" cy="0"/>
          </a:xfrm>
          <a:prstGeom prst="line">
            <a:avLst/>
          </a:prstGeom>
          <a:noFill/>
          <a:ln w="9525">
            <a:solidFill>
              <a:srgbClr val="B1B3B3"/>
            </a:solidFill>
            <a:round/>
            <a:headEnd/>
            <a:tailEnd/>
          </a:ln>
        </p:spPr>
        <p:txBody>
          <a:bodyPr wrap="none" anchor="ctr"/>
          <a:lstStyle/>
          <a:p>
            <a:endParaRPr lang="de-DE" dirty="0"/>
          </a:p>
        </p:txBody>
      </p:sp>
      <p:sp>
        <p:nvSpPr>
          <p:cNvPr id="36" name="Rechteck 35"/>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Titelfolie:</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Damit beginnt ein Vortrag.</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Haupttitel:</a:t>
            </a:r>
            <a:r>
              <a:rPr lang="de-DE" sz="1400" b="1" kern="1200" baseline="0" dirty="0" smtClean="0">
                <a:solidFill>
                  <a:schemeClr val="lt1"/>
                </a:solidFill>
                <a:latin typeface="+mn-lt"/>
                <a:ea typeface="+mn-ea"/>
                <a:cs typeface="+mn-cs"/>
              </a:rPr>
              <a:t> 1zeilig!</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Untertitel: </a:t>
            </a:r>
            <a:r>
              <a:rPr lang="de-DE" sz="1400" b="1" kern="1200" baseline="0" dirty="0" err="1" smtClean="0">
                <a:solidFill>
                  <a:schemeClr val="lt1"/>
                </a:solidFill>
                <a:latin typeface="+mn-lt"/>
                <a:ea typeface="+mn-ea"/>
                <a:cs typeface="+mn-cs"/>
              </a:rPr>
              <a:t>max</a:t>
            </a:r>
            <a:r>
              <a:rPr lang="de-DE" sz="1400" b="1" kern="1200" baseline="0" dirty="0" smtClean="0">
                <a:solidFill>
                  <a:schemeClr val="lt1"/>
                </a:solidFill>
                <a:latin typeface="+mn-lt"/>
                <a:ea typeface="+mn-ea"/>
                <a:cs typeface="+mn-cs"/>
              </a:rPr>
              <a:t> 2. Zeilen</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Referent: </a:t>
            </a:r>
            <a:r>
              <a:rPr lang="de-DE" sz="1400" b="0" kern="1200" baseline="0" dirty="0" smtClean="0">
                <a:solidFill>
                  <a:schemeClr val="lt1"/>
                </a:solidFill>
                <a:latin typeface="+mn-lt"/>
                <a:ea typeface="+mn-ea"/>
                <a:cs typeface="+mn-cs"/>
              </a:rPr>
              <a:t>Name, Funktion,</a:t>
            </a:r>
            <a:br>
              <a:rPr lang="de-DE" sz="1400" b="0" kern="1200" baseline="0" dirty="0" smtClean="0">
                <a:solidFill>
                  <a:schemeClr val="lt1"/>
                </a:solidFill>
                <a:latin typeface="+mn-lt"/>
                <a:ea typeface="+mn-ea"/>
                <a:cs typeface="+mn-cs"/>
              </a:rPr>
            </a:br>
            <a:r>
              <a:rPr lang="de-DE" sz="1400" b="0" kern="1200" baseline="0" dirty="0" smtClean="0">
                <a:solidFill>
                  <a:schemeClr val="lt1"/>
                </a:solidFill>
                <a:latin typeface="+mn-lt"/>
                <a:ea typeface="+mn-ea"/>
                <a:cs typeface="+mn-cs"/>
              </a:rPr>
              <a:t>OC Niederlassung</a:t>
            </a:r>
            <a:endParaRPr lang="de-DE" sz="1400" b="0" kern="1200" dirty="0" smtClean="0">
              <a:solidFill>
                <a:schemeClr val="lt1"/>
              </a:solidFill>
              <a:latin typeface="+mn-lt"/>
              <a:ea typeface="+mn-ea"/>
              <a:cs typeface="+mn-cs"/>
            </a:endParaRPr>
          </a:p>
          <a:p>
            <a:pPr marL="180975" indent="-180975">
              <a:buFont typeface="Arial" pitchFamily="34" charset="0"/>
              <a:buChar char="•"/>
            </a:pPr>
            <a:r>
              <a:rPr lang="de-DE" sz="1400" b="1" dirty="0" smtClean="0"/>
              <a:t>Logo</a:t>
            </a:r>
            <a:r>
              <a:rPr lang="de-DE" sz="1400" dirty="0" smtClean="0"/>
              <a:t>: Optional. </a:t>
            </a:r>
            <a:br>
              <a:rPr lang="de-DE" sz="1400" dirty="0" smtClean="0"/>
            </a:br>
            <a:r>
              <a:rPr lang="de-DE" sz="1400" dirty="0" smtClean="0"/>
              <a:t>Entweder ein Kunden/ oder themenbezogenes Logo verwenden.</a:t>
            </a:r>
            <a:r>
              <a:rPr lang="de-DE" sz="1400" baseline="0" dirty="0" smtClean="0"/>
              <a:t> </a:t>
            </a:r>
            <a:r>
              <a:rPr lang="de-DE" sz="1400" dirty="0" smtClean="0"/>
              <a:t>Ideal quadratisch, 3 Raster</a:t>
            </a:r>
            <a:r>
              <a:rPr lang="de-DE" sz="1400" baseline="0" dirty="0" smtClean="0"/>
              <a:t> breit.</a:t>
            </a:r>
            <a:endParaRPr lang="de-DE" sz="1400" dirty="0" smtClean="0"/>
          </a:p>
          <a:p>
            <a:pPr marL="180975" indent="-180975">
              <a:buFont typeface="Arial" pitchFamily="34" charset="0"/>
              <a:buChar char="•"/>
            </a:pPr>
            <a:r>
              <a:rPr lang="de-DE" sz="1400" b="1" dirty="0" smtClean="0"/>
              <a:t>Fußzeile</a:t>
            </a:r>
            <a:r>
              <a:rPr lang="de-DE" sz="1400" dirty="0" smtClean="0"/>
              <a:t> mit Haupttitel</a:t>
            </a:r>
            <a:r>
              <a:rPr lang="de-DE" sz="1400" baseline="0" dirty="0" smtClean="0"/>
              <a:t> f</a:t>
            </a:r>
            <a:r>
              <a:rPr lang="de-DE" sz="1400" dirty="0" smtClean="0"/>
              <a:t>üllen.</a:t>
            </a:r>
          </a:p>
        </p:txBody>
      </p:sp>
      <p:sp>
        <p:nvSpPr>
          <p:cNvPr id="26" name="Titel 25"/>
          <p:cNvSpPr>
            <a:spLocks noGrp="1"/>
          </p:cNvSpPr>
          <p:nvPr>
            <p:ph type="title"/>
          </p:nvPr>
        </p:nvSpPr>
        <p:spPr>
          <a:xfrm>
            <a:off x="357158" y="928670"/>
            <a:ext cx="8431200" cy="784800"/>
          </a:xfrm>
        </p:spPr>
        <p:txBody>
          <a:bodyPr/>
          <a:lstStyle>
            <a:lvl1pPr>
              <a:defRPr sz="3800"/>
            </a:lvl1pPr>
          </a:lstStyle>
          <a:p>
            <a:r>
              <a:rPr lang="de-DE" smtClean="0"/>
              <a:t>Titelmasterformat durch Klicken bearbeiten</a:t>
            </a:r>
            <a:endParaRPr lang="de-DE" dirty="0"/>
          </a:p>
        </p:txBody>
      </p:sp>
      <p:sp>
        <p:nvSpPr>
          <p:cNvPr id="25" name="Rechteck 24"/>
          <p:cNvSpPr/>
          <p:nvPr userDrawn="1"/>
        </p:nvSpPr>
        <p:spPr>
          <a:xfrm>
            <a:off x="1928794" y="6429396"/>
            <a:ext cx="4357718" cy="214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iltrenner">
    <p:spTree>
      <p:nvGrpSpPr>
        <p:cNvPr id="1" name=""/>
        <p:cNvGrpSpPr/>
        <p:nvPr/>
      </p:nvGrpSpPr>
      <p:grpSpPr>
        <a:xfrm>
          <a:off x="0" y="0"/>
          <a:ext cx="0" cy="0"/>
          <a:chOff x="0" y="0"/>
          <a:chExt cx="0" cy="0"/>
        </a:xfrm>
      </p:grpSpPr>
      <p:sp>
        <p:nvSpPr>
          <p:cNvPr id="18" name="Line 18"/>
          <p:cNvSpPr>
            <a:spLocks noChangeShapeType="1"/>
          </p:cNvSpPr>
          <p:nvPr userDrawn="1"/>
        </p:nvSpPr>
        <p:spPr bwMode="auto">
          <a:xfrm>
            <a:off x="358775" y="1152000"/>
            <a:ext cx="8424000" cy="0"/>
          </a:xfrm>
          <a:prstGeom prst="line">
            <a:avLst/>
          </a:prstGeom>
          <a:noFill/>
          <a:ln w="19050">
            <a:solidFill>
              <a:schemeClr val="bg1"/>
            </a:solidFill>
            <a:round/>
            <a:headEnd/>
            <a:tailEnd/>
          </a:ln>
        </p:spPr>
        <p:txBody>
          <a:bodyPr wrap="none" anchor="ctr"/>
          <a:lstStyle/>
          <a:p>
            <a:endParaRPr lang="de-DE"/>
          </a:p>
        </p:txBody>
      </p:sp>
      <p:sp>
        <p:nvSpPr>
          <p:cNvPr id="8" name="Textplatzhalter 7"/>
          <p:cNvSpPr>
            <a:spLocks noGrp="1"/>
          </p:cNvSpPr>
          <p:nvPr userDrawn="1">
            <p:ph type="body" sz="quarter" idx="10" hasCustomPrompt="1"/>
          </p:nvPr>
        </p:nvSpPr>
        <p:spPr>
          <a:xfrm>
            <a:off x="357158" y="2714625"/>
            <a:ext cx="714375" cy="714375"/>
          </a:xfrm>
          <a:solidFill>
            <a:schemeClr val="bg2"/>
          </a:solidFill>
        </p:spPr>
        <p:txBody>
          <a:bodyPr anchor="ctr" anchorCtr="0">
            <a:normAutofit/>
          </a:bodyPr>
          <a:lstStyle>
            <a:lvl1pPr algn="ctr">
              <a:buFontTx/>
              <a:buNone/>
              <a:defRPr sz="3800">
                <a:solidFill>
                  <a:schemeClr val="bg1"/>
                </a:solidFill>
              </a:defRPr>
            </a:lvl1pPr>
            <a:lvl2pPr>
              <a:buFontTx/>
              <a:buNone/>
              <a:defRPr/>
            </a:lvl2pPr>
            <a:lvl3pPr>
              <a:buFontTx/>
              <a:buNone/>
              <a:defRPr/>
            </a:lvl3pPr>
            <a:lvl4pPr>
              <a:buFontTx/>
              <a:buNone/>
              <a:defRPr/>
            </a:lvl4pPr>
            <a:lvl5pPr>
              <a:buFontTx/>
              <a:buNone/>
              <a:defRPr/>
            </a:lvl5pPr>
          </a:lstStyle>
          <a:p>
            <a:pPr lvl="0"/>
            <a:r>
              <a:rPr lang="de-DE" dirty="0" smtClean="0"/>
              <a:t>X</a:t>
            </a:r>
            <a:endParaRPr lang="de-DE" dirty="0"/>
          </a:p>
        </p:txBody>
      </p:sp>
      <p:sp>
        <p:nvSpPr>
          <p:cNvPr id="2" name="Titel 1"/>
          <p:cNvSpPr>
            <a:spLocks noGrp="1"/>
          </p:cNvSpPr>
          <p:nvPr userDrawn="1">
            <p:ph type="title" hasCustomPrompt="1"/>
          </p:nvPr>
        </p:nvSpPr>
        <p:spPr>
          <a:xfrm>
            <a:off x="1214414" y="2636438"/>
            <a:ext cx="5857916" cy="864000"/>
          </a:xfrm>
        </p:spPr>
        <p:txBody>
          <a:bodyPr anchor="b" anchorCtr="0">
            <a:noAutofit/>
          </a:bodyPr>
          <a:lstStyle>
            <a:lvl1pPr algn="l">
              <a:defRPr sz="2800" b="1" cap="none" baseline="0"/>
            </a:lvl1pPr>
          </a:lstStyle>
          <a:p>
            <a:r>
              <a:rPr lang="de-DE" dirty="0" smtClean="0"/>
              <a:t>(Titel des jeweiligen neuen Teils gemäß Agenda)</a:t>
            </a:r>
            <a:endParaRPr lang="de-DE" dirty="0"/>
          </a:p>
        </p:txBody>
      </p:sp>
      <p:sp>
        <p:nvSpPr>
          <p:cNvPr id="27" name="Rechteck 26"/>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err="1" smtClean="0"/>
              <a:t>Teiltrenner</a:t>
            </a:r>
            <a:endParaRPr lang="de-DE" b="1" dirty="0" smtClean="0"/>
          </a:p>
          <a:p>
            <a:pPr marL="180975" indent="-180975" algn="l" defTabSz="914400" rtl="0" eaLnBrk="1" latinLnBrk="0" hangingPunct="1">
              <a:buFont typeface="Arial" pitchFamily="34" charset="0"/>
              <a:buChar char="•"/>
            </a:pPr>
            <a:r>
              <a:rPr lang="de-DE" sz="1400" b="0" kern="1200" dirty="0" smtClean="0">
                <a:solidFill>
                  <a:schemeClr val="lt1"/>
                </a:solidFill>
                <a:latin typeface="+mn-lt"/>
                <a:ea typeface="+mn-ea"/>
                <a:cs typeface="+mn-cs"/>
              </a:rPr>
              <a:t>Layout für </a:t>
            </a:r>
            <a:r>
              <a:rPr lang="de-DE" sz="1400" b="1" kern="1200" dirty="0" smtClean="0">
                <a:solidFill>
                  <a:schemeClr val="lt1"/>
                </a:solidFill>
                <a:latin typeface="+mn-lt"/>
                <a:ea typeface="+mn-ea"/>
                <a:cs typeface="+mn-cs"/>
              </a:rPr>
              <a:t>Trennseiten</a:t>
            </a:r>
            <a:r>
              <a:rPr lang="de-DE" sz="1400" b="0" kern="1200" baseline="0" dirty="0" smtClean="0">
                <a:solidFill>
                  <a:schemeClr val="lt1"/>
                </a:solidFill>
                <a:latin typeface="+mn-lt"/>
                <a:ea typeface="+mn-ea"/>
                <a:cs typeface="+mn-cs"/>
              </a:rPr>
              <a:t> zwischen Teilen in einer Präsentation</a:t>
            </a:r>
            <a:endParaRPr lang="de-DE" sz="1400" b="0" kern="1200" dirty="0" smtClean="0">
              <a:solidFill>
                <a:schemeClr val="lt1"/>
              </a:solidFill>
              <a:latin typeface="+mn-lt"/>
              <a:ea typeface="+mn-ea"/>
              <a:cs typeface="+mn-cs"/>
            </a:endParaRP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Titel</a:t>
            </a:r>
            <a:r>
              <a:rPr lang="de-DE" sz="1400" b="0" kern="1200" dirty="0" smtClean="0">
                <a:solidFill>
                  <a:schemeClr val="lt1"/>
                </a:solidFill>
                <a:latin typeface="+mn-lt"/>
                <a:ea typeface="+mn-ea"/>
                <a:cs typeface="+mn-cs"/>
              </a:rPr>
              <a:t>:</a:t>
            </a:r>
            <a:r>
              <a:rPr lang="de-DE" sz="1400" b="0" kern="1200" baseline="0" dirty="0" smtClean="0">
                <a:solidFill>
                  <a:schemeClr val="lt1"/>
                </a:solidFill>
                <a:latin typeface="+mn-lt"/>
                <a:ea typeface="+mn-ea"/>
                <a:cs typeface="+mn-cs"/>
              </a:rPr>
              <a:t> 1-2zeilen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Bitte den Titel immer auf die </a:t>
            </a:r>
            <a:r>
              <a:rPr lang="de-DE" sz="1400" b="1" kern="1200" baseline="0" dirty="0" smtClean="0">
                <a:solidFill>
                  <a:schemeClr val="lt1"/>
                </a:solidFill>
                <a:latin typeface="+mn-lt"/>
                <a:ea typeface="+mn-ea"/>
                <a:cs typeface="+mn-cs"/>
              </a:rPr>
              <a:t>Agenda abstimmen.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Bitte die Teile </a:t>
            </a:r>
            <a:r>
              <a:rPr lang="de-DE" sz="1400" b="1" kern="1200" baseline="0" dirty="0" smtClean="0">
                <a:solidFill>
                  <a:schemeClr val="lt1"/>
                </a:solidFill>
                <a:latin typeface="+mn-lt"/>
                <a:ea typeface="+mn-ea"/>
                <a:cs typeface="+mn-cs"/>
              </a:rPr>
              <a:t>gemäß Agenda nummerieren.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Eine Grafik ist auf dieser Seite </a:t>
            </a:r>
            <a:r>
              <a:rPr lang="de-DE" sz="1400" b="1" u="sng" kern="1200" baseline="0" dirty="0" smtClean="0">
                <a:solidFill>
                  <a:schemeClr val="lt1"/>
                </a:solidFill>
                <a:latin typeface="+mn-lt"/>
                <a:ea typeface="+mn-ea"/>
                <a:cs typeface="+mn-cs"/>
              </a:rPr>
              <a:t>nicht</a:t>
            </a:r>
            <a:r>
              <a:rPr lang="de-DE" sz="1400" b="0" kern="1200" baseline="0" dirty="0" smtClean="0">
                <a:solidFill>
                  <a:schemeClr val="lt1"/>
                </a:solidFill>
                <a:latin typeface="+mn-lt"/>
                <a:ea typeface="+mn-ea"/>
                <a:cs typeface="+mn-cs"/>
              </a:rPr>
              <a:t> vorgesehen.</a:t>
            </a:r>
          </a:p>
        </p:txBody>
      </p:sp>
    </p:spTree>
  </p:cSld>
  <p:clrMapOvr>
    <a:masterClrMapping/>
  </p:clrMapOvr>
  <p:transition xmlns:p14="http://schemas.microsoft.com/office/powerpoint/2010/main" spd="slow"/>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agen und Antworten">
    <p:spTree>
      <p:nvGrpSpPr>
        <p:cNvPr id="1" name=""/>
        <p:cNvGrpSpPr/>
        <p:nvPr/>
      </p:nvGrpSpPr>
      <p:grpSpPr>
        <a:xfrm>
          <a:off x="0" y="0"/>
          <a:ext cx="0" cy="0"/>
          <a:chOff x="0" y="0"/>
          <a:chExt cx="0" cy="0"/>
        </a:xfrm>
      </p:grpSpPr>
      <p:sp>
        <p:nvSpPr>
          <p:cNvPr id="4" name="Titel 1"/>
          <p:cNvSpPr>
            <a:spLocks noGrp="1"/>
          </p:cNvSpPr>
          <p:nvPr>
            <p:ph type="title" hasCustomPrompt="1"/>
          </p:nvPr>
        </p:nvSpPr>
        <p:spPr>
          <a:xfrm>
            <a:off x="360000" y="216000"/>
            <a:ext cx="6696000" cy="864000"/>
          </a:xfrm>
        </p:spPr>
        <p:txBody>
          <a:bodyPr/>
          <a:lstStyle>
            <a:lvl1pPr>
              <a:defRPr baseline="0"/>
            </a:lvl1pPr>
          </a:lstStyle>
          <a:p>
            <a:r>
              <a:rPr lang="de-DE" dirty="0" smtClean="0"/>
              <a:t>Fragen und Antworten</a:t>
            </a:r>
            <a:endParaRPr lang="de-DE" dirty="0"/>
          </a:p>
        </p:txBody>
      </p:sp>
      <p:sp>
        <p:nvSpPr>
          <p:cNvPr id="5" name="Rechteck 4"/>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Fragen und Antworten:</a:t>
            </a:r>
          </a:p>
          <a:p>
            <a:pPr marL="180975" indent="-180975" algn="l" defTabSz="914400" rtl="0" eaLnBrk="1" latinLnBrk="0" hangingPunct="1">
              <a:buFont typeface="Arial" pitchFamily="34" charset="0"/>
              <a:buChar char="•"/>
            </a:pPr>
            <a:r>
              <a:rPr lang="de-DE" sz="1400" b="0" kern="1200" dirty="0" smtClean="0">
                <a:solidFill>
                  <a:schemeClr val="lt1"/>
                </a:solidFill>
                <a:latin typeface="+mn-lt"/>
                <a:ea typeface="+mn-ea"/>
                <a:cs typeface="+mn-cs"/>
              </a:rPr>
              <a:t>Diese Folie kann</a:t>
            </a:r>
            <a:r>
              <a:rPr lang="de-DE" sz="1400" b="0" kern="1200" baseline="0" dirty="0" smtClean="0">
                <a:solidFill>
                  <a:schemeClr val="lt1"/>
                </a:solidFill>
                <a:latin typeface="+mn-lt"/>
                <a:ea typeface="+mn-ea"/>
                <a:cs typeface="+mn-cs"/>
              </a:rPr>
              <a:t> als Q&amp;A Folie verwendet werden, sofern dies überhaupt nötig ist.</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Die </a:t>
            </a:r>
            <a:r>
              <a:rPr lang="de-DE" sz="1400" b="1" kern="1200" baseline="0" dirty="0" smtClean="0">
                <a:solidFill>
                  <a:schemeClr val="lt1"/>
                </a:solidFill>
                <a:latin typeface="+mn-lt"/>
                <a:ea typeface="+mn-ea"/>
                <a:cs typeface="+mn-cs"/>
              </a:rPr>
              <a:t>Alten Folien </a:t>
            </a:r>
            <a:r>
              <a:rPr lang="de-DE" sz="1400" b="0" kern="1200" baseline="0" dirty="0" smtClean="0">
                <a:solidFill>
                  <a:schemeClr val="lt1"/>
                </a:solidFill>
                <a:latin typeface="+mn-lt"/>
                <a:ea typeface="+mn-ea"/>
                <a:cs typeface="+mn-cs"/>
              </a:rPr>
              <a:t>F&amp;A, Q&amp;A (mit/ohne Schatten, aus anderen Design abgekupfert oder wie auch immer, werden </a:t>
            </a:r>
            <a:r>
              <a:rPr lang="de-DE" sz="1400" b="1" kern="1200" baseline="0" dirty="0" smtClean="0">
                <a:solidFill>
                  <a:schemeClr val="lt1"/>
                </a:solidFill>
                <a:latin typeface="+mn-lt"/>
                <a:ea typeface="+mn-ea"/>
                <a:cs typeface="+mn-cs"/>
              </a:rPr>
              <a:t>NICHT MEHR EINGESETZT.)</a:t>
            </a:r>
            <a:endParaRPr lang="de-DE" sz="1400" b="1" dirty="0" smtClean="0"/>
          </a:p>
        </p:txBody>
      </p:sp>
      <p:pic>
        <p:nvPicPr>
          <p:cNvPr id="8" name="Picture 9" descr="PAA313000015-A3-RGB"/>
          <p:cNvPicPr>
            <a:picLocks noChangeAspect="1" noChangeArrowheads="1"/>
          </p:cNvPicPr>
          <p:nvPr userDrawn="1"/>
        </p:nvPicPr>
        <p:blipFill>
          <a:blip r:embed="rId2" cstate="print"/>
          <a:srcRect/>
          <a:stretch>
            <a:fillRect/>
          </a:stretch>
        </p:blipFill>
        <p:spPr bwMode="auto">
          <a:xfrm>
            <a:off x="357158" y="1643050"/>
            <a:ext cx="8429684" cy="4143404"/>
          </a:xfrm>
          <a:prstGeom prst="rect">
            <a:avLst/>
          </a:prstGeom>
          <a:noFill/>
        </p:spPr>
      </p:pic>
    </p:spTree>
  </p:cSld>
  <p:clrMapOvr>
    <a:masterClrMapping/>
  </p:clrMapOvr>
  <p:transition xmlns:p14="http://schemas.microsoft.com/office/powerpoint/2010/main" spd="slow"/>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ontakt (1fa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de-DE" dirty="0" smtClean="0"/>
              <a:t>(bitte betiteln: Kontakt, Ansprechpartner o.ä.)</a:t>
            </a:r>
            <a:endParaRPr lang="de-DE" dirty="0"/>
          </a:p>
        </p:txBody>
      </p:sp>
      <p:sp>
        <p:nvSpPr>
          <p:cNvPr id="4" name="Textplatzhalter 3"/>
          <p:cNvSpPr>
            <a:spLocks noGrp="1"/>
          </p:cNvSpPr>
          <p:nvPr>
            <p:ph type="body" sz="quarter" idx="10" hasCustomPrompt="1"/>
          </p:nvPr>
        </p:nvSpPr>
        <p:spPr>
          <a:xfrm>
            <a:off x="357158" y="1357298"/>
            <a:ext cx="5857916" cy="785818"/>
          </a:xfrm>
        </p:spPr>
        <p:txBody>
          <a:bodyPr>
            <a:noAutofit/>
          </a:bodyPr>
          <a:lstStyle>
            <a:lvl1pPr>
              <a:buNone/>
              <a:defRPr sz="2200" b="1" baseline="0"/>
            </a:lvl1pPr>
            <a:lvl2pPr marL="361950" indent="-361950">
              <a:buNone/>
              <a:defRPr sz="1800"/>
            </a:lvl2pPr>
            <a:lvl3pPr>
              <a:buNone/>
              <a:defRPr/>
            </a:lvl3pPr>
            <a:lvl4pPr>
              <a:buNone/>
              <a:defRPr/>
            </a:lvl4pPr>
            <a:lvl5pPr>
              <a:buNone/>
              <a:defRPr/>
            </a:lvl5pPr>
          </a:lstStyle>
          <a:p>
            <a:pPr lvl="0"/>
            <a:r>
              <a:rPr lang="de-DE" dirty="0" smtClean="0"/>
              <a:t>&lt;Name&gt;, Funktion auf 2. Abs. (2. Ebene)</a:t>
            </a:r>
          </a:p>
          <a:p>
            <a:pPr lvl="1"/>
            <a:r>
              <a:rPr lang="de-DE" dirty="0" smtClean="0"/>
              <a:t>&lt;Funktion&gt;</a:t>
            </a:r>
            <a:endParaRPr lang="de-DE" dirty="0"/>
          </a:p>
        </p:txBody>
      </p:sp>
      <p:sp>
        <p:nvSpPr>
          <p:cNvPr id="7" name="Bildplatzhalter 6"/>
          <p:cNvSpPr>
            <a:spLocks noGrp="1"/>
          </p:cNvSpPr>
          <p:nvPr>
            <p:ph type="pic" sz="quarter" idx="12"/>
          </p:nvPr>
        </p:nvSpPr>
        <p:spPr>
          <a:xfrm>
            <a:off x="6357950" y="1357298"/>
            <a:ext cx="2428892" cy="2428892"/>
          </a:xfrm>
        </p:spPr>
        <p:txBody>
          <a:bodyPr>
            <a:normAutofit/>
          </a:bodyPr>
          <a:lstStyle>
            <a:lvl1pPr>
              <a:buNone/>
              <a:defRPr sz="1400"/>
            </a:lvl1pPr>
          </a:lstStyle>
          <a:p>
            <a:r>
              <a:rPr lang="de-DE" smtClean="0"/>
              <a:t>Bild durch Klicken auf Symbol hinzufügen</a:t>
            </a:r>
            <a:endParaRPr lang="de-DE" dirty="0"/>
          </a:p>
        </p:txBody>
      </p:sp>
      <p:sp>
        <p:nvSpPr>
          <p:cNvPr id="6" name="Rechteck 5"/>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Kontakt 1. fach:</a:t>
            </a:r>
          </a:p>
          <a:p>
            <a:pPr marL="180975" indent="-180975" algn="l" defTabSz="914400" rtl="0" eaLnBrk="1" latinLnBrk="0" hangingPunct="1">
              <a:buFont typeface="Arial" pitchFamily="34" charset="0"/>
              <a:buChar char="•"/>
            </a:pPr>
            <a:r>
              <a:rPr lang="de-DE" sz="1400" b="0" kern="1200" dirty="0" smtClean="0">
                <a:solidFill>
                  <a:schemeClr val="lt1"/>
                </a:solidFill>
                <a:latin typeface="+mn-lt"/>
                <a:ea typeface="+mn-ea"/>
                <a:cs typeface="+mn-cs"/>
              </a:rPr>
              <a:t>Diese Folie wird als vorletzte Folie genutzt,</a:t>
            </a:r>
            <a:r>
              <a:rPr lang="de-DE" sz="1400" b="0" kern="1200" baseline="0" dirty="0" smtClean="0">
                <a:solidFill>
                  <a:schemeClr val="lt1"/>
                </a:solidFill>
                <a:latin typeface="+mn-lt"/>
                <a:ea typeface="+mn-ea"/>
                <a:cs typeface="+mn-cs"/>
              </a:rPr>
              <a:t> um den individuellen Bezug zum Referenten herzustellen.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Als Foto muss ein </a:t>
            </a:r>
            <a:r>
              <a:rPr lang="de-DE" sz="1400" b="1" kern="1200" baseline="0" dirty="0" smtClean="0">
                <a:solidFill>
                  <a:schemeClr val="lt1"/>
                </a:solidFill>
                <a:latin typeface="+mn-lt"/>
                <a:ea typeface="+mn-ea"/>
                <a:cs typeface="+mn-cs"/>
              </a:rPr>
              <a:t>quadratisches Foto </a:t>
            </a:r>
            <a:r>
              <a:rPr lang="de-DE" sz="1400" b="0" kern="1200" baseline="0" dirty="0" smtClean="0">
                <a:solidFill>
                  <a:schemeClr val="lt1"/>
                </a:solidFill>
                <a:latin typeface="+mn-lt"/>
                <a:ea typeface="+mn-ea"/>
                <a:cs typeface="+mn-cs"/>
              </a:rPr>
              <a:t>des Referenten in qualitativ hochwertiger Form vorliegen.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Das Foto geht über 3 Rasterbreiten.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Die Daten der Adresse sollten </a:t>
            </a:r>
            <a:r>
              <a:rPr lang="de-DE" sz="1400" b="0" kern="1200" baseline="0" dirty="0" err="1" smtClean="0">
                <a:solidFill>
                  <a:schemeClr val="lt1"/>
                </a:solidFill>
                <a:latin typeface="+mn-lt"/>
                <a:ea typeface="+mn-ea"/>
                <a:cs typeface="+mn-cs"/>
              </a:rPr>
              <a:t>vollst</a:t>
            </a:r>
            <a:r>
              <a:rPr lang="de-DE" sz="1400" b="0" kern="1200" baseline="0" dirty="0" smtClean="0">
                <a:solidFill>
                  <a:schemeClr val="lt1"/>
                </a:solidFill>
                <a:latin typeface="+mn-lt"/>
                <a:ea typeface="+mn-ea"/>
                <a:cs typeface="+mn-cs"/>
              </a:rPr>
              <a:t>. eingegeben werden</a:t>
            </a:r>
            <a:endParaRPr lang="de-DE" sz="1400" b="0" dirty="0" smtClean="0"/>
          </a:p>
        </p:txBody>
      </p:sp>
      <p:sp>
        <p:nvSpPr>
          <p:cNvPr id="11" name="Textplatzhalter 10"/>
          <p:cNvSpPr>
            <a:spLocks noGrp="1"/>
          </p:cNvSpPr>
          <p:nvPr>
            <p:ph type="body" sz="quarter" idx="13" hasCustomPrompt="1"/>
          </p:nvPr>
        </p:nvSpPr>
        <p:spPr>
          <a:xfrm>
            <a:off x="357188" y="2357438"/>
            <a:ext cx="5857875" cy="1428752"/>
          </a:xfrm>
        </p:spPr>
        <p:txBody>
          <a:bodyPr anchor="b" anchorCtr="0">
            <a:noAutofit/>
          </a:bodyPr>
          <a:lstStyle>
            <a:lvl1pPr marL="0" indent="0">
              <a:buFontTx/>
              <a:buNone/>
              <a:defRPr sz="1800" b="0" baseline="0"/>
            </a:lvl1pPr>
            <a:lvl3pPr>
              <a:buNone/>
              <a:defRPr/>
            </a:lvl3pPr>
          </a:lstStyle>
          <a:p>
            <a:pPr lvl="0"/>
            <a:r>
              <a:rPr lang="de-DE" dirty="0" smtClean="0"/>
              <a:t>Bitte Kontaktinfos hier eintragen.</a:t>
            </a:r>
          </a:p>
        </p:txBody>
      </p:sp>
      <p:cxnSp>
        <p:nvCxnSpPr>
          <p:cNvPr id="13" name="Gerade Verbindung mit Pfeil 12"/>
          <p:cNvCxnSpPr/>
          <p:nvPr userDrawn="1"/>
        </p:nvCxnSpPr>
        <p:spPr>
          <a:xfrm>
            <a:off x="-785850" y="2857496"/>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ontakt (2fach)">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800"/>
            </a:lvl1pPr>
          </a:lstStyle>
          <a:p>
            <a:r>
              <a:rPr lang="de-DE" dirty="0" smtClean="0"/>
              <a:t>(bitte betiteln: Kontakt, Ansprechpartner o.ä.)</a:t>
            </a:r>
            <a:endParaRPr lang="de-DE" dirty="0"/>
          </a:p>
        </p:txBody>
      </p:sp>
      <p:sp>
        <p:nvSpPr>
          <p:cNvPr id="4" name="Textplatzhalter 3"/>
          <p:cNvSpPr>
            <a:spLocks noGrp="1"/>
          </p:cNvSpPr>
          <p:nvPr>
            <p:ph type="body" sz="quarter" idx="10" hasCustomPrompt="1"/>
          </p:nvPr>
        </p:nvSpPr>
        <p:spPr>
          <a:xfrm>
            <a:off x="357158" y="1357298"/>
            <a:ext cx="6715172" cy="428628"/>
          </a:xfrm>
        </p:spPr>
        <p:txBody>
          <a:bodyPr>
            <a:normAutofit/>
          </a:bodyPr>
          <a:lstStyle>
            <a:lvl1pPr>
              <a:buNone/>
              <a:defRPr sz="1800" b="1" baseline="0"/>
            </a:lvl1pPr>
            <a:lvl2pPr marL="361950" indent="-361950">
              <a:buNone/>
              <a:defRPr/>
            </a:lvl2pPr>
            <a:lvl3pPr>
              <a:buNone/>
              <a:defRPr/>
            </a:lvl3pPr>
            <a:lvl4pPr>
              <a:buNone/>
              <a:defRPr/>
            </a:lvl4pPr>
            <a:lvl5pPr>
              <a:buNone/>
              <a:defRPr/>
            </a:lvl5pPr>
          </a:lstStyle>
          <a:p>
            <a:pPr lvl="0"/>
            <a:r>
              <a:rPr lang="de-DE" dirty="0" smtClean="0"/>
              <a:t>&lt;Name&gt;, &lt;Funktion&gt;</a:t>
            </a:r>
            <a:endParaRPr lang="de-DE" dirty="0"/>
          </a:p>
        </p:txBody>
      </p:sp>
      <p:sp>
        <p:nvSpPr>
          <p:cNvPr id="7" name="Bildplatzhalter 6"/>
          <p:cNvSpPr>
            <a:spLocks noGrp="1"/>
          </p:cNvSpPr>
          <p:nvPr>
            <p:ph type="pic" sz="quarter" idx="12"/>
          </p:nvPr>
        </p:nvSpPr>
        <p:spPr>
          <a:xfrm>
            <a:off x="7215224" y="1357298"/>
            <a:ext cx="1571636" cy="1571636"/>
          </a:xfrm>
        </p:spPr>
        <p:txBody>
          <a:bodyPr>
            <a:normAutofit/>
          </a:bodyPr>
          <a:lstStyle>
            <a:lvl1pPr>
              <a:buNone/>
              <a:defRPr sz="1400"/>
            </a:lvl1pPr>
          </a:lstStyle>
          <a:p>
            <a:r>
              <a:rPr lang="de-DE" smtClean="0"/>
              <a:t>Bild durch Klicken auf Symbol hinzufügen</a:t>
            </a:r>
            <a:endParaRPr lang="de-DE" dirty="0"/>
          </a:p>
        </p:txBody>
      </p:sp>
      <p:sp>
        <p:nvSpPr>
          <p:cNvPr id="6" name="Rechteck 5"/>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Kontakt 2fach:</a:t>
            </a:r>
          </a:p>
          <a:p>
            <a:pPr marL="180975" indent="-180975" algn="l" defTabSz="914400" rtl="0" eaLnBrk="1" latinLnBrk="0" hangingPunct="1">
              <a:buFont typeface="Arial" pitchFamily="34" charset="0"/>
              <a:buChar char="•"/>
            </a:pPr>
            <a:r>
              <a:rPr lang="de-DE" sz="1400" b="0" kern="1200" dirty="0" smtClean="0">
                <a:solidFill>
                  <a:schemeClr val="lt1"/>
                </a:solidFill>
                <a:latin typeface="+mn-lt"/>
                <a:ea typeface="+mn-ea"/>
                <a:cs typeface="+mn-cs"/>
              </a:rPr>
              <a:t>Diese Folie wird als vorletzte Folie genutzt,</a:t>
            </a:r>
            <a:r>
              <a:rPr lang="de-DE" sz="1400" b="0" kern="1200" baseline="0" dirty="0" smtClean="0">
                <a:solidFill>
                  <a:schemeClr val="lt1"/>
                </a:solidFill>
                <a:latin typeface="+mn-lt"/>
                <a:ea typeface="+mn-ea"/>
                <a:cs typeface="+mn-cs"/>
              </a:rPr>
              <a:t> um den individuellen Bezug zu 2 Referenten herzustellen.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Als Fotos müssen </a:t>
            </a:r>
            <a:r>
              <a:rPr lang="de-DE" sz="1400" b="1" kern="1200" baseline="0" dirty="0" smtClean="0">
                <a:solidFill>
                  <a:schemeClr val="lt1"/>
                </a:solidFill>
                <a:latin typeface="+mn-lt"/>
                <a:ea typeface="+mn-ea"/>
                <a:cs typeface="+mn-cs"/>
              </a:rPr>
              <a:t>quadratische Fotos </a:t>
            </a:r>
            <a:r>
              <a:rPr lang="de-DE" sz="1400" b="0" kern="1200" baseline="0" dirty="0" smtClean="0">
                <a:solidFill>
                  <a:schemeClr val="lt1"/>
                </a:solidFill>
                <a:latin typeface="+mn-lt"/>
                <a:ea typeface="+mn-ea"/>
                <a:cs typeface="+mn-cs"/>
              </a:rPr>
              <a:t>der Referenten in qualitativ hochwertiger Form vorliegen.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Die Fotos geht über </a:t>
            </a:r>
            <a:r>
              <a:rPr lang="de-DE" sz="1400" b="1" kern="1200" baseline="0" dirty="0" smtClean="0">
                <a:solidFill>
                  <a:schemeClr val="lt1"/>
                </a:solidFill>
                <a:latin typeface="+mn-lt"/>
                <a:ea typeface="+mn-ea"/>
                <a:cs typeface="+mn-cs"/>
              </a:rPr>
              <a:t>2</a:t>
            </a:r>
            <a:r>
              <a:rPr lang="de-DE" sz="1400" b="0" kern="1200" baseline="0" dirty="0" smtClean="0">
                <a:solidFill>
                  <a:schemeClr val="lt1"/>
                </a:solidFill>
                <a:latin typeface="+mn-lt"/>
                <a:ea typeface="+mn-ea"/>
                <a:cs typeface="+mn-cs"/>
              </a:rPr>
              <a:t> Rasterbreiten.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Die Daten der Adresse sollten vollständig eingegeben werden</a:t>
            </a:r>
            <a:endParaRPr lang="de-DE" sz="1400" b="0" dirty="0" smtClean="0"/>
          </a:p>
        </p:txBody>
      </p:sp>
      <p:sp>
        <p:nvSpPr>
          <p:cNvPr id="11" name="Textplatzhalter 10"/>
          <p:cNvSpPr>
            <a:spLocks noGrp="1"/>
          </p:cNvSpPr>
          <p:nvPr>
            <p:ph type="body" sz="quarter" idx="13" hasCustomPrompt="1"/>
          </p:nvPr>
        </p:nvSpPr>
        <p:spPr>
          <a:xfrm>
            <a:off x="357188" y="1785926"/>
            <a:ext cx="6715142" cy="1143000"/>
          </a:xfrm>
        </p:spPr>
        <p:txBody>
          <a:bodyPr anchor="b" anchorCtr="0">
            <a:normAutofit/>
          </a:bodyPr>
          <a:lstStyle>
            <a:lvl1pPr marL="0" indent="0">
              <a:buFontTx/>
              <a:buNone/>
              <a:defRPr sz="1600" b="0" baseline="0"/>
            </a:lvl1pPr>
            <a:lvl3pPr>
              <a:buNone/>
              <a:defRPr/>
            </a:lvl3pPr>
          </a:lstStyle>
          <a:p>
            <a:pPr lvl="0"/>
            <a:r>
              <a:rPr lang="de-DE" dirty="0" smtClean="0"/>
              <a:t>Bitte Kontaktinfos angeben.</a:t>
            </a:r>
          </a:p>
        </p:txBody>
      </p:sp>
      <p:cxnSp>
        <p:nvCxnSpPr>
          <p:cNvPr id="13" name="Gerade Verbindung mit Pfeil 12"/>
          <p:cNvCxnSpPr/>
          <p:nvPr userDrawn="1"/>
        </p:nvCxnSpPr>
        <p:spPr>
          <a:xfrm>
            <a:off x="-785850" y="2857496"/>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platzhalter 3"/>
          <p:cNvSpPr>
            <a:spLocks noGrp="1"/>
          </p:cNvSpPr>
          <p:nvPr>
            <p:ph type="body" sz="quarter" idx="14" hasCustomPrompt="1"/>
          </p:nvPr>
        </p:nvSpPr>
        <p:spPr>
          <a:xfrm>
            <a:off x="357158" y="3357562"/>
            <a:ext cx="6715172" cy="428628"/>
          </a:xfrm>
        </p:spPr>
        <p:txBody>
          <a:bodyPr>
            <a:normAutofit/>
          </a:bodyPr>
          <a:lstStyle>
            <a:lvl1pPr>
              <a:buNone/>
              <a:defRPr sz="1800" b="1" baseline="0"/>
            </a:lvl1pPr>
            <a:lvl2pPr marL="361950" indent="-361950">
              <a:buNone/>
              <a:defRPr/>
            </a:lvl2pPr>
            <a:lvl3pPr>
              <a:buNone/>
              <a:defRPr/>
            </a:lvl3pPr>
            <a:lvl4pPr>
              <a:buNone/>
              <a:defRPr/>
            </a:lvl4pPr>
            <a:lvl5pPr>
              <a:buNone/>
              <a:defRPr/>
            </a:lvl5pPr>
          </a:lstStyle>
          <a:p>
            <a:pPr lvl="0"/>
            <a:r>
              <a:rPr lang="de-DE" dirty="0" smtClean="0"/>
              <a:t>&lt;Name&gt;, &lt;Funktion&gt;</a:t>
            </a:r>
            <a:endParaRPr lang="de-DE" dirty="0"/>
          </a:p>
        </p:txBody>
      </p:sp>
      <p:sp>
        <p:nvSpPr>
          <p:cNvPr id="19" name="Textplatzhalter 10"/>
          <p:cNvSpPr>
            <a:spLocks noGrp="1"/>
          </p:cNvSpPr>
          <p:nvPr>
            <p:ph type="body" sz="quarter" idx="15" hasCustomPrompt="1"/>
          </p:nvPr>
        </p:nvSpPr>
        <p:spPr>
          <a:xfrm>
            <a:off x="357188" y="3786190"/>
            <a:ext cx="6715142" cy="1143008"/>
          </a:xfrm>
        </p:spPr>
        <p:txBody>
          <a:bodyPr anchor="b" anchorCtr="0">
            <a:normAutofit/>
          </a:bodyPr>
          <a:lstStyle>
            <a:lvl1pPr marL="0" indent="0">
              <a:buFontTx/>
              <a:buNone/>
              <a:defRPr sz="1600" b="0" baseline="0"/>
            </a:lvl1pPr>
            <a:lvl3pPr>
              <a:buNone/>
              <a:defRPr/>
            </a:lvl3pPr>
          </a:lstStyle>
          <a:p>
            <a:pPr lvl="0"/>
            <a:r>
              <a:rPr lang="de-DE" dirty="0" smtClean="0"/>
              <a:t>Bitte Kontaktinfos angeben.</a:t>
            </a:r>
          </a:p>
        </p:txBody>
      </p:sp>
      <p:sp>
        <p:nvSpPr>
          <p:cNvPr id="21" name="Bildplatzhalter 20"/>
          <p:cNvSpPr>
            <a:spLocks noGrp="1"/>
          </p:cNvSpPr>
          <p:nvPr>
            <p:ph type="pic" sz="quarter" idx="16"/>
          </p:nvPr>
        </p:nvSpPr>
        <p:spPr>
          <a:xfrm>
            <a:off x="7215206" y="3357562"/>
            <a:ext cx="1571625" cy="1571625"/>
          </a:xfrm>
        </p:spPr>
        <p:txBody>
          <a:bodyPr/>
          <a:lstStyle>
            <a:lvl1pPr>
              <a:buNone/>
              <a:defRPr sz="1400"/>
            </a:lvl1pPr>
          </a:lstStyle>
          <a:p>
            <a:r>
              <a:rPr lang="de-DE" smtClean="0"/>
              <a:t>Bild durch Klicken auf Symbol hinzufügen</a:t>
            </a:r>
            <a:endParaRPr lang="de-DE"/>
          </a:p>
        </p:txBody>
      </p:sp>
    </p:spTree>
  </p:cSld>
  <p:clrMapOvr>
    <a:masterClrMapping/>
  </p:clrMapOvr>
  <p:transition xmlns:p14="http://schemas.microsoft.com/office/powerpoint/2010/mai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el und Inhalt (Variante 2)">
    <p:spTree>
      <p:nvGrpSpPr>
        <p:cNvPr id="1" name=""/>
        <p:cNvGrpSpPr/>
        <p:nvPr/>
      </p:nvGrpSpPr>
      <p:grpSpPr>
        <a:xfrm>
          <a:off x="0" y="0"/>
          <a:ext cx="0" cy="0"/>
          <a:chOff x="0" y="0"/>
          <a:chExt cx="0" cy="0"/>
        </a:xfrm>
      </p:grpSpPr>
      <p:sp>
        <p:nvSpPr>
          <p:cNvPr id="10" name="Rechteck 9"/>
          <p:cNvSpPr/>
          <p:nvPr userDrawn="1"/>
        </p:nvSpPr>
        <p:spPr bwMode="auto">
          <a:xfrm>
            <a:off x="179109" y="817365"/>
            <a:ext cx="8777321" cy="206757"/>
          </a:xfrm>
          <a:prstGeom prst="rect">
            <a:avLst/>
          </a:prstGeom>
          <a:solidFill>
            <a:srgbClr val="B1B3B3"/>
          </a:solidFill>
          <a:ln>
            <a:solidFill>
              <a:srgbClr val="B1B3B3"/>
            </a:solidFill>
            <a:miter lim="800000"/>
            <a:headEnd/>
            <a:tailEnd/>
          </a:ln>
        </p:spPr>
        <p:txBody>
          <a:bodyPr vert="horz" wrap="square" lIns="0" tIns="0" rIns="0" bIns="0" numCol="1"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de-DE" sz="2800" b="1" smtClean="0">
              <a:solidFill>
                <a:srgbClr val="1E2956"/>
              </a:solidFill>
              <a:latin typeface="+mj-lt"/>
              <a:ea typeface="+mj-ea"/>
              <a:cs typeface="+mj-cs"/>
            </a:endParaRPr>
          </a:p>
        </p:txBody>
      </p:sp>
      <p:grpSp>
        <p:nvGrpSpPr>
          <p:cNvPr id="4" name="Gruppieren 21"/>
          <p:cNvGrpSpPr/>
          <p:nvPr userDrawn="1"/>
        </p:nvGrpSpPr>
        <p:grpSpPr>
          <a:xfrm>
            <a:off x="180000" y="6215082"/>
            <a:ext cx="8785225" cy="396000"/>
            <a:chOff x="180000" y="6215082"/>
            <a:chExt cx="8785225" cy="396000"/>
          </a:xfrm>
        </p:grpSpPr>
        <p:sp>
          <p:nvSpPr>
            <p:cNvPr id="23" name="Rechteck 22"/>
            <p:cNvSpPr/>
            <p:nvPr userDrawn="1"/>
          </p:nvSpPr>
          <p:spPr>
            <a:xfrm>
              <a:off x="357158" y="6215082"/>
              <a:ext cx="1000132" cy="3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Line 48"/>
            <p:cNvSpPr>
              <a:spLocks noChangeShapeType="1"/>
            </p:cNvSpPr>
            <p:nvPr userDrawn="1"/>
          </p:nvSpPr>
          <p:spPr bwMode="auto">
            <a:xfrm>
              <a:off x="180000" y="6403975"/>
              <a:ext cx="8785225" cy="0"/>
            </a:xfrm>
            <a:prstGeom prst="line">
              <a:avLst/>
            </a:prstGeom>
            <a:noFill/>
            <a:ln w="9525">
              <a:solidFill>
                <a:srgbClr val="B1B3B3"/>
              </a:solidFill>
              <a:round/>
              <a:headEnd/>
              <a:tailEnd/>
            </a:ln>
          </p:spPr>
          <p:txBody>
            <a:bodyPr wrap="none" anchor="ctr"/>
            <a:lstStyle/>
            <a:p>
              <a:endParaRPr lang="de-DE"/>
            </a:p>
          </p:txBody>
        </p:sp>
      </p:grpSp>
      <p:sp>
        <p:nvSpPr>
          <p:cNvPr id="26" name="Line 18"/>
          <p:cNvSpPr>
            <a:spLocks noChangeShapeType="1"/>
          </p:cNvSpPr>
          <p:nvPr userDrawn="1"/>
        </p:nvSpPr>
        <p:spPr bwMode="auto">
          <a:xfrm>
            <a:off x="358775" y="1152000"/>
            <a:ext cx="8424000" cy="0"/>
          </a:xfrm>
          <a:prstGeom prst="line">
            <a:avLst/>
          </a:prstGeom>
          <a:noFill/>
          <a:ln w="19050">
            <a:solidFill>
              <a:schemeClr val="bg1"/>
            </a:solidFill>
            <a:round/>
            <a:headEnd/>
            <a:tailEnd/>
          </a:ln>
        </p:spPr>
        <p:txBody>
          <a:bodyPr wrap="none" anchor="ctr"/>
          <a:lstStyle/>
          <a:p>
            <a:endParaRPr lang="de-DE"/>
          </a:p>
        </p:txBody>
      </p:sp>
      <p:pic>
        <p:nvPicPr>
          <p:cNvPr id="9" name="Picture 7" descr="Titel_Hintergrund"/>
          <p:cNvPicPr>
            <a:picLocks noChangeAspect="1" noChangeArrowheads="1"/>
          </p:cNvPicPr>
          <p:nvPr userDrawn="1"/>
        </p:nvPicPr>
        <p:blipFill>
          <a:blip r:embed="rId2" cstate="print"/>
          <a:srcRect/>
          <a:stretch>
            <a:fillRect/>
          </a:stretch>
        </p:blipFill>
        <p:spPr bwMode="auto">
          <a:xfrm>
            <a:off x="5559425" y="1116806"/>
            <a:ext cx="3401219" cy="4917282"/>
          </a:xfrm>
          <a:prstGeom prst="rect">
            <a:avLst/>
          </a:prstGeom>
          <a:noFill/>
          <a:ln w="9525">
            <a:noFill/>
            <a:miter lim="800000"/>
            <a:headEnd/>
            <a:tailEnd/>
          </a:ln>
        </p:spPr>
      </p:pic>
      <p:sp>
        <p:nvSpPr>
          <p:cNvPr id="3" name="Inhaltsplatzhalter 2"/>
          <p:cNvSpPr>
            <a:spLocks noGrp="1"/>
          </p:cNvSpPr>
          <p:nvPr>
            <p:ph idx="1"/>
          </p:nvPr>
        </p:nvSpPr>
        <p:spPr>
          <a:xfrm>
            <a:off x="360000" y="2016000"/>
            <a:ext cx="8424000" cy="4176000"/>
          </a:xfrm>
        </p:spPr>
        <p:txBody>
          <a:bodyPr>
            <a:noAutofit/>
          </a:bodyPr>
          <a:lstStyle>
            <a:lvl2pPr marL="627063" indent="-271463">
              <a:defRPr/>
            </a:lvl2pPr>
            <a:lvl3pPr marL="900113" indent="-273050">
              <a:defRPr/>
            </a:lvl3pPr>
            <a:lvl4pPr marL="1077913" indent="-177800">
              <a:defRPr/>
            </a:lvl4pPr>
            <a:lvl5pPr marL="1255713" indent="-177800">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Line 18"/>
          <p:cNvSpPr>
            <a:spLocks noChangeShapeType="1"/>
          </p:cNvSpPr>
          <p:nvPr userDrawn="1"/>
        </p:nvSpPr>
        <p:spPr bwMode="auto">
          <a:xfrm>
            <a:off x="358775" y="1800000"/>
            <a:ext cx="8424000" cy="0"/>
          </a:xfrm>
          <a:prstGeom prst="line">
            <a:avLst/>
          </a:prstGeom>
          <a:noFill/>
          <a:ln w="9525">
            <a:solidFill>
              <a:srgbClr val="B1B3B3"/>
            </a:solidFill>
            <a:round/>
            <a:headEnd/>
            <a:tailEnd/>
          </a:ln>
        </p:spPr>
        <p:txBody>
          <a:bodyPr wrap="none" anchor="ctr"/>
          <a:lstStyle/>
          <a:p>
            <a:endParaRPr lang="de-DE"/>
          </a:p>
        </p:txBody>
      </p:sp>
      <p:pic>
        <p:nvPicPr>
          <p:cNvPr id="11" name="Grafik 10" descr="Logo.jpg"/>
          <p:cNvPicPr>
            <a:picLocks noChangeAspect="1"/>
          </p:cNvPicPr>
          <p:nvPr userDrawn="1"/>
        </p:nvPicPr>
        <p:blipFill>
          <a:blip r:embed="rId3" cstate="print"/>
          <a:stretch>
            <a:fillRect/>
          </a:stretch>
        </p:blipFill>
        <p:spPr>
          <a:xfrm>
            <a:off x="353600" y="291754"/>
            <a:ext cx="1189260" cy="452550"/>
          </a:xfrm>
          <a:prstGeom prst="rect">
            <a:avLst/>
          </a:prstGeom>
        </p:spPr>
      </p:pic>
      <p:sp>
        <p:nvSpPr>
          <p:cNvPr id="2" name="Titel 1"/>
          <p:cNvSpPr>
            <a:spLocks noGrp="1"/>
          </p:cNvSpPr>
          <p:nvPr>
            <p:ph type="title" hasCustomPrompt="1"/>
          </p:nvPr>
        </p:nvSpPr>
        <p:spPr>
          <a:xfrm>
            <a:off x="360000" y="864000"/>
            <a:ext cx="8424000" cy="864000"/>
          </a:xfrm>
        </p:spPr>
        <p:txBody>
          <a:bodyPr anchor="b" anchorCtr="0"/>
          <a:lstStyle>
            <a:lvl1pPr>
              <a:defRPr sz="2800"/>
            </a:lvl1pPr>
          </a:lstStyle>
          <a:p>
            <a:r>
              <a:rPr lang="de-DE" dirty="0" smtClean="0"/>
              <a:t>(Folientitel max. 1zeilig)</a:t>
            </a:r>
            <a:endParaRPr lang="de-DE" dirty="0"/>
          </a:p>
        </p:txBody>
      </p:sp>
      <p:sp>
        <p:nvSpPr>
          <p:cNvPr id="35" name="Rechteck 34"/>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Titel und Inhalt (</a:t>
            </a:r>
            <a:r>
              <a:rPr lang="de-DE" b="1" dirty="0" err="1" smtClean="0"/>
              <a:t>Var</a:t>
            </a:r>
            <a:r>
              <a:rPr lang="de-DE" b="1" dirty="0" smtClean="0"/>
              <a:t>. 2):</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Layout ausschließliche für die Firmenpräsentations-</a:t>
            </a:r>
            <a:r>
              <a:rPr lang="de-DE" sz="1400" b="1" kern="1200" dirty="0" err="1" smtClean="0">
                <a:solidFill>
                  <a:schemeClr val="lt1"/>
                </a:solidFill>
                <a:latin typeface="+mn-lt"/>
                <a:ea typeface="+mn-ea"/>
                <a:cs typeface="+mn-cs"/>
              </a:rPr>
              <a:t>seiten</a:t>
            </a:r>
            <a:r>
              <a:rPr lang="de-DE" sz="1400" b="1" kern="1200" dirty="0" smtClean="0">
                <a:solidFill>
                  <a:schemeClr val="lt1"/>
                </a:solidFill>
                <a:latin typeface="+mn-lt"/>
                <a:ea typeface="+mn-ea"/>
                <a:cs typeface="+mn-cs"/>
              </a:rPr>
              <a:t/>
            </a:r>
            <a:br>
              <a:rPr lang="de-DE" sz="1400" b="1" kern="1200" dirty="0" smtClean="0">
                <a:solidFill>
                  <a:schemeClr val="lt1"/>
                </a:solidFill>
                <a:latin typeface="+mn-lt"/>
                <a:ea typeface="+mn-ea"/>
                <a:cs typeface="+mn-cs"/>
              </a:rPr>
            </a:br>
            <a:endParaRPr lang="de-DE" sz="1400" b="1" kern="1200" dirty="0" smtClean="0">
              <a:solidFill>
                <a:schemeClr val="lt1"/>
              </a:solidFill>
              <a:latin typeface="+mn-lt"/>
              <a:ea typeface="+mn-ea"/>
              <a:cs typeface="+mn-cs"/>
            </a:endParaRP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Titel:</a:t>
            </a:r>
            <a:r>
              <a:rPr lang="de-DE" sz="1400" b="1" kern="1200" baseline="0" dirty="0" smtClean="0">
                <a:solidFill>
                  <a:schemeClr val="lt1"/>
                </a:solidFill>
                <a:latin typeface="+mn-lt"/>
                <a:ea typeface="+mn-ea"/>
                <a:cs typeface="+mn-cs"/>
              </a:rPr>
              <a:t> 1zeilig!</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Inhalt: </a:t>
            </a:r>
          </a:p>
          <a:p>
            <a:pPr marL="355600" lvl="1" indent="-177800"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3-7 Punkte o 2-3 Hauptpunkte mit Unterpunkten</a:t>
            </a:r>
          </a:p>
          <a:p>
            <a:pPr marL="355600" lvl="1" indent="-177800"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Max bis zur 3. Ebene</a:t>
            </a:r>
          </a:p>
          <a:p>
            <a:pPr marL="180975" indent="-180975">
              <a:buFont typeface="Arial" pitchFamily="34" charset="0"/>
              <a:buChar char="•"/>
            </a:pPr>
            <a:r>
              <a:rPr lang="de-DE" sz="1400" b="1" dirty="0" smtClean="0"/>
              <a:t>Fußzeile</a:t>
            </a:r>
            <a:r>
              <a:rPr lang="de-DE" sz="1400" dirty="0" smtClean="0"/>
              <a:t> mit Haupttitel</a:t>
            </a:r>
            <a:r>
              <a:rPr lang="de-DE" sz="1400" baseline="0" dirty="0" smtClean="0"/>
              <a:t> f</a:t>
            </a:r>
            <a:r>
              <a:rPr lang="de-DE" sz="1400" dirty="0" smtClean="0"/>
              <a:t>üllen.</a:t>
            </a:r>
          </a:p>
        </p:txBody>
      </p:sp>
      <p:grpSp>
        <p:nvGrpSpPr>
          <p:cNvPr id="5" name="Gruppieren 31"/>
          <p:cNvGrpSpPr/>
          <p:nvPr userDrawn="1"/>
        </p:nvGrpSpPr>
        <p:grpSpPr>
          <a:xfrm>
            <a:off x="7070731" y="716741"/>
            <a:ext cx="1716111" cy="401643"/>
            <a:chOff x="7054884" y="727038"/>
            <a:chExt cx="1716111" cy="401643"/>
          </a:xfrm>
        </p:grpSpPr>
        <p:pic>
          <p:nvPicPr>
            <p:cNvPr id="33" name="Grafik 32" descr="RF-84596508.jp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93040" y="727038"/>
              <a:ext cx="401643" cy="401643"/>
            </a:xfrm>
            <a:prstGeom prst="rect">
              <a:avLst/>
            </a:prstGeom>
            <a:ln w="36000">
              <a:solidFill>
                <a:srgbClr val="FFFFFF"/>
              </a:solidFill>
            </a:ln>
          </p:spPr>
        </p:pic>
        <p:pic>
          <p:nvPicPr>
            <p:cNvPr id="34" name="Grafik 33" descr="RF-200380389-001.jp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054884" y="727038"/>
              <a:ext cx="401643" cy="401643"/>
            </a:xfrm>
            <a:prstGeom prst="rect">
              <a:avLst/>
            </a:prstGeom>
            <a:ln w="36000">
              <a:solidFill>
                <a:srgbClr val="FFFFFF"/>
              </a:solidFill>
            </a:ln>
          </p:spPr>
        </p:pic>
        <p:pic>
          <p:nvPicPr>
            <p:cNvPr id="36" name="Grafik 35" descr="RF-IS725-063.jp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369352" y="727038"/>
              <a:ext cx="401643" cy="401643"/>
            </a:xfrm>
            <a:prstGeom prst="rect">
              <a:avLst/>
            </a:prstGeom>
            <a:ln w="36000">
              <a:solidFill>
                <a:srgbClr val="FFFFFF"/>
              </a:solidFill>
            </a:ln>
          </p:spPr>
        </p:pic>
        <p:pic>
          <p:nvPicPr>
            <p:cNvPr id="37" name="Grafik 36" descr="RF-PAA152000062-neu.jp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931196" y="727038"/>
              <a:ext cx="401643" cy="401643"/>
            </a:xfrm>
            <a:prstGeom prst="rect">
              <a:avLst/>
            </a:prstGeom>
            <a:ln w="36000">
              <a:solidFill>
                <a:srgbClr val="FFFFFF"/>
              </a:solidFill>
            </a:ln>
          </p:spPr>
        </p:pic>
      </p:grpSp>
      <p:pic>
        <p:nvPicPr>
          <p:cNvPr id="38" name="Grafik 37" descr="Headline.png"/>
          <p:cNvPicPr>
            <a:picLocks noChangeAspect="1"/>
          </p:cNvPicPr>
          <p:nvPr userDrawn="1"/>
        </p:nvPicPr>
        <p:blipFill>
          <a:blip r:embed="rId8" cstate="print"/>
          <a:stretch>
            <a:fillRect/>
          </a:stretch>
        </p:blipFill>
        <p:spPr>
          <a:xfrm>
            <a:off x="7069701" y="562452"/>
            <a:ext cx="1714291" cy="104814"/>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ontakt (Firmenpräsentation)">
    <p:spTree>
      <p:nvGrpSpPr>
        <p:cNvPr id="1" name=""/>
        <p:cNvGrpSpPr/>
        <p:nvPr/>
      </p:nvGrpSpPr>
      <p:grpSpPr>
        <a:xfrm>
          <a:off x="0" y="0"/>
          <a:ext cx="0" cy="0"/>
          <a:chOff x="0" y="0"/>
          <a:chExt cx="0" cy="0"/>
        </a:xfrm>
      </p:grpSpPr>
      <p:sp>
        <p:nvSpPr>
          <p:cNvPr id="10" name="Rechteck 9"/>
          <p:cNvSpPr/>
          <p:nvPr userDrawn="1"/>
        </p:nvSpPr>
        <p:spPr bwMode="auto">
          <a:xfrm>
            <a:off x="179109" y="817365"/>
            <a:ext cx="8777321" cy="206757"/>
          </a:xfrm>
          <a:prstGeom prst="rect">
            <a:avLst/>
          </a:prstGeom>
          <a:solidFill>
            <a:srgbClr val="B1B3B3"/>
          </a:solidFill>
          <a:ln>
            <a:solidFill>
              <a:srgbClr val="B1B3B3"/>
            </a:solidFill>
            <a:miter lim="800000"/>
            <a:headEnd/>
            <a:tailEnd/>
          </a:ln>
        </p:spPr>
        <p:txBody>
          <a:bodyPr vert="horz" wrap="square" lIns="0" tIns="0" rIns="0" bIns="0" numCol="1"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de-DE" sz="2800" b="1" smtClean="0">
              <a:solidFill>
                <a:srgbClr val="1E2956"/>
              </a:solidFill>
              <a:latin typeface="+mj-lt"/>
              <a:ea typeface="+mj-ea"/>
              <a:cs typeface="+mj-cs"/>
            </a:endParaRPr>
          </a:p>
        </p:txBody>
      </p:sp>
      <p:grpSp>
        <p:nvGrpSpPr>
          <p:cNvPr id="2" name="Gruppieren 21"/>
          <p:cNvGrpSpPr/>
          <p:nvPr userDrawn="1"/>
        </p:nvGrpSpPr>
        <p:grpSpPr>
          <a:xfrm>
            <a:off x="180000" y="6215082"/>
            <a:ext cx="8785225" cy="396000"/>
            <a:chOff x="180000" y="6215082"/>
            <a:chExt cx="8785225" cy="396000"/>
          </a:xfrm>
        </p:grpSpPr>
        <p:sp>
          <p:nvSpPr>
            <p:cNvPr id="23" name="Rechteck 22"/>
            <p:cNvSpPr/>
            <p:nvPr userDrawn="1"/>
          </p:nvSpPr>
          <p:spPr>
            <a:xfrm>
              <a:off x="357158" y="6215082"/>
              <a:ext cx="1000132" cy="3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Line 48"/>
            <p:cNvSpPr>
              <a:spLocks noChangeShapeType="1"/>
            </p:cNvSpPr>
            <p:nvPr userDrawn="1"/>
          </p:nvSpPr>
          <p:spPr bwMode="auto">
            <a:xfrm>
              <a:off x="180000" y="6403975"/>
              <a:ext cx="8785225" cy="0"/>
            </a:xfrm>
            <a:prstGeom prst="line">
              <a:avLst/>
            </a:prstGeom>
            <a:noFill/>
            <a:ln w="9525">
              <a:solidFill>
                <a:srgbClr val="B1B3B3"/>
              </a:solidFill>
              <a:round/>
              <a:headEnd/>
              <a:tailEnd/>
            </a:ln>
          </p:spPr>
          <p:txBody>
            <a:bodyPr wrap="none" anchor="ctr"/>
            <a:lstStyle/>
            <a:p>
              <a:endParaRPr lang="de-DE"/>
            </a:p>
          </p:txBody>
        </p:sp>
      </p:grpSp>
      <p:sp>
        <p:nvSpPr>
          <p:cNvPr id="26" name="Line 18"/>
          <p:cNvSpPr>
            <a:spLocks noChangeShapeType="1"/>
          </p:cNvSpPr>
          <p:nvPr userDrawn="1"/>
        </p:nvSpPr>
        <p:spPr bwMode="auto">
          <a:xfrm>
            <a:off x="358775" y="1152000"/>
            <a:ext cx="8424000" cy="0"/>
          </a:xfrm>
          <a:prstGeom prst="line">
            <a:avLst/>
          </a:prstGeom>
          <a:noFill/>
          <a:ln w="19050">
            <a:solidFill>
              <a:schemeClr val="bg1"/>
            </a:solidFill>
            <a:round/>
            <a:headEnd/>
            <a:tailEnd/>
          </a:ln>
        </p:spPr>
        <p:txBody>
          <a:bodyPr wrap="none" anchor="ctr"/>
          <a:lstStyle/>
          <a:p>
            <a:endParaRPr lang="de-DE"/>
          </a:p>
        </p:txBody>
      </p:sp>
      <p:pic>
        <p:nvPicPr>
          <p:cNvPr id="9" name="Picture 7" descr="Titel_Hintergrund"/>
          <p:cNvPicPr>
            <a:picLocks noChangeAspect="1" noChangeArrowheads="1"/>
          </p:cNvPicPr>
          <p:nvPr userDrawn="1"/>
        </p:nvPicPr>
        <p:blipFill>
          <a:blip r:embed="rId2" cstate="print"/>
          <a:srcRect/>
          <a:stretch>
            <a:fillRect/>
          </a:stretch>
        </p:blipFill>
        <p:spPr bwMode="auto">
          <a:xfrm>
            <a:off x="5559425" y="1116806"/>
            <a:ext cx="3401219" cy="4917282"/>
          </a:xfrm>
          <a:prstGeom prst="rect">
            <a:avLst/>
          </a:prstGeom>
          <a:noFill/>
          <a:ln w="9525">
            <a:noFill/>
            <a:miter lim="800000"/>
            <a:headEnd/>
            <a:tailEnd/>
          </a:ln>
        </p:spPr>
      </p:pic>
      <p:pic>
        <p:nvPicPr>
          <p:cNvPr id="11" name="Grafik 10" descr="Logo.jpg"/>
          <p:cNvPicPr>
            <a:picLocks noChangeAspect="1"/>
          </p:cNvPicPr>
          <p:nvPr userDrawn="1"/>
        </p:nvPicPr>
        <p:blipFill>
          <a:blip r:embed="rId3" cstate="print"/>
          <a:stretch>
            <a:fillRect/>
          </a:stretch>
        </p:blipFill>
        <p:spPr>
          <a:xfrm>
            <a:off x="353600" y="291754"/>
            <a:ext cx="1189260" cy="452550"/>
          </a:xfrm>
          <a:prstGeom prst="rect">
            <a:avLst/>
          </a:prstGeom>
        </p:spPr>
      </p:pic>
      <p:sp>
        <p:nvSpPr>
          <p:cNvPr id="35" name="Rechteck 34"/>
          <p:cNvSpPr/>
          <p:nvPr userDrawn="1"/>
        </p:nvSpPr>
        <p:spPr>
          <a:xfrm>
            <a:off x="-3071866" y="0"/>
            <a:ext cx="2714644" cy="364502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Kontakt (</a:t>
            </a:r>
            <a:r>
              <a:rPr lang="de-DE" b="1" dirty="0" err="1" smtClean="0"/>
              <a:t>Firmenpräs</a:t>
            </a:r>
            <a:r>
              <a:rPr lang="de-DE" b="1" dirty="0" smtClean="0"/>
              <a:t>.)</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Layout ausschließliche für die Firmenpräsentations-</a:t>
            </a:r>
            <a:r>
              <a:rPr lang="de-DE" sz="1400" b="1" kern="1200" dirty="0" err="1" smtClean="0">
                <a:solidFill>
                  <a:schemeClr val="lt1"/>
                </a:solidFill>
                <a:latin typeface="+mn-lt"/>
                <a:ea typeface="+mn-ea"/>
                <a:cs typeface="+mn-cs"/>
              </a:rPr>
              <a:t>seiten</a:t>
            </a:r>
            <a:r>
              <a:rPr lang="de-DE" sz="1400" b="1" kern="1200" dirty="0" smtClean="0">
                <a:solidFill>
                  <a:schemeClr val="lt1"/>
                </a:solidFill>
                <a:latin typeface="+mn-lt"/>
                <a:ea typeface="+mn-ea"/>
                <a:cs typeface="+mn-cs"/>
              </a:rPr>
              <a:t/>
            </a:r>
            <a:br>
              <a:rPr lang="de-DE" sz="1400" b="1" kern="1200" dirty="0" smtClean="0">
                <a:solidFill>
                  <a:schemeClr val="lt1"/>
                </a:solidFill>
                <a:latin typeface="+mn-lt"/>
                <a:ea typeface="+mn-ea"/>
                <a:cs typeface="+mn-cs"/>
              </a:rPr>
            </a:br>
            <a:endParaRPr lang="de-DE" sz="1400" b="1" kern="1200" dirty="0" smtClean="0">
              <a:solidFill>
                <a:schemeClr val="lt1"/>
              </a:solidFill>
              <a:latin typeface="+mn-lt"/>
              <a:ea typeface="+mn-ea"/>
              <a:cs typeface="+mn-cs"/>
            </a:endParaRP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Als Foto muss ein </a:t>
            </a:r>
            <a:r>
              <a:rPr lang="de-DE" sz="1400" b="1" kern="1200" baseline="0" dirty="0" smtClean="0">
                <a:solidFill>
                  <a:schemeClr val="lt1"/>
                </a:solidFill>
                <a:latin typeface="+mn-lt"/>
                <a:ea typeface="+mn-ea"/>
                <a:cs typeface="+mn-cs"/>
              </a:rPr>
              <a:t>quadratisches Foto </a:t>
            </a:r>
            <a:r>
              <a:rPr lang="de-DE" sz="1400" b="0" kern="1200" baseline="0" dirty="0" smtClean="0">
                <a:solidFill>
                  <a:schemeClr val="lt1"/>
                </a:solidFill>
                <a:latin typeface="+mn-lt"/>
                <a:ea typeface="+mn-ea"/>
                <a:cs typeface="+mn-cs"/>
              </a:rPr>
              <a:t>des Referenten in qualitativ hochwertiger Form vorliegen.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Das Foto geht über 2 Rasterbreiten.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Die Daten der Adresse sollten vollständig eingegeben werden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Ein abschließender Text beendet die Präsentation</a:t>
            </a:r>
            <a:endParaRPr lang="de-DE" sz="1400" b="0" dirty="0" smtClean="0"/>
          </a:p>
        </p:txBody>
      </p:sp>
      <p:sp>
        <p:nvSpPr>
          <p:cNvPr id="22" name="Bildplatzhalter 6"/>
          <p:cNvSpPr>
            <a:spLocks noGrp="1"/>
          </p:cNvSpPr>
          <p:nvPr>
            <p:ph type="pic" sz="quarter" idx="12"/>
          </p:nvPr>
        </p:nvSpPr>
        <p:spPr>
          <a:xfrm>
            <a:off x="4643438" y="2000240"/>
            <a:ext cx="1571636" cy="1573200"/>
          </a:xfrm>
        </p:spPr>
        <p:txBody>
          <a:bodyPr>
            <a:normAutofit/>
          </a:bodyPr>
          <a:lstStyle>
            <a:lvl1pPr>
              <a:buNone/>
              <a:defRPr sz="1400"/>
            </a:lvl1pPr>
          </a:lstStyle>
          <a:p>
            <a:r>
              <a:rPr lang="de-DE" dirty="0" smtClean="0"/>
              <a:t>Bild durch Klicken auf Symbol hinzufügen</a:t>
            </a:r>
            <a:endParaRPr lang="de-DE" dirty="0"/>
          </a:p>
        </p:txBody>
      </p:sp>
      <p:sp>
        <p:nvSpPr>
          <p:cNvPr id="29" name="Textplatzhalter 3"/>
          <p:cNvSpPr>
            <a:spLocks noGrp="1"/>
          </p:cNvSpPr>
          <p:nvPr>
            <p:ph type="body" sz="quarter" idx="10" hasCustomPrompt="1"/>
          </p:nvPr>
        </p:nvSpPr>
        <p:spPr>
          <a:xfrm>
            <a:off x="4643438" y="3786198"/>
            <a:ext cx="4143392" cy="571496"/>
          </a:xfrm>
        </p:spPr>
        <p:txBody>
          <a:bodyPr>
            <a:normAutofit/>
          </a:bodyPr>
          <a:lstStyle>
            <a:lvl1pPr>
              <a:buNone/>
              <a:defRPr sz="1800" b="1" baseline="0"/>
            </a:lvl1pPr>
            <a:lvl2pPr marL="361950" indent="-361950">
              <a:buNone/>
              <a:defRPr sz="1600"/>
            </a:lvl2pPr>
            <a:lvl3pPr>
              <a:buNone/>
              <a:defRPr/>
            </a:lvl3pPr>
            <a:lvl4pPr>
              <a:buNone/>
              <a:defRPr/>
            </a:lvl4pPr>
            <a:lvl5pPr>
              <a:buNone/>
              <a:defRPr/>
            </a:lvl5pPr>
          </a:lstStyle>
          <a:p>
            <a:pPr lvl="0"/>
            <a:r>
              <a:rPr lang="de-DE" dirty="0" smtClean="0"/>
              <a:t>&lt;Name&gt;, &lt;Funktion&gt;</a:t>
            </a:r>
          </a:p>
          <a:p>
            <a:pPr lvl="1"/>
            <a:endParaRPr lang="de-DE" dirty="0"/>
          </a:p>
        </p:txBody>
      </p:sp>
      <p:sp>
        <p:nvSpPr>
          <p:cNvPr id="30" name="Textplatzhalter 10"/>
          <p:cNvSpPr>
            <a:spLocks noGrp="1"/>
          </p:cNvSpPr>
          <p:nvPr>
            <p:ph type="body" sz="quarter" idx="13" hasCustomPrompt="1"/>
          </p:nvPr>
        </p:nvSpPr>
        <p:spPr>
          <a:xfrm>
            <a:off x="4643468" y="4357702"/>
            <a:ext cx="4143374" cy="1143000"/>
          </a:xfrm>
        </p:spPr>
        <p:txBody>
          <a:bodyPr anchor="b" anchorCtr="0">
            <a:normAutofit/>
          </a:bodyPr>
          <a:lstStyle>
            <a:lvl1pPr marL="0" indent="0">
              <a:buFontTx/>
              <a:buNone/>
              <a:defRPr sz="1600" b="0" baseline="0"/>
            </a:lvl1pPr>
            <a:lvl3pPr>
              <a:buNone/>
              <a:defRPr/>
            </a:lvl3pPr>
          </a:lstStyle>
          <a:p>
            <a:pPr lvl="0"/>
            <a:r>
              <a:rPr lang="de-DE" dirty="0" smtClean="0"/>
              <a:t>Bitte Kontaktinfos angeben.</a:t>
            </a:r>
          </a:p>
        </p:txBody>
      </p:sp>
      <p:sp>
        <p:nvSpPr>
          <p:cNvPr id="32" name="Textplatzhalter 31"/>
          <p:cNvSpPr>
            <a:spLocks noGrp="1"/>
          </p:cNvSpPr>
          <p:nvPr>
            <p:ph type="body" sz="quarter" idx="14" hasCustomPrompt="1"/>
          </p:nvPr>
        </p:nvSpPr>
        <p:spPr>
          <a:xfrm>
            <a:off x="357158" y="2000244"/>
            <a:ext cx="4071966" cy="1571632"/>
          </a:xfrm>
        </p:spPr>
        <p:txBody>
          <a:bodyPr>
            <a:noAutofit/>
          </a:bodyPr>
          <a:lstStyle>
            <a:lvl1pPr marL="0" indent="0">
              <a:buNone/>
              <a:defRPr sz="1800" b="1" baseline="0"/>
            </a:lvl1pPr>
            <a:lvl2pPr marL="0" indent="0">
              <a:buNone/>
              <a:defRPr sz="1600" b="0"/>
            </a:lvl2pPr>
            <a:lvl3pPr marL="0" indent="0">
              <a:buNone/>
              <a:defRPr sz="1800" b="0"/>
            </a:lvl3pPr>
            <a:lvl4pPr marL="0" indent="0">
              <a:buNone/>
              <a:defRPr sz="1800" b="0"/>
            </a:lvl4pPr>
            <a:lvl5pPr marL="0" indent="0">
              <a:buNone/>
              <a:defRPr sz="1800" b="0"/>
            </a:lvl5pPr>
          </a:lstStyle>
          <a:p>
            <a:pPr lvl="0"/>
            <a:r>
              <a:rPr lang="de-DE" dirty="0" smtClean="0"/>
              <a:t>(Hier ein wertschätzender Abschlussspruch)</a:t>
            </a:r>
          </a:p>
          <a:p>
            <a:pPr lvl="1"/>
            <a:r>
              <a:rPr lang="de-DE" dirty="0" smtClean="0"/>
              <a:t>Text </a:t>
            </a:r>
            <a:r>
              <a:rPr lang="de-DE" dirty="0" err="1" smtClean="0"/>
              <a:t>Text</a:t>
            </a:r>
            <a:r>
              <a:rPr lang="de-DE" dirty="0" smtClean="0"/>
              <a:t> </a:t>
            </a:r>
            <a:r>
              <a:rPr lang="de-DE" dirty="0" err="1" smtClean="0"/>
              <a:t>Text</a:t>
            </a:r>
            <a:endParaRPr lang="de-DE" dirty="0" smtClean="0"/>
          </a:p>
        </p:txBody>
      </p:sp>
      <p:grpSp>
        <p:nvGrpSpPr>
          <p:cNvPr id="3" name="Gruppieren 20"/>
          <p:cNvGrpSpPr/>
          <p:nvPr userDrawn="1"/>
        </p:nvGrpSpPr>
        <p:grpSpPr>
          <a:xfrm>
            <a:off x="7070731" y="716741"/>
            <a:ext cx="1716111" cy="401643"/>
            <a:chOff x="7054884" y="727038"/>
            <a:chExt cx="1716111" cy="401643"/>
          </a:xfrm>
        </p:grpSpPr>
        <p:pic>
          <p:nvPicPr>
            <p:cNvPr id="25" name="Grafik 24" descr="RF-84596508.jp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93040" y="727038"/>
              <a:ext cx="401643" cy="401643"/>
            </a:xfrm>
            <a:prstGeom prst="rect">
              <a:avLst/>
            </a:prstGeom>
            <a:ln w="36000">
              <a:solidFill>
                <a:srgbClr val="FFFFFF"/>
              </a:solidFill>
            </a:ln>
          </p:spPr>
        </p:pic>
        <p:pic>
          <p:nvPicPr>
            <p:cNvPr id="28" name="Grafik 27" descr="RF-200380389-001.jp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054884" y="727038"/>
              <a:ext cx="401643" cy="401643"/>
            </a:xfrm>
            <a:prstGeom prst="rect">
              <a:avLst/>
            </a:prstGeom>
            <a:ln w="36000">
              <a:solidFill>
                <a:srgbClr val="FFFFFF"/>
              </a:solidFill>
            </a:ln>
          </p:spPr>
        </p:pic>
        <p:pic>
          <p:nvPicPr>
            <p:cNvPr id="31" name="Grafik 30" descr="RF-IS725-063.jp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369352" y="727038"/>
              <a:ext cx="401643" cy="401643"/>
            </a:xfrm>
            <a:prstGeom prst="rect">
              <a:avLst/>
            </a:prstGeom>
            <a:ln w="36000">
              <a:solidFill>
                <a:srgbClr val="FFFFFF"/>
              </a:solidFill>
            </a:ln>
          </p:spPr>
        </p:pic>
        <p:pic>
          <p:nvPicPr>
            <p:cNvPr id="33" name="Grafik 32" descr="RF-PAA152000062-neu.jp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931196" y="727038"/>
              <a:ext cx="401643" cy="401643"/>
            </a:xfrm>
            <a:prstGeom prst="rect">
              <a:avLst/>
            </a:prstGeom>
            <a:ln w="36000">
              <a:solidFill>
                <a:srgbClr val="FFFFFF"/>
              </a:solidFill>
            </a:ln>
          </p:spPr>
        </p:pic>
      </p:grpSp>
      <p:pic>
        <p:nvPicPr>
          <p:cNvPr id="34" name="Grafik 33" descr="Headline.png"/>
          <p:cNvPicPr>
            <a:picLocks noChangeAspect="1"/>
          </p:cNvPicPr>
          <p:nvPr userDrawn="1"/>
        </p:nvPicPr>
        <p:blipFill>
          <a:blip r:embed="rId8" cstate="print"/>
          <a:stretch>
            <a:fillRect/>
          </a:stretch>
        </p:blipFill>
        <p:spPr>
          <a:xfrm>
            <a:off x="7069701" y="562452"/>
            <a:ext cx="1714291" cy="104814"/>
          </a:xfrm>
          <a:prstGeom prst="rect">
            <a:avLst/>
          </a:prstGeom>
        </p:spPr>
      </p:pic>
    </p:spTree>
  </p:cSld>
  <p:clrMapOvr>
    <a:masterClrMapping/>
  </p:clrMapOvr>
  <p:transition xmlns:p14="http://schemas.microsoft.com/office/powerpoint/2010/mai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orspann">
    <p:spTree>
      <p:nvGrpSpPr>
        <p:cNvPr id="1" name=""/>
        <p:cNvGrpSpPr/>
        <p:nvPr/>
      </p:nvGrpSpPr>
      <p:grpSpPr>
        <a:xfrm>
          <a:off x="0" y="0"/>
          <a:ext cx="0" cy="0"/>
          <a:chOff x="0" y="0"/>
          <a:chExt cx="0" cy="0"/>
        </a:xfrm>
      </p:grpSpPr>
      <p:sp>
        <p:nvSpPr>
          <p:cNvPr id="15" name="Rechteck 14"/>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descr="Brushdreiecke.jpg"/>
          <p:cNvPicPr>
            <a:picLocks noChangeAspect="1"/>
          </p:cNvPicPr>
          <p:nvPr userDrawn="1"/>
        </p:nvPicPr>
        <p:blipFill>
          <a:blip r:embed="rId2" cstate="print"/>
          <a:srcRect/>
          <a:stretch>
            <a:fillRect/>
          </a:stretch>
        </p:blipFill>
        <p:spPr>
          <a:xfrm>
            <a:off x="5595621" y="785794"/>
            <a:ext cx="3548379" cy="5143512"/>
          </a:xfrm>
          <a:prstGeom prst="rect">
            <a:avLst/>
          </a:prstGeom>
        </p:spPr>
      </p:pic>
      <p:sp>
        <p:nvSpPr>
          <p:cNvPr id="2" name="Titel 1"/>
          <p:cNvSpPr>
            <a:spLocks noGrp="1"/>
          </p:cNvSpPr>
          <p:nvPr>
            <p:ph type="title"/>
          </p:nvPr>
        </p:nvSpPr>
        <p:spPr>
          <a:xfrm>
            <a:off x="1214414" y="2279248"/>
            <a:ext cx="6696000" cy="1221190"/>
          </a:xfrm>
        </p:spPr>
        <p:txBody>
          <a:bodyPr/>
          <a:lstStyle>
            <a:lvl1pPr algn="ctr">
              <a:defRPr/>
            </a:lvl1pPr>
          </a:lstStyle>
          <a:p>
            <a:r>
              <a:rPr lang="de-DE" dirty="0" smtClean="0"/>
              <a:t>Titelmasterformat durch Klicken bearbeiten</a:t>
            </a:r>
            <a:endParaRPr lang="de-DE" dirty="0"/>
          </a:p>
        </p:txBody>
      </p:sp>
      <p:sp>
        <p:nvSpPr>
          <p:cNvPr id="4" name="Rechteck 3"/>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Vorspann</a:t>
            </a:r>
          </a:p>
          <a:p>
            <a:pPr marL="180975" indent="-180975" algn="l" defTabSz="914400" rtl="0" eaLnBrk="1" latinLnBrk="0" hangingPunct="1">
              <a:buFont typeface="Arial" pitchFamily="34" charset="0"/>
              <a:buChar char="•"/>
            </a:pPr>
            <a:r>
              <a:rPr lang="de-DE" sz="1400" b="0" kern="1200" dirty="0" smtClean="0">
                <a:solidFill>
                  <a:schemeClr val="lt1"/>
                </a:solidFill>
                <a:latin typeface="+mn-lt"/>
                <a:ea typeface="+mn-ea"/>
                <a:cs typeface="+mn-cs"/>
              </a:rPr>
              <a:t>Wird</a:t>
            </a:r>
            <a:r>
              <a:rPr lang="de-DE" sz="1400" b="0" kern="1200" baseline="0" dirty="0" smtClean="0">
                <a:solidFill>
                  <a:schemeClr val="lt1"/>
                </a:solidFill>
                <a:latin typeface="+mn-lt"/>
                <a:ea typeface="+mn-ea"/>
                <a:cs typeface="+mn-cs"/>
              </a:rPr>
              <a:t> als „</a:t>
            </a:r>
            <a:r>
              <a:rPr lang="de-DE" sz="1400" b="1" kern="1200" baseline="0" dirty="0" smtClean="0">
                <a:solidFill>
                  <a:schemeClr val="lt1"/>
                </a:solidFill>
                <a:latin typeface="+mn-lt"/>
                <a:ea typeface="+mn-ea"/>
                <a:cs typeface="+mn-cs"/>
              </a:rPr>
              <a:t>Vorspann</a:t>
            </a:r>
            <a:r>
              <a:rPr lang="de-DE" sz="1400" b="0" kern="1200" baseline="0" dirty="0" smtClean="0">
                <a:solidFill>
                  <a:schemeClr val="lt1"/>
                </a:solidFill>
                <a:latin typeface="+mn-lt"/>
                <a:ea typeface="+mn-ea"/>
                <a:cs typeface="+mn-cs"/>
              </a:rPr>
              <a:t>“ eingesetzt, z.B. vor / nach Veranstaltungen, zum </a:t>
            </a:r>
            <a:r>
              <a:rPr lang="de-DE" sz="1400" b="0" kern="1200" baseline="0" dirty="0" err="1" smtClean="0">
                <a:solidFill>
                  <a:schemeClr val="lt1"/>
                </a:solidFill>
                <a:latin typeface="+mn-lt"/>
                <a:ea typeface="+mn-ea"/>
                <a:cs typeface="+mn-cs"/>
              </a:rPr>
              <a:t>Beamerwarmleuchten</a:t>
            </a:r>
            <a:r>
              <a:rPr lang="de-DE" sz="1400" b="0" kern="1200" baseline="0" dirty="0" smtClean="0">
                <a:solidFill>
                  <a:schemeClr val="lt1"/>
                </a:solidFill>
                <a:latin typeface="+mn-lt"/>
                <a:ea typeface="+mn-ea"/>
                <a:cs typeface="+mn-cs"/>
              </a:rPr>
              <a:t> etc.</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Ein Titel ist optional,</a:t>
            </a:r>
            <a:br>
              <a:rPr lang="de-DE" sz="1400" b="0" kern="1200" baseline="0" dirty="0" smtClean="0">
                <a:solidFill>
                  <a:schemeClr val="lt1"/>
                </a:solidFill>
                <a:latin typeface="+mn-lt"/>
                <a:ea typeface="+mn-ea"/>
                <a:cs typeface="+mn-cs"/>
              </a:rPr>
            </a:br>
            <a:r>
              <a:rPr lang="de-DE" sz="1400" b="0" kern="1200" baseline="0" dirty="0" smtClean="0">
                <a:solidFill>
                  <a:schemeClr val="lt1"/>
                </a:solidFill>
                <a:latin typeface="+mn-lt"/>
                <a:ea typeface="+mn-ea"/>
                <a:cs typeface="+mn-cs"/>
              </a:rPr>
              <a:t>kann ggf. entfallen.</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Geeignet ist z.B. der Titel der Veranstaltung</a:t>
            </a:r>
            <a:r>
              <a:rPr lang="de-DE" sz="1400" b="0" kern="1200" dirty="0" smtClean="0">
                <a:solidFill>
                  <a:schemeClr val="lt1"/>
                </a:solidFill>
                <a:latin typeface="+mn-lt"/>
                <a:ea typeface="+mn-ea"/>
                <a:cs typeface="+mn-cs"/>
              </a:rPr>
              <a:t/>
            </a:r>
            <a:br>
              <a:rPr lang="de-DE" sz="1400" b="0" kern="1200" dirty="0" smtClean="0">
                <a:solidFill>
                  <a:schemeClr val="lt1"/>
                </a:solidFill>
                <a:latin typeface="+mn-lt"/>
                <a:ea typeface="+mn-ea"/>
                <a:cs typeface="+mn-cs"/>
              </a:rPr>
            </a:br>
            <a:endParaRPr lang="de-DE" sz="1400" b="0" kern="1200" dirty="0" smtClean="0">
              <a:solidFill>
                <a:schemeClr val="lt1"/>
              </a:solidFill>
              <a:latin typeface="+mn-lt"/>
              <a:ea typeface="+mn-ea"/>
              <a:cs typeface="+mn-cs"/>
            </a:endParaRPr>
          </a:p>
        </p:txBody>
      </p:sp>
      <p:pic>
        <p:nvPicPr>
          <p:cNvPr id="5" name="Picture 4"/>
          <p:cNvPicPr>
            <a:picLocks noChangeAspect="1" noChangeArrowheads="1"/>
          </p:cNvPicPr>
          <p:nvPr userDrawn="1"/>
        </p:nvPicPr>
        <p:blipFill>
          <a:blip r:embed="rId3" cstate="print">
            <a:extLst>
              <a:ext uri="{28A0092B-C50C-407E-A947-70E740481C1C}">
                <a14:useLocalDpi xmlns:a14="http://schemas.microsoft.com/office/drawing/2010/main"/>
              </a:ext>
            </a:extLst>
          </a:blip>
          <a:srcRect t="-6720" r="-1849"/>
          <a:stretch>
            <a:fillRect/>
          </a:stretch>
        </p:blipFill>
        <p:spPr bwMode="auto">
          <a:xfrm>
            <a:off x="2214546" y="5535408"/>
            <a:ext cx="4786300" cy="1322592"/>
          </a:xfrm>
          <a:prstGeom prst="rect">
            <a:avLst/>
          </a:prstGeom>
          <a:noFill/>
          <a:ln w="9525">
            <a:noFill/>
            <a:miter lim="800000"/>
            <a:headEnd/>
            <a:tailEnd/>
          </a:ln>
        </p:spPr>
      </p:pic>
      <p:grpSp>
        <p:nvGrpSpPr>
          <p:cNvPr id="3" name="Gruppieren 11"/>
          <p:cNvGrpSpPr/>
          <p:nvPr userDrawn="1"/>
        </p:nvGrpSpPr>
        <p:grpSpPr>
          <a:xfrm>
            <a:off x="2928926" y="714356"/>
            <a:ext cx="3286148" cy="714380"/>
            <a:chOff x="2786050" y="2000240"/>
            <a:chExt cx="3286148" cy="714380"/>
          </a:xfrm>
        </p:grpSpPr>
        <p:pic>
          <p:nvPicPr>
            <p:cNvPr id="7" name="Grafik 6" descr="RF-84596508.jpg"/>
            <p:cNvPicPr>
              <a:picLocks noChangeAspect="1"/>
            </p:cNvPicPr>
            <p:nvPr userDrawn="1"/>
          </p:nvPicPr>
          <p:blipFill>
            <a:blip r:embed="rId4" cstate="print"/>
            <a:stretch>
              <a:fillRect/>
            </a:stretch>
          </p:blipFill>
          <p:spPr>
            <a:xfrm>
              <a:off x="3643306" y="2000240"/>
              <a:ext cx="714380" cy="714380"/>
            </a:xfrm>
            <a:prstGeom prst="rect">
              <a:avLst/>
            </a:prstGeom>
            <a:ln w="144000">
              <a:noFill/>
              <a:miter lim="800000"/>
            </a:ln>
          </p:spPr>
        </p:pic>
        <p:pic>
          <p:nvPicPr>
            <p:cNvPr id="8" name="Grafik 7" descr="RF-200380389-001.jpg"/>
            <p:cNvPicPr>
              <a:picLocks noChangeAspect="1"/>
            </p:cNvPicPr>
            <p:nvPr userDrawn="1"/>
          </p:nvPicPr>
          <p:blipFill>
            <a:blip r:embed="rId5" cstate="print"/>
            <a:stretch>
              <a:fillRect/>
            </a:stretch>
          </p:blipFill>
          <p:spPr>
            <a:xfrm>
              <a:off x="2786050" y="2000240"/>
              <a:ext cx="714380" cy="714380"/>
            </a:xfrm>
            <a:prstGeom prst="rect">
              <a:avLst/>
            </a:prstGeom>
            <a:ln w="144000">
              <a:noFill/>
              <a:miter lim="800000"/>
            </a:ln>
          </p:spPr>
        </p:pic>
        <p:pic>
          <p:nvPicPr>
            <p:cNvPr id="9" name="Grafik 8" descr="RF-IS725-063.jpg"/>
            <p:cNvPicPr>
              <a:picLocks noChangeAspect="1"/>
            </p:cNvPicPr>
            <p:nvPr userDrawn="1"/>
          </p:nvPicPr>
          <p:blipFill>
            <a:blip r:embed="rId6" cstate="print"/>
            <a:stretch>
              <a:fillRect/>
            </a:stretch>
          </p:blipFill>
          <p:spPr>
            <a:xfrm>
              <a:off x="5357818" y="2000240"/>
              <a:ext cx="714380" cy="714380"/>
            </a:xfrm>
            <a:prstGeom prst="rect">
              <a:avLst/>
            </a:prstGeom>
            <a:ln w="196850">
              <a:noFill/>
            </a:ln>
          </p:spPr>
        </p:pic>
        <p:pic>
          <p:nvPicPr>
            <p:cNvPr id="10" name="Grafik 9" descr="RF-PAA152000062-neu.jpg"/>
            <p:cNvPicPr>
              <a:picLocks noChangeAspect="1"/>
            </p:cNvPicPr>
            <p:nvPr userDrawn="1"/>
          </p:nvPicPr>
          <p:blipFill>
            <a:blip r:embed="rId7" cstate="print"/>
            <a:stretch>
              <a:fillRect/>
            </a:stretch>
          </p:blipFill>
          <p:spPr>
            <a:xfrm>
              <a:off x="4500562" y="2000240"/>
              <a:ext cx="714380" cy="714380"/>
            </a:xfrm>
            <a:prstGeom prst="rect">
              <a:avLst/>
            </a:prstGeom>
            <a:ln w="144000">
              <a:noFill/>
              <a:miter lim="800000"/>
            </a:ln>
          </p:spPr>
        </p:pic>
      </p:grpSp>
      <p:pic>
        <p:nvPicPr>
          <p:cNvPr id="11" name="Grafik 10" descr="Headline.png"/>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3286118" y="1643050"/>
            <a:ext cx="2571763" cy="157241"/>
          </a:xfrm>
          <a:prstGeom prst="rect">
            <a:avLst/>
          </a:prstGeom>
        </p:spPr>
      </p:pic>
    </p:spTree>
  </p:cSld>
  <p:clrMapOvr>
    <a:masterClrMapping/>
  </p:clrMapOvr>
  <p:transition xmlns:p14="http://schemas.microsoft.com/office/powerpoint/2010/mai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OPITZ CONSULTING 1Pager">
    <p:spTree>
      <p:nvGrpSpPr>
        <p:cNvPr id="1" name=""/>
        <p:cNvGrpSpPr/>
        <p:nvPr/>
      </p:nvGrpSpPr>
      <p:grpSpPr>
        <a:xfrm>
          <a:off x="0" y="0"/>
          <a:ext cx="0" cy="0"/>
          <a:chOff x="0" y="0"/>
          <a:chExt cx="0" cy="0"/>
        </a:xfrm>
      </p:grpSpPr>
      <p:sp>
        <p:nvSpPr>
          <p:cNvPr id="35" name="Rechteck 34"/>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1Pager</a:t>
            </a:r>
          </a:p>
          <a:p>
            <a:pPr marL="180975" indent="-180975" algn="l" defTabSz="914400" rtl="0" eaLnBrk="1" latinLnBrk="0" hangingPunct="1">
              <a:buFont typeface="Arial" pitchFamily="34" charset="0"/>
              <a:buChar char="•"/>
            </a:pPr>
            <a:r>
              <a:rPr lang="de-DE" sz="1400" b="0" kern="1200" dirty="0" smtClean="0">
                <a:solidFill>
                  <a:schemeClr val="lt1"/>
                </a:solidFill>
                <a:latin typeface="+mn-lt"/>
                <a:ea typeface="+mn-ea"/>
                <a:cs typeface="+mn-cs"/>
              </a:rPr>
              <a:t>Layout ausschließlich für den 1Pager</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Einsatz</a:t>
            </a:r>
            <a:r>
              <a:rPr lang="de-DE" sz="1400" b="0" kern="1200" dirty="0" smtClean="0">
                <a:solidFill>
                  <a:schemeClr val="lt1"/>
                </a:solidFill>
                <a:latin typeface="+mn-lt"/>
                <a:ea typeface="+mn-ea"/>
                <a:cs typeface="+mn-cs"/>
              </a:rPr>
              <a:t> ist bei Konferenzen,</a:t>
            </a:r>
            <a:br>
              <a:rPr lang="de-DE" sz="1400" b="0" kern="1200" dirty="0" smtClean="0">
                <a:solidFill>
                  <a:schemeClr val="lt1"/>
                </a:solidFill>
                <a:latin typeface="+mn-lt"/>
                <a:ea typeface="+mn-ea"/>
                <a:cs typeface="+mn-cs"/>
              </a:rPr>
            </a:br>
            <a:r>
              <a:rPr lang="de-DE" sz="1400" b="0" kern="1200" dirty="0" smtClean="0">
                <a:solidFill>
                  <a:schemeClr val="lt1"/>
                </a:solidFill>
                <a:latin typeface="+mn-lt"/>
                <a:ea typeface="+mn-ea"/>
                <a:cs typeface="+mn-cs"/>
              </a:rPr>
              <a:t>ext. Veranstaltungen etc. </a:t>
            </a:r>
            <a:r>
              <a:rPr lang="de-DE" sz="1400" b="1" kern="1200" dirty="0" smtClean="0">
                <a:solidFill>
                  <a:schemeClr val="lt1"/>
                </a:solidFill>
                <a:latin typeface="+mn-lt"/>
                <a:ea typeface="+mn-ea"/>
                <a:cs typeface="+mn-cs"/>
              </a:rPr>
              <a:t>obligatorisch</a:t>
            </a:r>
            <a:r>
              <a:rPr lang="de-DE" sz="1400" b="0" kern="1200" dirty="0" smtClean="0">
                <a:solidFill>
                  <a:schemeClr val="lt1"/>
                </a:solidFill>
                <a:latin typeface="+mn-lt"/>
                <a:ea typeface="+mn-ea"/>
                <a:cs typeface="+mn-cs"/>
              </a:rPr>
              <a:t>.</a:t>
            </a:r>
            <a:r>
              <a:rPr lang="de-DE" sz="1400" b="0" kern="1200" baseline="0" dirty="0" smtClean="0">
                <a:solidFill>
                  <a:schemeClr val="lt1"/>
                </a:solidFill>
                <a:latin typeface="+mn-lt"/>
                <a:ea typeface="+mn-ea"/>
                <a:cs typeface="+mn-cs"/>
              </a:rPr>
              <a:t> Die Folie ist Folie 2 (nach der Titelfolie)</a:t>
            </a:r>
            <a:endParaRPr lang="de-DE" sz="1400" b="0" kern="1200" dirty="0" smtClean="0">
              <a:solidFill>
                <a:schemeClr val="lt1"/>
              </a:solidFill>
              <a:latin typeface="+mn-lt"/>
              <a:ea typeface="+mn-ea"/>
              <a:cs typeface="+mn-cs"/>
            </a:endParaRPr>
          </a:p>
          <a:p>
            <a:pPr marL="180975" indent="-180975" algn="l" defTabSz="914400" rtl="0" eaLnBrk="1" latinLnBrk="0" hangingPunct="1">
              <a:buFont typeface="Arial" pitchFamily="34" charset="0"/>
              <a:buChar char="•"/>
            </a:pPr>
            <a:r>
              <a:rPr lang="de-DE" sz="1400" b="0" kern="1200" dirty="0" smtClean="0">
                <a:solidFill>
                  <a:schemeClr val="lt1"/>
                </a:solidFill>
                <a:latin typeface="+mn-lt"/>
                <a:ea typeface="+mn-ea"/>
                <a:cs typeface="+mn-cs"/>
              </a:rPr>
              <a:t>Der </a:t>
            </a:r>
            <a:r>
              <a:rPr lang="de-DE" sz="1400" b="1" kern="1200" dirty="0" smtClean="0">
                <a:solidFill>
                  <a:schemeClr val="lt1"/>
                </a:solidFill>
                <a:latin typeface="+mn-lt"/>
                <a:ea typeface="+mn-ea"/>
                <a:cs typeface="+mn-cs"/>
              </a:rPr>
              <a:t>Inhalt darf nicht verändert werden.</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Ausnahme: </a:t>
            </a:r>
            <a:r>
              <a:rPr lang="de-DE" sz="1400" b="0" kern="1200" baseline="0" dirty="0" smtClean="0">
                <a:solidFill>
                  <a:schemeClr val="lt1"/>
                </a:solidFill>
                <a:latin typeface="+mn-lt"/>
                <a:ea typeface="+mn-ea"/>
                <a:cs typeface="+mn-cs"/>
              </a:rPr>
              <a:t>Der Block Märkte darf situativ um Partnerlogos</a:t>
            </a:r>
            <a:br>
              <a:rPr lang="de-DE" sz="1400" b="0" kern="1200" baseline="0" dirty="0" smtClean="0">
                <a:solidFill>
                  <a:schemeClr val="lt1"/>
                </a:solidFill>
                <a:latin typeface="+mn-lt"/>
                <a:ea typeface="+mn-ea"/>
                <a:cs typeface="+mn-cs"/>
              </a:rPr>
            </a:br>
            <a:r>
              <a:rPr lang="de-DE" sz="1400" b="0" kern="1200" baseline="0" dirty="0" smtClean="0">
                <a:solidFill>
                  <a:schemeClr val="lt1"/>
                </a:solidFill>
                <a:latin typeface="+mn-lt"/>
                <a:ea typeface="+mn-ea"/>
                <a:cs typeface="+mn-cs"/>
              </a:rPr>
              <a:t>(ORACLE, etc.) ergänzt werden</a:t>
            </a:r>
          </a:p>
        </p:txBody>
      </p:sp>
      <p:sp>
        <p:nvSpPr>
          <p:cNvPr id="42" name="Rechteck 41"/>
          <p:cNvSpPr/>
          <p:nvPr userDrawn="1"/>
        </p:nvSpPr>
        <p:spPr bwMode="auto">
          <a:xfrm>
            <a:off x="179109" y="817365"/>
            <a:ext cx="8777321" cy="206757"/>
          </a:xfrm>
          <a:prstGeom prst="rect">
            <a:avLst/>
          </a:prstGeom>
          <a:solidFill>
            <a:srgbClr val="B1B3B3"/>
          </a:solidFill>
          <a:ln>
            <a:solidFill>
              <a:srgbClr val="B1B3B3"/>
            </a:solidFill>
            <a:miter lim="800000"/>
            <a:headEnd/>
            <a:tailEnd/>
          </a:ln>
        </p:spPr>
        <p:txBody>
          <a:bodyPr vert="horz" wrap="square" lIns="0" tIns="0" rIns="0" bIns="0" numCol="1"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de-DE" sz="2800" b="1" smtClean="0">
              <a:solidFill>
                <a:srgbClr val="1E2956"/>
              </a:solidFill>
              <a:latin typeface="+mj-lt"/>
              <a:ea typeface="+mj-ea"/>
              <a:cs typeface="+mj-cs"/>
            </a:endParaRPr>
          </a:p>
        </p:txBody>
      </p:sp>
      <p:grpSp>
        <p:nvGrpSpPr>
          <p:cNvPr id="43" name="Gruppieren 21"/>
          <p:cNvGrpSpPr/>
          <p:nvPr userDrawn="1"/>
        </p:nvGrpSpPr>
        <p:grpSpPr>
          <a:xfrm>
            <a:off x="180000" y="6215082"/>
            <a:ext cx="8785225" cy="396000"/>
            <a:chOff x="180000" y="6215082"/>
            <a:chExt cx="8785225" cy="396000"/>
          </a:xfrm>
        </p:grpSpPr>
        <p:sp>
          <p:nvSpPr>
            <p:cNvPr id="49" name="Rechteck 48"/>
            <p:cNvSpPr/>
            <p:nvPr userDrawn="1"/>
          </p:nvSpPr>
          <p:spPr>
            <a:xfrm>
              <a:off x="357158" y="6215082"/>
              <a:ext cx="1000132" cy="3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Line 48"/>
            <p:cNvSpPr>
              <a:spLocks noChangeShapeType="1"/>
            </p:cNvSpPr>
            <p:nvPr userDrawn="1"/>
          </p:nvSpPr>
          <p:spPr bwMode="auto">
            <a:xfrm>
              <a:off x="180000" y="6403975"/>
              <a:ext cx="8785225" cy="0"/>
            </a:xfrm>
            <a:prstGeom prst="line">
              <a:avLst/>
            </a:prstGeom>
            <a:noFill/>
            <a:ln w="9525">
              <a:solidFill>
                <a:srgbClr val="B1B3B3"/>
              </a:solidFill>
              <a:round/>
              <a:headEnd/>
              <a:tailEnd/>
            </a:ln>
          </p:spPr>
          <p:txBody>
            <a:bodyPr wrap="none" anchor="ctr"/>
            <a:lstStyle/>
            <a:p>
              <a:endParaRPr lang="de-DE"/>
            </a:p>
          </p:txBody>
        </p:sp>
      </p:grpSp>
      <p:sp>
        <p:nvSpPr>
          <p:cNvPr id="51" name="Line 18"/>
          <p:cNvSpPr>
            <a:spLocks noChangeShapeType="1"/>
          </p:cNvSpPr>
          <p:nvPr userDrawn="1"/>
        </p:nvSpPr>
        <p:spPr bwMode="auto">
          <a:xfrm>
            <a:off x="358775" y="1152000"/>
            <a:ext cx="8424000" cy="0"/>
          </a:xfrm>
          <a:prstGeom prst="line">
            <a:avLst/>
          </a:prstGeom>
          <a:noFill/>
          <a:ln w="19050">
            <a:solidFill>
              <a:schemeClr val="bg1"/>
            </a:solidFill>
            <a:round/>
            <a:headEnd/>
            <a:tailEnd/>
          </a:ln>
        </p:spPr>
        <p:txBody>
          <a:bodyPr wrap="none" anchor="ctr"/>
          <a:lstStyle/>
          <a:p>
            <a:endParaRPr lang="de-DE"/>
          </a:p>
        </p:txBody>
      </p:sp>
      <p:pic>
        <p:nvPicPr>
          <p:cNvPr id="52" name="Picture 7" descr="Titel_Hintergrund"/>
          <p:cNvPicPr>
            <a:picLocks noChangeAspect="1" noChangeArrowheads="1"/>
          </p:cNvPicPr>
          <p:nvPr userDrawn="1"/>
        </p:nvPicPr>
        <p:blipFill>
          <a:blip r:embed="rId2" cstate="print"/>
          <a:srcRect/>
          <a:stretch>
            <a:fillRect/>
          </a:stretch>
        </p:blipFill>
        <p:spPr bwMode="auto">
          <a:xfrm>
            <a:off x="5559425" y="1116806"/>
            <a:ext cx="3401219" cy="4917282"/>
          </a:xfrm>
          <a:prstGeom prst="rect">
            <a:avLst/>
          </a:prstGeom>
          <a:noFill/>
          <a:ln w="9525">
            <a:noFill/>
          </a:ln>
        </p:spPr>
      </p:pic>
      <p:pic>
        <p:nvPicPr>
          <p:cNvPr id="58" name="Grafik 57" descr="Logo.jpg"/>
          <p:cNvPicPr>
            <a:picLocks noChangeAspect="1"/>
          </p:cNvPicPr>
          <p:nvPr userDrawn="1"/>
        </p:nvPicPr>
        <p:blipFill>
          <a:blip r:embed="rId3" cstate="print"/>
          <a:stretch>
            <a:fillRect/>
          </a:stretch>
        </p:blipFill>
        <p:spPr>
          <a:xfrm>
            <a:off x="353600" y="291754"/>
            <a:ext cx="1189260" cy="452550"/>
          </a:xfrm>
          <a:prstGeom prst="rect">
            <a:avLst/>
          </a:prstGeom>
        </p:spPr>
      </p:pic>
      <p:grpSp>
        <p:nvGrpSpPr>
          <p:cNvPr id="60" name="Gruppieren 51"/>
          <p:cNvGrpSpPr/>
          <p:nvPr userDrawn="1"/>
        </p:nvGrpSpPr>
        <p:grpSpPr>
          <a:xfrm>
            <a:off x="7070731" y="716741"/>
            <a:ext cx="1716111" cy="401643"/>
            <a:chOff x="7054884" y="727038"/>
            <a:chExt cx="1716111" cy="401643"/>
          </a:xfrm>
        </p:grpSpPr>
        <p:pic>
          <p:nvPicPr>
            <p:cNvPr id="61" name="Grafik 60" descr="RF-84596508.jp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93040" y="727038"/>
              <a:ext cx="401643" cy="401643"/>
            </a:xfrm>
            <a:prstGeom prst="rect">
              <a:avLst/>
            </a:prstGeom>
            <a:ln w="36000">
              <a:solidFill>
                <a:srgbClr val="FFFFFF"/>
              </a:solidFill>
            </a:ln>
          </p:spPr>
        </p:pic>
        <p:pic>
          <p:nvPicPr>
            <p:cNvPr id="62" name="Grafik 61" descr="RF-200380389-001.jp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054884" y="727038"/>
              <a:ext cx="401643" cy="401643"/>
            </a:xfrm>
            <a:prstGeom prst="rect">
              <a:avLst/>
            </a:prstGeom>
            <a:ln w="36000">
              <a:solidFill>
                <a:srgbClr val="FFFFFF"/>
              </a:solidFill>
            </a:ln>
          </p:spPr>
        </p:pic>
        <p:pic>
          <p:nvPicPr>
            <p:cNvPr id="63" name="Grafik 62" descr="RF-IS725-063.jp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369352" y="727038"/>
              <a:ext cx="401643" cy="401643"/>
            </a:xfrm>
            <a:prstGeom prst="rect">
              <a:avLst/>
            </a:prstGeom>
            <a:ln w="36000">
              <a:solidFill>
                <a:srgbClr val="FFFFFF"/>
              </a:solidFill>
            </a:ln>
          </p:spPr>
        </p:pic>
        <p:pic>
          <p:nvPicPr>
            <p:cNvPr id="64" name="Grafik 63" descr="RF-PAA152000062-neu.jp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931196" y="727038"/>
              <a:ext cx="401643" cy="401643"/>
            </a:xfrm>
            <a:prstGeom prst="rect">
              <a:avLst/>
            </a:prstGeom>
            <a:ln w="36000">
              <a:solidFill>
                <a:srgbClr val="FFFFFF"/>
              </a:solidFill>
            </a:ln>
          </p:spPr>
        </p:pic>
      </p:grpSp>
      <p:pic>
        <p:nvPicPr>
          <p:cNvPr id="65" name="Grafik 64" descr="Headline.png"/>
          <p:cNvPicPr>
            <a:picLocks noChangeAspect="1"/>
          </p:cNvPicPr>
          <p:nvPr userDrawn="1"/>
        </p:nvPicPr>
        <p:blipFill>
          <a:blip r:embed="rId8" cstate="print"/>
          <a:stretch>
            <a:fillRect/>
          </a:stretch>
        </p:blipFill>
        <p:spPr>
          <a:xfrm>
            <a:off x="7069701" y="562452"/>
            <a:ext cx="1714291" cy="104814"/>
          </a:xfrm>
          <a:prstGeom prst="rect">
            <a:avLst/>
          </a:prstGeom>
        </p:spPr>
      </p:pic>
      <p:sp>
        <p:nvSpPr>
          <p:cNvPr id="66" name="Rechteck 65"/>
          <p:cNvSpPr/>
          <p:nvPr userDrawn="1"/>
        </p:nvSpPr>
        <p:spPr>
          <a:xfrm>
            <a:off x="2051720" y="6453336"/>
            <a:ext cx="259228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Rechteck 66"/>
          <p:cNvSpPr/>
          <p:nvPr userDrawn="1"/>
        </p:nvSpPr>
        <p:spPr>
          <a:xfrm>
            <a:off x="8172400" y="6453336"/>
            <a:ext cx="720080"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Line 18"/>
          <p:cNvSpPr>
            <a:spLocks noChangeShapeType="1"/>
          </p:cNvSpPr>
          <p:nvPr userDrawn="1"/>
        </p:nvSpPr>
        <p:spPr bwMode="auto">
          <a:xfrm>
            <a:off x="358775" y="1152000"/>
            <a:ext cx="8424000" cy="0"/>
          </a:xfrm>
          <a:prstGeom prst="line">
            <a:avLst/>
          </a:prstGeom>
          <a:noFill/>
          <a:ln w="19050">
            <a:solidFill>
              <a:schemeClr val="bg1"/>
            </a:solidFill>
            <a:round/>
            <a:headEnd/>
            <a:tailEnd/>
          </a:ln>
        </p:spPr>
        <p:txBody>
          <a:bodyPr wrap="none" anchor="ctr"/>
          <a:lstStyle/>
          <a:p>
            <a:endParaRPr lang="de-DE"/>
          </a:p>
        </p:txBody>
      </p:sp>
      <p:grpSp>
        <p:nvGrpSpPr>
          <p:cNvPr id="69" name="Gruppieren 68"/>
          <p:cNvGrpSpPr/>
          <p:nvPr userDrawn="1"/>
        </p:nvGrpSpPr>
        <p:grpSpPr>
          <a:xfrm>
            <a:off x="353004" y="1341709"/>
            <a:ext cx="4133932" cy="2514006"/>
            <a:chOff x="353004" y="1341709"/>
            <a:chExt cx="4133932" cy="2514006"/>
          </a:xfrm>
        </p:grpSpPr>
        <p:sp>
          <p:nvSpPr>
            <p:cNvPr id="70" name="Rechteck 69"/>
            <p:cNvSpPr/>
            <p:nvPr userDrawn="1"/>
          </p:nvSpPr>
          <p:spPr>
            <a:xfrm>
              <a:off x="353004" y="1341709"/>
              <a:ext cx="4133932" cy="2304256"/>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Textfeld 70"/>
            <p:cNvSpPr txBox="1"/>
            <p:nvPr userDrawn="1"/>
          </p:nvSpPr>
          <p:spPr>
            <a:xfrm>
              <a:off x="531167" y="1412777"/>
              <a:ext cx="3824809" cy="2442938"/>
            </a:xfrm>
            <a:prstGeom prst="rect">
              <a:avLst/>
            </a:prstGeom>
          </p:spPr>
          <p:txBody>
            <a:bodyPr vert="horz" lIns="0" tIns="0" rIns="0" bIns="0" rtlCol="0">
              <a:normAutofit/>
            </a:bodyPr>
            <a:lstStyle/>
            <a:p>
              <a:pPr lvl="0" algn="l" defTabSz="914400" rtl="0" eaLnBrk="1" latinLnBrk="0" hangingPunct="1">
                <a:buClr>
                  <a:schemeClr val="tx1"/>
                </a:buClr>
                <a:buFont typeface="Wingdings" pitchFamily="2" charset="2"/>
                <a:buNone/>
              </a:pPr>
              <a:r>
                <a:rPr kumimoji="0" lang="de-DE" sz="2200" b="1" i="0" u="none" strike="noStrike" kern="1200" cap="none" spc="0" normalizeH="0" baseline="0" noProof="0" dirty="0" smtClean="0">
                  <a:ln>
                    <a:noFill/>
                  </a:ln>
                  <a:solidFill>
                    <a:schemeClr val="tx1"/>
                  </a:solidFill>
                  <a:effectLst/>
                  <a:uLnTx/>
                  <a:uFillTx/>
                  <a:latin typeface="+mn-lt"/>
                  <a:ea typeface="+mn-ea"/>
                  <a:cs typeface="+mn-cs"/>
                </a:rPr>
                <a:t>Mission</a:t>
              </a:r>
              <a:endParaRPr kumimoji="0" lang="de-DE" sz="2200" b="1" i="0" u="none" strike="noStrike" kern="1200" cap="none" spc="0" normalizeH="0" baseline="0" noProof="0" dirty="0" smtClean="0">
                <a:ln>
                  <a:noFill/>
                </a:ln>
                <a:solidFill>
                  <a:schemeClr val="tx2"/>
                </a:solidFill>
                <a:effectLst/>
                <a:uLnTx/>
                <a:uFillTx/>
                <a:latin typeface="+mn-lt"/>
                <a:ea typeface="+mn-ea"/>
                <a:cs typeface="+mn-cs"/>
              </a:endParaRPr>
            </a:p>
            <a:p>
              <a:pPr marL="0" lvl="1" indent="0" algn="l" defTabSz="914400" rtl="0" eaLnBrk="1" latinLnBrk="0" hangingPunct="1">
                <a:buClr>
                  <a:schemeClr val="tx1"/>
                </a:buClr>
                <a:buFont typeface="Wingdings" pitchFamily="2" charset="2"/>
                <a:buNone/>
              </a:pPr>
              <a:endParaRPr lang="de-DE" sz="600" dirty="0" smtClean="0">
                <a:solidFill>
                  <a:schemeClr val="accent1"/>
                </a:solidFill>
              </a:endParaRPr>
            </a:p>
            <a:p>
              <a:pPr marL="0" lvl="1" indent="0" algn="l" defTabSz="914400" rtl="0" eaLnBrk="1" latinLnBrk="0" hangingPunct="1">
                <a:buClr>
                  <a:schemeClr val="tx1"/>
                </a:buClr>
                <a:buFont typeface="Wingdings" pitchFamily="2" charset="2"/>
                <a:buNone/>
              </a:pPr>
              <a:r>
                <a:rPr lang="de-DE" sz="1500" dirty="0" smtClean="0">
                  <a:solidFill>
                    <a:schemeClr val="accent1"/>
                  </a:solidFill>
                </a:rPr>
                <a:t>Wir entwickeln gemeinsam mit allen Branchen Lösungen, die dazu führen, dass sich diese Organisationen besser entwickeln als ihr Wettbewerb.</a:t>
              </a:r>
            </a:p>
            <a:p>
              <a:pPr marL="0" lvl="1" indent="0" algn="l" defTabSz="914400" rtl="0" eaLnBrk="1" latinLnBrk="0" hangingPunct="1">
                <a:buClr>
                  <a:schemeClr val="tx1"/>
                </a:buClr>
                <a:buFont typeface="Wingdings" pitchFamily="2" charset="2"/>
                <a:buNone/>
              </a:pPr>
              <a:endParaRPr lang="de-DE" sz="500" dirty="0" smtClean="0">
                <a:solidFill>
                  <a:schemeClr val="accent1"/>
                </a:solidFill>
              </a:endParaRPr>
            </a:p>
            <a:p>
              <a:pPr marL="0" lvl="1" indent="0" algn="l" defTabSz="914400" rtl="0" eaLnBrk="1" latinLnBrk="0" hangingPunct="1">
                <a:buClr>
                  <a:schemeClr val="tx1"/>
                </a:buClr>
                <a:buFont typeface="Wingdings" pitchFamily="2" charset="2"/>
                <a:buNone/>
              </a:pPr>
              <a:r>
                <a:rPr lang="de-DE" sz="1500" dirty="0" smtClean="0">
                  <a:solidFill>
                    <a:schemeClr val="accent1"/>
                  </a:solidFill>
                </a:rPr>
                <a:t>Unsere Dienstleistung erfolgt partnerschaftlich und ist auf eine langjährige Zusammenarbeit angelegt. </a:t>
              </a:r>
              <a:endParaRPr kumimoji="0" lang="de-DE" sz="1500" b="1" i="0" u="none" strike="noStrike" kern="1200" cap="none" spc="0" normalizeH="0" baseline="0" noProof="0" dirty="0" smtClean="0">
                <a:ln>
                  <a:noFill/>
                </a:ln>
                <a:solidFill>
                  <a:schemeClr val="accent1"/>
                </a:solidFill>
                <a:effectLst/>
                <a:uLnTx/>
                <a:uFillTx/>
                <a:latin typeface="+mn-lt"/>
                <a:ea typeface="+mn-ea"/>
                <a:cs typeface="+mn-cs"/>
              </a:endParaRPr>
            </a:p>
          </p:txBody>
        </p:sp>
      </p:grpSp>
      <p:sp>
        <p:nvSpPr>
          <p:cNvPr id="72" name="Rechteck 71"/>
          <p:cNvSpPr/>
          <p:nvPr userDrawn="1"/>
        </p:nvSpPr>
        <p:spPr>
          <a:xfrm>
            <a:off x="353190" y="3781960"/>
            <a:ext cx="4133932" cy="2304000"/>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Textfeld 72"/>
          <p:cNvSpPr txBox="1"/>
          <p:nvPr userDrawn="1"/>
        </p:nvSpPr>
        <p:spPr>
          <a:xfrm>
            <a:off x="523598" y="3867296"/>
            <a:ext cx="4104456" cy="2009976"/>
          </a:xfrm>
          <a:prstGeom prst="rect">
            <a:avLst/>
          </a:prstGeom>
        </p:spPr>
        <p:txBody>
          <a:bodyPr vert="horz" lIns="0" tIns="0" rIns="0" bIns="0" rtlCol="0">
            <a:normAutofit/>
          </a:bodyPr>
          <a:lstStyle/>
          <a:p>
            <a:pPr lvl="0" algn="l" defTabSz="914400" rtl="0" eaLnBrk="1" latinLnBrk="0" hangingPunct="1">
              <a:buClr>
                <a:schemeClr val="tx1"/>
              </a:buClr>
              <a:buFont typeface="Wingdings" pitchFamily="2" charset="2"/>
              <a:buNone/>
            </a:pPr>
            <a:r>
              <a:rPr kumimoji="0" lang="de-DE" sz="2200" b="1" i="0" u="none" strike="noStrike" kern="1200" cap="none" spc="0" normalizeH="0" baseline="0" noProof="0" dirty="0" smtClean="0">
                <a:ln>
                  <a:noFill/>
                </a:ln>
                <a:solidFill>
                  <a:schemeClr val="tx1"/>
                </a:solidFill>
                <a:effectLst/>
                <a:uLnTx/>
                <a:uFillTx/>
                <a:latin typeface="+mn-lt"/>
                <a:ea typeface="+mn-ea"/>
                <a:cs typeface="+mn-cs"/>
              </a:rPr>
              <a:t>Leistungsangebot</a:t>
            </a:r>
            <a:endParaRPr kumimoji="0" lang="de-DE" sz="2200" b="1" i="0" u="none" strike="noStrike" kern="1200" cap="none" spc="0" normalizeH="0" baseline="0" noProof="0" dirty="0" smtClean="0">
              <a:ln>
                <a:noFill/>
              </a:ln>
              <a:solidFill>
                <a:schemeClr val="tx2"/>
              </a:solidFill>
              <a:effectLst/>
              <a:uLnTx/>
              <a:uFillTx/>
              <a:latin typeface="+mn-lt"/>
              <a:ea typeface="+mn-ea"/>
              <a:cs typeface="+mn-cs"/>
            </a:endParaRPr>
          </a:p>
          <a:p>
            <a:pPr marL="177800" lvl="1" indent="-177800" algn="l" defTabSz="914400" rtl="0" eaLnBrk="1" latinLnBrk="0" hangingPunct="1">
              <a:spcBef>
                <a:spcPts val="1200"/>
              </a:spcBef>
              <a:buClr>
                <a:schemeClr val="tx1"/>
              </a:buClr>
              <a:buFont typeface="Wingdings" pitchFamily="2" charset="2"/>
              <a:buChar char=""/>
            </a:pP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Business IT </a:t>
            </a:r>
            <a:r>
              <a:rPr kumimoji="0" lang="de-DE" sz="1600" b="0" i="0" u="none" strike="noStrike" kern="1200" cap="none" spc="0" normalizeH="0" baseline="0" noProof="0" dirty="0" err="1" smtClean="0">
                <a:ln>
                  <a:noFill/>
                </a:ln>
                <a:solidFill>
                  <a:schemeClr val="accent1"/>
                </a:solidFill>
                <a:effectLst/>
                <a:uLnTx/>
                <a:uFillTx/>
                <a:latin typeface="+mn-lt"/>
                <a:ea typeface="+mn-ea"/>
                <a:cs typeface="+mn-cs"/>
              </a:rPr>
              <a:t>Alignment</a:t>
            </a:r>
            <a:endParaRPr kumimoji="0" lang="de-DE" sz="1600" b="0" i="0" u="none" strike="noStrike" kern="1200" cap="none" spc="0" normalizeH="0" baseline="0" noProof="0" dirty="0" smtClean="0">
              <a:ln>
                <a:noFill/>
              </a:ln>
              <a:solidFill>
                <a:schemeClr val="accent1"/>
              </a:solidFill>
              <a:effectLst/>
              <a:uLnTx/>
              <a:uFillTx/>
              <a:latin typeface="+mn-lt"/>
              <a:ea typeface="+mn-ea"/>
              <a:cs typeface="+mn-cs"/>
            </a:endParaRPr>
          </a:p>
          <a:p>
            <a:pPr marL="177800" lvl="1" indent="-177800" algn="l" defTabSz="914400" rtl="0" eaLnBrk="1" latinLnBrk="0" hangingPunct="1">
              <a:buClr>
                <a:schemeClr val="tx1"/>
              </a:buClr>
              <a:buFont typeface="Wingdings" pitchFamily="2" charset="2"/>
              <a:buChar char=""/>
            </a:pP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Business Information Management</a:t>
            </a:r>
          </a:p>
          <a:p>
            <a:pPr marL="177800" lvl="1" indent="-177800" algn="l" defTabSz="914400" rtl="0" eaLnBrk="1" latinLnBrk="0" hangingPunct="1">
              <a:buClr>
                <a:schemeClr val="tx1"/>
              </a:buClr>
              <a:buFont typeface="Wingdings" pitchFamily="2" charset="2"/>
              <a:buChar char=""/>
            </a:pP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Business </a:t>
            </a:r>
            <a:r>
              <a:rPr kumimoji="0" lang="de-DE" sz="1600" b="0" i="0" u="none" strike="noStrike" kern="1200" cap="none" spc="0" normalizeH="0" baseline="0" noProof="0" dirty="0" err="1" smtClean="0">
                <a:ln>
                  <a:noFill/>
                </a:ln>
                <a:solidFill>
                  <a:schemeClr val="accent1"/>
                </a:solidFill>
                <a:effectLst/>
                <a:uLnTx/>
                <a:uFillTx/>
                <a:latin typeface="+mn-lt"/>
                <a:ea typeface="+mn-ea"/>
                <a:cs typeface="+mn-cs"/>
              </a:rPr>
              <a:t>Process</a:t>
            </a: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 Management</a:t>
            </a:r>
          </a:p>
          <a:p>
            <a:pPr marL="177800" lvl="1" indent="-177800" algn="l" defTabSz="914400" rtl="0" eaLnBrk="1" latinLnBrk="0" hangingPunct="1">
              <a:buClr>
                <a:schemeClr val="tx1"/>
              </a:buClr>
              <a:buFont typeface="Wingdings" pitchFamily="2" charset="2"/>
              <a:buChar char=""/>
            </a:pP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Anwendungsentwicklung</a:t>
            </a:r>
          </a:p>
          <a:p>
            <a:pPr marL="177800" lvl="1" indent="-177800" algn="l" defTabSz="914400" rtl="0" eaLnBrk="1" latinLnBrk="0" hangingPunct="1">
              <a:buClr>
                <a:schemeClr val="tx1"/>
              </a:buClr>
              <a:buFont typeface="Wingdings" pitchFamily="2" charset="2"/>
              <a:buChar char=""/>
            </a:pP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SOA und System-Integration</a:t>
            </a:r>
          </a:p>
          <a:p>
            <a:pPr marL="177800" lvl="1" indent="-177800" algn="l" defTabSz="914400" rtl="0" eaLnBrk="1" latinLnBrk="0" hangingPunct="1">
              <a:buClr>
                <a:schemeClr val="tx1"/>
              </a:buClr>
              <a:buFont typeface="Wingdings" pitchFamily="2" charset="2"/>
              <a:buChar char=""/>
            </a:pP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IT-Infrastruktur-Management</a:t>
            </a:r>
          </a:p>
          <a:p>
            <a:pPr marL="177800" lvl="1" indent="-177800" algn="l" defTabSz="914400" rtl="0" eaLnBrk="1" latinLnBrk="0" hangingPunct="1">
              <a:spcBef>
                <a:spcPts val="1200"/>
              </a:spcBef>
              <a:buClr>
                <a:schemeClr val="tx1"/>
              </a:buClr>
              <a:buFont typeface="Wingdings" pitchFamily="2" charset="2"/>
              <a:buChar char=""/>
            </a:pPr>
            <a:endParaRPr kumimoji="0" lang="de-DE" sz="1700" b="0" i="0" u="none" strike="noStrike" kern="1200" cap="none" spc="0" normalizeH="0" baseline="0" noProof="0" dirty="0" smtClean="0">
              <a:ln>
                <a:noFill/>
              </a:ln>
              <a:solidFill>
                <a:schemeClr val="tx2"/>
              </a:solidFill>
              <a:effectLst/>
              <a:uLnTx/>
              <a:uFillTx/>
              <a:latin typeface="+mn-lt"/>
              <a:ea typeface="+mn-ea"/>
              <a:cs typeface="+mn-cs"/>
            </a:endParaRPr>
          </a:p>
          <a:p>
            <a:pPr marL="273050" lvl="1" indent="-273050" algn="l" defTabSz="914400" rtl="0" eaLnBrk="1" latinLnBrk="0" hangingPunct="1">
              <a:buClr>
                <a:schemeClr val="tx1"/>
              </a:buClr>
              <a:buFont typeface="Wingdings" pitchFamily="2" charset="2"/>
              <a:buChar char=""/>
            </a:pPr>
            <a:endParaRPr kumimoji="0" lang="de-DE" sz="1800" b="0" i="0" u="none" strike="noStrike" kern="1200" cap="none" spc="0" normalizeH="0" baseline="0" noProof="0" dirty="0" smtClean="0">
              <a:ln>
                <a:noFill/>
              </a:ln>
              <a:solidFill>
                <a:schemeClr val="tx2"/>
              </a:solidFill>
              <a:effectLst/>
              <a:uLnTx/>
              <a:uFillTx/>
              <a:latin typeface="+mn-lt"/>
              <a:ea typeface="+mn-ea"/>
              <a:cs typeface="+mn-cs"/>
            </a:endParaRPr>
          </a:p>
          <a:p>
            <a:pPr algn="l" defTabSz="914400" rtl="0" eaLnBrk="1" latinLnBrk="0" hangingPunct="1">
              <a:buClr>
                <a:schemeClr val="tx1"/>
              </a:buClr>
              <a:buFont typeface="Wingdings" pitchFamily="2" charset="2"/>
              <a:buChar char=""/>
            </a:pPr>
            <a:endParaRPr kumimoji="0" lang="de-DE" sz="2000" b="1" i="0" u="none" strike="noStrike" kern="1200" cap="none" spc="0" normalizeH="0" baseline="0" noProof="0" dirty="0" smtClean="0">
              <a:ln>
                <a:noFill/>
              </a:ln>
              <a:solidFill>
                <a:schemeClr val="tx2"/>
              </a:solidFill>
              <a:effectLst/>
              <a:uLnTx/>
              <a:uFillTx/>
              <a:latin typeface="+mn-lt"/>
              <a:ea typeface="+mn-ea"/>
              <a:cs typeface="+mn-cs"/>
            </a:endParaRPr>
          </a:p>
        </p:txBody>
      </p:sp>
      <p:sp>
        <p:nvSpPr>
          <p:cNvPr id="74" name="Rechteck 73"/>
          <p:cNvSpPr/>
          <p:nvPr userDrawn="1"/>
        </p:nvSpPr>
        <p:spPr>
          <a:xfrm>
            <a:off x="4646963" y="1338534"/>
            <a:ext cx="4133932" cy="2304256"/>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Textfeld 74"/>
          <p:cNvSpPr txBox="1"/>
          <p:nvPr userDrawn="1"/>
        </p:nvSpPr>
        <p:spPr>
          <a:xfrm>
            <a:off x="4830182" y="1406350"/>
            <a:ext cx="2649476" cy="2246769"/>
          </a:xfrm>
          <a:prstGeom prst="rect">
            <a:avLst/>
          </a:prstGeom>
        </p:spPr>
        <p:txBody>
          <a:bodyPr vert="horz" lIns="0" tIns="0" rIns="0" bIns="0" rtlCol="0">
            <a:normAutofit/>
          </a:bodyPr>
          <a:lstStyle/>
          <a:p>
            <a:pPr lvl="0" algn="l" defTabSz="914400" rtl="0" eaLnBrk="1" latinLnBrk="0" hangingPunct="1">
              <a:buClr>
                <a:schemeClr val="tx1"/>
              </a:buClr>
              <a:buFont typeface="Wingdings" pitchFamily="2" charset="2"/>
              <a:buNone/>
            </a:pPr>
            <a:r>
              <a:rPr kumimoji="0" lang="de-DE" sz="2200" b="1" i="0" u="none" strike="noStrike" kern="1200" cap="none" spc="0" normalizeH="0" baseline="0" noProof="0" dirty="0" smtClean="0">
                <a:ln>
                  <a:noFill/>
                </a:ln>
                <a:solidFill>
                  <a:schemeClr val="tx1"/>
                </a:solidFill>
                <a:effectLst/>
                <a:uLnTx/>
                <a:uFillTx/>
                <a:latin typeface="+mn-lt"/>
                <a:ea typeface="+mn-ea"/>
                <a:cs typeface="+mn-cs"/>
              </a:rPr>
              <a:t>Märkte</a:t>
            </a:r>
            <a:endParaRPr kumimoji="0" lang="de-DE" sz="2200" b="1" i="0" u="none" strike="noStrike" kern="1200" cap="none" spc="0" normalizeH="0" baseline="0" noProof="0" dirty="0" smtClean="0">
              <a:ln>
                <a:noFill/>
              </a:ln>
              <a:solidFill>
                <a:schemeClr val="tx2"/>
              </a:solidFill>
              <a:effectLst/>
              <a:uLnTx/>
              <a:uFillTx/>
              <a:latin typeface="+mn-lt"/>
              <a:ea typeface="+mn-ea"/>
              <a:cs typeface="+mn-cs"/>
            </a:endParaRPr>
          </a:p>
          <a:p>
            <a:pPr marL="177800" lvl="1" indent="-177800" algn="l" defTabSz="914400" rtl="0" eaLnBrk="1" latinLnBrk="0" hangingPunct="1">
              <a:spcBef>
                <a:spcPts val="1200"/>
              </a:spcBef>
              <a:buClr>
                <a:schemeClr val="tx1"/>
              </a:buClr>
              <a:buFont typeface="Wingdings" pitchFamily="2" charset="2"/>
              <a:buChar char=""/>
            </a:pP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Branchenübergreifend</a:t>
            </a:r>
          </a:p>
          <a:p>
            <a:pPr marL="177800" lvl="1" indent="-177800" algn="l" defTabSz="914400" rtl="0" eaLnBrk="1" latinLnBrk="0" hangingPunct="1">
              <a:buClr>
                <a:schemeClr val="tx1"/>
              </a:buClr>
              <a:buFont typeface="Wingdings" pitchFamily="2" charset="2"/>
              <a:buChar char=""/>
            </a:pP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Über 600 Kunden</a:t>
            </a:r>
          </a:p>
          <a:p>
            <a:pPr algn="l" defTabSz="914400" rtl="0" eaLnBrk="1" latinLnBrk="0" hangingPunct="1">
              <a:buClr>
                <a:schemeClr val="tx1"/>
              </a:buClr>
              <a:buFont typeface="Wingdings" pitchFamily="2" charset="2"/>
              <a:buChar char=""/>
            </a:pPr>
            <a:endParaRPr kumimoji="0" lang="de-DE" sz="2000" b="1" i="0" u="none" strike="noStrike" kern="1200" cap="none" spc="0" normalizeH="0" baseline="0" noProof="0" dirty="0" smtClean="0">
              <a:ln>
                <a:noFill/>
              </a:ln>
              <a:solidFill>
                <a:schemeClr val="tx2"/>
              </a:solidFill>
              <a:effectLst/>
              <a:uLnTx/>
              <a:uFillTx/>
              <a:latin typeface="+mn-lt"/>
              <a:ea typeface="+mn-ea"/>
              <a:cs typeface="+mn-cs"/>
            </a:endParaRPr>
          </a:p>
        </p:txBody>
      </p:sp>
      <p:sp>
        <p:nvSpPr>
          <p:cNvPr id="76" name="Textfeld 75"/>
          <p:cNvSpPr txBox="1"/>
          <p:nvPr userDrawn="1"/>
        </p:nvSpPr>
        <p:spPr>
          <a:xfrm>
            <a:off x="4735182" y="2663945"/>
            <a:ext cx="1231871" cy="529182"/>
          </a:xfrm>
          <a:prstGeom prst="rect">
            <a:avLst/>
          </a:prstGeom>
          <a:noFill/>
        </p:spPr>
        <p:txBody>
          <a:bodyPr wrap="square" lIns="0" tIns="0" rIns="0" bIns="0" rtlCol="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de-DE" sz="900" b="1" dirty="0" smtClean="0"/>
              <a:t>29%</a:t>
            </a:r>
            <a:endParaRPr lang="de-DE" sz="900" dirty="0" smtClean="0"/>
          </a:p>
          <a:p>
            <a:pPr marL="0" marR="0" indent="0" algn="r" defTabSz="914400" rtl="0" eaLnBrk="1" fontAlgn="auto" latinLnBrk="0" hangingPunct="1">
              <a:lnSpc>
                <a:spcPct val="100000"/>
              </a:lnSpc>
              <a:spcBef>
                <a:spcPts val="0"/>
              </a:spcBef>
              <a:spcAft>
                <a:spcPts val="0"/>
              </a:spcAft>
              <a:buClrTx/>
              <a:buSzTx/>
              <a:buFontTx/>
              <a:buNone/>
              <a:tabLst/>
              <a:defRPr/>
            </a:pPr>
            <a:r>
              <a:rPr lang="de-DE" sz="900" dirty="0" smtClean="0"/>
              <a:t>Industrie / Versorger / Telekommunikation</a:t>
            </a:r>
            <a:br>
              <a:rPr lang="de-DE" sz="900" dirty="0" smtClean="0"/>
            </a:br>
            <a:endParaRPr lang="de-DE" sz="900" dirty="0"/>
          </a:p>
        </p:txBody>
      </p:sp>
      <p:sp>
        <p:nvSpPr>
          <p:cNvPr id="77" name="Textfeld 76"/>
          <p:cNvSpPr txBox="1"/>
          <p:nvPr userDrawn="1"/>
        </p:nvSpPr>
        <p:spPr>
          <a:xfrm>
            <a:off x="7055497" y="2421937"/>
            <a:ext cx="1296144" cy="437922"/>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b="1" dirty="0" smtClean="0"/>
              <a:t>29%</a:t>
            </a:r>
          </a:p>
          <a:p>
            <a:pPr marL="0" marR="0" indent="0" algn="l" defTabSz="914400" rtl="0" eaLnBrk="1" fontAlgn="auto" latinLnBrk="0" hangingPunct="1">
              <a:lnSpc>
                <a:spcPct val="100000"/>
              </a:lnSpc>
              <a:spcBef>
                <a:spcPts val="0"/>
              </a:spcBef>
              <a:spcAft>
                <a:spcPts val="0"/>
              </a:spcAft>
              <a:buClrTx/>
              <a:buSzTx/>
              <a:buFontTx/>
              <a:buNone/>
              <a:tabLst/>
              <a:defRPr/>
            </a:pPr>
            <a:r>
              <a:rPr lang="de-DE" sz="900" dirty="0" smtClean="0"/>
              <a:t>Handel / Logistik / Dienstleistungen</a:t>
            </a:r>
            <a:br>
              <a:rPr lang="de-DE" sz="900" dirty="0" smtClean="0"/>
            </a:br>
            <a:endParaRPr lang="de-DE" sz="900" b="1" dirty="0"/>
          </a:p>
        </p:txBody>
      </p:sp>
      <p:sp>
        <p:nvSpPr>
          <p:cNvPr id="78" name="Textfeld 77"/>
          <p:cNvSpPr txBox="1"/>
          <p:nvPr userDrawn="1"/>
        </p:nvSpPr>
        <p:spPr>
          <a:xfrm>
            <a:off x="6611897" y="3205002"/>
            <a:ext cx="2283538" cy="342788"/>
          </a:xfrm>
          <a:prstGeom prst="rect">
            <a:avLst/>
          </a:prstGeom>
          <a:noFill/>
        </p:spPr>
        <p:txBody>
          <a:bodyPr wrap="square" lIns="0" tIns="0" rIns="0" bIns="0" rtlCol="0">
            <a:no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b="1" dirty="0" smtClean="0"/>
              <a:t>42%</a:t>
            </a:r>
            <a:r>
              <a:rPr lang="de-DE" sz="900" dirty="0" smtClean="0"/>
              <a:t> </a:t>
            </a:r>
            <a:br>
              <a:rPr lang="de-DE" sz="900" dirty="0" smtClean="0"/>
            </a:br>
            <a:r>
              <a:rPr lang="de-DE" sz="900" dirty="0" smtClean="0"/>
              <a:t>Öffentliche</a:t>
            </a:r>
            <a:r>
              <a:rPr lang="de-DE" sz="900" baseline="0" dirty="0" smtClean="0"/>
              <a:t> Auftraggeber / Banken und Versicherungen /  Vereine und Verbände</a:t>
            </a:r>
            <a:endParaRPr lang="de-DE" sz="900" dirty="0"/>
          </a:p>
        </p:txBody>
      </p:sp>
      <p:pic>
        <p:nvPicPr>
          <p:cNvPr id="79" name="Picture 2"/>
          <p:cNvPicPr>
            <a:picLocks noChangeAspect="1" noChangeArrowheads="1"/>
          </p:cNvPicPr>
          <p:nvPr userDrawn="1"/>
        </p:nvPicPr>
        <p:blipFill>
          <a:blip r:embed="rId9" cstate="print"/>
          <a:srcRect/>
          <a:stretch>
            <a:fillRect/>
          </a:stretch>
        </p:blipFill>
        <p:spPr bwMode="auto">
          <a:xfrm>
            <a:off x="5758528" y="2529734"/>
            <a:ext cx="1370207" cy="658444"/>
          </a:xfrm>
          <a:prstGeom prst="rect">
            <a:avLst/>
          </a:prstGeom>
          <a:noFill/>
          <a:ln w="9525">
            <a:noFill/>
            <a:miter lim="800000"/>
            <a:headEnd/>
            <a:tailEnd/>
          </a:ln>
          <a:effectLst/>
        </p:spPr>
      </p:pic>
      <p:sp>
        <p:nvSpPr>
          <p:cNvPr id="80" name="Rechteck 79"/>
          <p:cNvSpPr/>
          <p:nvPr userDrawn="1"/>
        </p:nvSpPr>
        <p:spPr>
          <a:xfrm>
            <a:off x="4644008" y="3789040"/>
            <a:ext cx="4133932" cy="2304256"/>
          </a:xfrm>
          <a:prstGeom prst="rect">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Textfeld 81"/>
          <p:cNvSpPr txBox="1"/>
          <p:nvPr userDrawn="1"/>
        </p:nvSpPr>
        <p:spPr>
          <a:xfrm>
            <a:off x="4827227" y="3855715"/>
            <a:ext cx="1824584" cy="1517501"/>
          </a:xfrm>
          <a:prstGeom prst="rect">
            <a:avLst/>
          </a:prstGeom>
        </p:spPr>
        <p:txBody>
          <a:bodyPr vert="horz" lIns="0" tIns="0" rIns="0" bIns="0" rtlCol="0">
            <a:normAutofit/>
          </a:bodyPr>
          <a:lstStyle/>
          <a:p>
            <a:pPr lvl="0" algn="l" defTabSz="914400" rtl="0" eaLnBrk="1" latinLnBrk="0" hangingPunct="1">
              <a:buClr>
                <a:schemeClr val="tx1"/>
              </a:buClr>
              <a:buFont typeface="Wingdings" pitchFamily="2" charset="2"/>
              <a:buNone/>
            </a:pPr>
            <a:r>
              <a:rPr kumimoji="0" lang="de-DE" sz="2200" b="1" i="0" u="none" strike="noStrike" kern="1200" cap="none" spc="0" normalizeH="0" baseline="0" noProof="0" dirty="0" smtClean="0">
                <a:ln>
                  <a:noFill/>
                </a:ln>
                <a:solidFill>
                  <a:schemeClr val="tx1"/>
                </a:solidFill>
                <a:effectLst/>
                <a:uLnTx/>
                <a:uFillTx/>
                <a:latin typeface="+mn-lt"/>
                <a:ea typeface="+mn-ea"/>
                <a:cs typeface="+mn-cs"/>
              </a:rPr>
              <a:t>Eckdaten</a:t>
            </a:r>
            <a:endParaRPr kumimoji="0" lang="de-DE" sz="2200" b="1" i="0" u="none" strike="noStrike" kern="1200" cap="none" spc="0" normalizeH="0" baseline="0" noProof="0" dirty="0" smtClean="0">
              <a:ln>
                <a:noFill/>
              </a:ln>
              <a:solidFill>
                <a:schemeClr val="tx2"/>
              </a:solidFill>
              <a:effectLst/>
              <a:uLnTx/>
              <a:uFillTx/>
              <a:latin typeface="+mn-lt"/>
              <a:ea typeface="+mn-ea"/>
              <a:cs typeface="+mn-cs"/>
            </a:endParaRPr>
          </a:p>
          <a:p>
            <a:pPr marL="177800" lvl="1" indent="-177800" algn="l" defTabSz="914400" rtl="0" eaLnBrk="1" latinLnBrk="0" hangingPunct="1">
              <a:spcBef>
                <a:spcPts val="1200"/>
              </a:spcBef>
              <a:buClr>
                <a:schemeClr val="tx1"/>
              </a:buClr>
              <a:buFont typeface="Wingdings" pitchFamily="2" charset="2"/>
              <a:buChar char=""/>
            </a:pP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Gründung 1990 </a:t>
            </a:r>
          </a:p>
          <a:p>
            <a:pPr marL="177800" lvl="1" indent="-177800" algn="l" defTabSz="914400" rtl="0" eaLnBrk="1" latinLnBrk="0" hangingPunct="1">
              <a:buClr>
                <a:schemeClr val="tx1"/>
              </a:buClr>
              <a:buFont typeface="Wingdings" pitchFamily="2" charset="2"/>
              <a:buChar char=""/>
            </a:pP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400 Mitarbeiter</a:t>
            </a:r>
          </a:p>
          <a:p>
            <a:pPr marL="177800" lvl="1" indent="-177800" algn="l" defTabSz="914400" rtl="0" eaLnBrk="1" latinLnBrk="0" hangingPunct="1">
              <a:buClr>
                <a:schemeClr val="tx1"/>
              </a:buClr>
              <a:buFont typeface="Wingdings" pitchFamily="2" charset="2"/>
              <a:buChar char=""/>
            </a:pPr>
            <a:r>
              <a:rPr kumimoji="0" lang="de-DE" sz="1600" b="0" i="0" u="none" strike="noStrike" kern="1200" cap="none" spc="0" normalizeH="0" baseline="0" noProof="0" smtClean="0">
                <a:ln>
                  <a:noFill/>
                </a:ln>
                <a:solidFill>
                  <a:schemeClr val="accent1"/>
                </a:solidFill>
                <a:effectLst/>
                <a:uLnTx/>
                <a:uFillTx/>
                <a:latin typeface="+mn-lt"/>
                <a:ea typeface="+mn-ea"/>
                <a:cs typeface="+mn-cs"/>
              </a:rPr>
              <a:t>9 </a:t>
            </a:r>
            <a:r>
              <a:rPr kumimoji="0" lang="de-DE" sz="1600" b="0" i="0" u="none" strike="noStrike" kern="1200" cap="none" spc="0" normalizeH="0" baseline="0" noProof="0" dirty="0" smtClean="0">
                <a:ln>
                  <a:noFill/>
                </a:ln>
                <a:solidFill>
                  <a:schemeClr val="accent1"/>
                </a:solidFill>
                <a:effectLst/>
                <a:uLnTx/>
                <a:uFillTx/>
                <a:latin typeface="+mn-lt"/>
                <a:ea typeface="+mn-ea"/>
                <a:cs typeface="+mn-cs"/>
              </a:rPr>
              <a:t>Standorte</a:t>
            </a:r>
          </a:p>
          <a:p>
            <a:pPr algn="l" defTabSz="914400" rtl="0" eaLnBrk="1" latinLnBrk="0" hangingPunct="1">
              <a:buClr>
                <a:schemeClr val="tx1"/>
              </a:buClr>
              <a:buFont typeface="Wingdings" pitchFamily="2" charset="2"/>
              <a:buChar char=""/>
            </a:pPr>
            <a:endParaRPr kumimoji="0" lang="de-DE" sz="2000" b="1" i="0" u="none" strike="noStrike" kern="1200" cap="none" spc="0" normalizeH="0" baseline="0" noProof="0" dirty="0" smtClean="0">
              <a:ln>
                <a:noFill/>
              </a:ln>
              <a:solidFill>
                <a:schemeClr val="tx2"/>
              </a:solidFill>
              <a:effectLst/>
              <a:uLnTx/>
              <a:uFillTx/>
              <a:latin typeface="+mn-lt"/>
              <a:ea typeface="+mn-ea"/>
              <a:cs typeface="+mn-cs"/>
            </a:endParaRPr>
          </a:p>
        </p:txBody>
      </p:sp>
      <p:pic>
        <p:nvPicPr>
          <p:cNvPr id="83" name="Grafik 82"/>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6516216" y="4077969"/>
            <a:ext cx="2232248" cy="1605764"/>
          </a:xfrm>
          <a:prstGeom prst="rect">
            <a:avLst/>
          </a:prstGeom>
        </p:spPr>
      </p:pic>
    </p:spTree>
    <p:extLst>
      <p:ext uri="{BB962C8B-B14F-4D97-AF65-F5344CB8AC3E}">
        <p14:creationId xmlns:p14="http://schemas.microsoft.com/office/powerpoint/2010/main" val="3404186924"/>
      </p:ext>
    </p:extLst>
  </p:cSld>
  <p:clrMapOvr>
    <a:masterClrMapping/>
  </p:clrMapOvr>
  <p:transition xmlns:p14="http://schemas.microsoft.com/office/powerpoint/2010/main" spd="slow"/>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ittagspaus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lvl1pPr>
          </a:lstStyle>
          <a:p>
            <a:r>
              <a:rPr lang="de-DE" dirty="0" smtClean="0"/>
              <a:t>(bitte betiteln: Lunchbreak/Imbiss o.ä.</a:t>
            </a:r>
            <a:endParaRPr lang="de-DE" dirty="0"/>
          </a:p>
        </p:txBody>
      </p:sp>
      <p:sp>
        <p:nvSpPr>
          <p:cNvPr id="3" name="Rechteck 2"/>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Lunchbreak</a:t>
            </a:r>
          </a:p>
          <a:p>
            <a:pPr marL="180975" indent="-180975" algn="l" defTabSz="914400" rtl="0" eaLnBrk="1" latinLnBrk="0" hangingPunct="1">
              <a:buFont typeface="Arial" pitchFamily="34" charset="0"/>
              <a:buChar char="•"/>
            </a:pPr>
            <a:r>
              <a:rPr lang="de-DE" sz="1400" b="0" kern="1200" dirty="0" smtClean="0">
                <a:solidFill>
                  <a:schemeClr val="lt1"/>
                </a:solidFill>
                <a:latin typeface="+mn-lt"/>
                <a:ea typeface="+mn-ea"/>
                <a:cs typeface="+mn-cs"/>
              </a:rPr>
              <a:t>Diese</a:t>
            </a:r>
            <a:r>
              <a:rPr lang="de-DE" sz="1400" b="0" kern="1200" baseline="0" dirty="0" smtClean="0">
                <a:solidFill>
                  <a:schemeClr val="lt1"/>
                </a:solidFill>
                <a:latin typeface="+mn-lt"/>
                <a:ea typeface="+mn-ea"/>
                <a:cs typeface="+mn-cs"/>
              </a:rPr>
              <a:t> Folie wird bei Veranstaltungen zur Ankündigung der Mittagspause genutzt.</a:t>
            </a:r>
            <a:endParaRPr lang="de-DE" sz="1400" b="0" dirty="0" smtClean="0"/>
          </a:p>
        </p:txBody>
      </p:sp>
      <p:sp>
        <p:nvSpPr>
          <p:cNvPr id="6" name="Textfeld 5"/>
          <p:cNvSpPr txBox="1"/>
          <p:nvPr userDrawn="1"/>
        </p:nvSpPr>
        <p:spPr>
          <a:xfrm rot="1800000">
            <a:off x="-292783" y="2705725"/>
            <a:ext cx="9769323" cy="1446550"/>
          </a:xfrm>
          <a:prstGeom prst="rect">
            <a:avLst/>
          </a:prstGeom>
          <a:solidFill>
            <a:srgbClr val="00B050"/>
          </a:solidFill>
        </p:spPr>
        <p:txBody>
          <a:bodyPr wrap="square" rtlCol="0">
            <a:spAutoFit/>
          </a:bodyPr>
          <a:lstStyle/>
          <a:p>
            <a:r>
              <a:rPr lang="de-DE" sz="4400" b="1" dirty="0" smtClean="0">
                <a:solidFill>
                  <a:schemeClr val="bg1"/>
                </a:solidFill>
              </a:rPr>
              <a:t>ENTWURF – </a:t>
            </a:r>
            <a:br>
              <a:rPr lang="de-DE" sz="4400" b="1" dirty="0" smtClean="0">
                <a:solidFill>
                  <a:schemeClr val="bg1"/>
                </a:solidFill>
              </a:rPr>
            </a:br>
            <a:r>
              <a:rPr lang="de-DE" sz="4400" b="1" dirty="0" smtClean="0">
                <a:solidFill>
                  <a:schemeClr val="bg1"/>
                </a:solidFill>
              </a:rPr>
              <a:t>BITTE NOCH NICHT NUTZEN</a:t>
            </a:r>
            <a:endParaRPr lang="de-DE" sz="4400" b="1" dirty="0">
              <a:solidFill>
                <a:schemeClr val="bg1"/>
              </a:solidFill>
            </a:endParaRPr>
          </a:p>
        </p:txBody>
      </p:sp>
    </p:spTree>
  </p:cSld>
  <p:clrMapOvr>
    <a:masterClrMapping/>
  </p:clrMapOvr>
  <p:transition xmlns:p14="http://schemas.microsoft.com/office/powerpoint/2010/main" spd="slow"/>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affeepaus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aseline="0"/>
            </a:lvl1pPr>
          </a:lstStyle>
          <a:p>
            <a:r>
              <a:rPr lang="de-DE" dirty="0" smtClean="0"/>
              <a:t>(bitte betiteln: Kaffeepause o.ä.</a:t>
            </a:r>
            <a:endParaRPr lang="de-DE" dirty="0"/>
          </a:p>
        </p:txBody>
      </p:sp>
      <p:sp>
        <p:nvSpPr>
          <p:cNvPr id="3" name="Rechteck 2"/>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Kaffeepause</a:t>
            </a:r>
          </a:p>
          <a:p>
            <a:pPr marL="180975" indent="-180975" algn="l" defTabSz="914400" rtl="0" eaLnBrk="1" latinLnBrk="0" hangingPunct="1">
              <a:buFont typeface="Arial" pitchFamily="34" charset="0"/>
              <a:buChar char="•"/>
            </a:pPr>
            <a:r>
              <a:rPr lang="de-DE" sz="1400" b="0" kern="1200" dirty="0" smtClean="0">
                <a:solidFill>
                  <a:schemeClr val="lt1"/>
                </a:solidFill>
                <a:latin typeface="+mn-lt"/>
                <a:ea typeface="+mn-ea"/>
                <a:cs typeface="+mn-cs"/>
              </a:rPr>
              <a:t>Diese</a:t>
            </a:r>
            <a:r>
              <a:rPr lang="de-DE" sz="1400" b="0" kern="1200" baseline="0" dirty="0" smtClean="0">
                <a:solidFill>
                  <a:schemeClr val="lt1"/>
                </a:solidFill>
                <a:latin typeface="+mn-lt"/>
                <a:ea typeface="+mn-ea"/>
                <a:cs typeface="+mn-cs"/>
              </a:rPr>
              <a:t> Folie wird bei Veranstaltungen zur Ankündigung der Kaffeepause genutzt.</a:t>
            </a:r>
            <a:endParaRPr lang="de-DE" sz="1400" b="0" dirty="0" smtClean="0"/>
          </a:p>
        </p:txBody>
      </p:sp>
      <p:sp>
        <p:nvSpPr>
          <p:cNvPr id="6" name="Textfeld 5"/>
          <p:cNvSpPr txBox="1"/>
          <p:nvPr userDrawn="1"/>
        </p:nvSpPr>
        <p:spPr>
          <a:xfrm rot="1800000">
            <a:off x="-292783" y="2705725"/>
            <a:ext cx="9769323" cy="1446550"/>
          </a:xfrm>
          <a:prstGeom prst="rect">
            <a:avLst/>
          </a:prstGeom>
          <a:solidFill>
            <a:srgbClr val="00B050"/>
          </a:solidFill>
        </p:spPr>
        <p:txBody>
          <a:bodyPr wrap="square" rtlCol="0">
            <a:spAutoFit/>
          </a:bodyPr>
          <a:lstStyle/>
          <a:p>
            <a:r>
              <a:rPr lang="de-DE" sz="4400" b="1" dirty="0" smtClean="0">
                <a:solidFill>
                  <a:schemeClr val="bg1"/>
                </a:solidFill>
              </a:rPr>
              <a:t>ENTWURF – </a:t>
            </a:r>
            <a:br>
              <a:rPr lang="de-DE" sz="4400" b="1" dirty="0" smtClean="0">
                <a:solidFill>
                  <a:schemeClr val="bg1"/>
                </a:solidFill>
              </a:rPr>
            </a:br>
            <a:r>
              <a:rPr lang="de-DE" sz="4400" b="1" dirty="0" smtClean="0">
                <a:solidFill>
                  <a:schemeClr val="bg1"/>
                </a:solidFill>
              </a:rPr>
              <a:t>BITTE NOCH NICHT NUTZEN</a:t>
            </a:r>
            <a:endParaRPr lang="de-DE" sz="4400" b="1" dirty="0">
              <a:solidFill>
                <a:schemeClr val="bg1"/>
              </a:solidFill>
            </a:endParaRPr>
          </a:p>
        </p:txBody>
      </p:sp>
    </p:spTree>
  </p:cSld>
  <p:clrMapOvr>
    <a:masterClrMapping/>
  </p:clrMapOvr>
  <p:transition xmlns:p14="http://schemas.microsoft.com/office/powerpoint/2010/mai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für Veranstaltungen">
    <p:spTree>
      <p:nvGrpSpPr>
        <p:cNvPr id="1" name=""/>
        <p:cNvGrpSpPr/>
        <p:nvPr/>
      </p:nvGrpSpPr>
      <p:grpSpPr>
        <a:xfrm>
          <a:off x="0" y="0"/>
          <a:ext cx="0" cy="0"/>
          <a:chOff x="0" y="0"/>
          <a:chExt cx="0" cy="0"/>
        </a:xfrm>
      </p:grpSpPr>
      <p:pic>
        <p:nvPicPr>
          <p:cNvPr id="34" name="Picture 7" descr="Titel_Hintergrund"/>
          <p:cNvPicPr>
            <a:picLocks noChangeAspect="1" noChangeArrowheads="1"/>
          </p:cNvPicPr>
          <p:nvPr userDrawn="1"/>
        </p:nvPicPr>
        <p:blipFill>
          <a:blip r:embed="rId2" cstate="print"/>
          <a:srcRect/>
          <a:stretch>
            <a:fillRect/>
          </a:stretch>
        </p:blipFill>
        <p:spPr bwMode="auto">
          <a:xfrm>
            <a:off x="7072330" y="1285860"/>
            <a:ext cx="1714512" cy="1714512"/>
          </a:xfrm>
          <a:prstGeom prst="rect">
            <a:avLst/>
          </a:prstGeom>
          <a:noFill/>
          <a:ln w="9525">
            <a:noFill/>
            <a:miter lim="800000"/>
            <a:headEnd/>
            <a:tailEnd/>
          </a:ln>
        </p:spPr>
      </p:pic>
      <p:sp>
        <p:nvSpPr>
          <p:cNvPr id="15" name="Rechteck 14"/>
          <p:cNvSpPr/>
          <p:nvPr userDrawn="1"/>
        </p:nvSpPr>
        <p:spPr bwMode="auto">
          <a:xfrm>
            <a:off x="179109" y="817365"/>
            <a:ext cx="8777321" cy="206757"/>
          </a:xfrm>
          <a:prstGeom prst="rect">
            <a:avLst/>
          </a:prstGeom>
          <a:solidFill>
            <a:srgbClr val="B1B3B3"/>
          </a:solidFill>
          <a:ln>
            <a:solidFill>
              <a:srgbClr val="B1B3B3"/>
            </a:solidFill>
            <a:miter lim="800000"/>
            <a:headEnd/>
            <a:tailEnd/>
          </a:ln>
        </p:spPr>
        <p:txBody>
          <a:bodyPr vert="horz" wrap="square" lIns="0" tIns="0" rIns="0" bIns="0" numCol="1"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de-DE" sz="2800" b="1" dirty="0" smtClean="0">
              <a:solidFill>
                <a:srgbClr val="1E2956"/>
              </a:solidFill>
              <a:latin typeface="+mj-lt"/>
              <a:ea typeface="+mj-ea"/>
              <a:cs typeface="+mj-cs"/>
            </a:endParaRPr>
          </a:p>
        </p:txBody>
      </p:sp>
      <p:grpSp>
        <p:nvGrpSpPr>
          <p:cNvPr id="2" name="Gruppieren 28"/>
          <p:cNvGrpSpPr/>
          <p:nvPr userDrawn="1"/>
        </p:nvGrpSpPr>
        <p:grpSpPr>
          <a:xfrm>
            <a:off x="180000" y="6215082"/>
            <a:ext cx="8785225" cy="428628"/>
            <a:chOff x="180000" y="6215082"/>
            <a:chExt cx="8785225" cy="428628"/>
          </a:xfrm>
        </p:grpSpPr>
        <p:sp>
          <p:nvSpPr>
            <p:cNvPr id="27" name="Rechteck 26"/>
            <p:cNvSpPr/>
            <p:nvPr userDrawn="1"/>
          </p:nvSpPr>
          <p:spPr>
            <a:xfrm>
              <a:off x="357158" y="6215082"/>
              <a:ext cx="1000132"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Line 48"/>
            <p:cNvSpPr>
              <a:spLocks noChangeShapeType="1"/>
            </p:cNvSpPr>
            <p:nvPr userDrawn="1"/>
          </p:nvSpPr>
          <p:spPr bwMode="auto">
            <a:xfrm>
              <a:off x="180000" y="6403975"/>
              <a:ext cx="8785225" cy="0"/>
            </a:xfrm>
            <a:prstGeom prst="line">
              <a:avLst/>
            </a:prstGeom>
            <a:noFill/>
            <a:ln w="9525">
              <a:solidFill>
                <a:srgbClr val="B1B3B3"/>
              </a:solidFill>
              <a:round/>
              <a:headEnd/>
              <a:tailEnd/>
            </a:ln>
          </p:spPr>
          <p:txBody>
            <a:bodyPr wrap="none" anchor="ctr"/>
            <a:lstStyle/>
            <a:p>
              <a:endParaRPr lang="de-DE" dirty="0"/>
            </a:p>
          </p:txBody>
        </p:sp>
      </p:grpSp>
      <p:sp>
        <p:nvSpPr>
          <p:cNvPr id="30" name="Line 18"/>
          <p:cNvSpPr>
            <a:spLocks noChangeShapeType="1"/>
          </p:cNvSpPr>
          <p:nvPr userDrawn="1"/>
        </p:nvSpPr>
        <p:spPr bwMode="auto">
          <a:xfrm>
            <a:off x="358775" y="1152000"/>
            <a:ext cx="8424000" cy="0"/>
          </a:xfrm>
          <a:prstGeom prst="line">
            <a:avLst/>
          </a:prstGeom>
          <a:noFill/>
          <a:ln w="19050">
            <a:solidFill>
              <a:schemeClr val="bg1"/>
            </a:solidFill>
            <a:round/>
            <a:headEnd/>
            <a:tailEnd/>
          </a:ln>
        </p:spPr>
        <p:txBody>
          <a:bodyPr wrap="none" anchor="ctr"/>
          <a:lstStyle/>
          <a:p>
            <a:endParaRPr lang="de-DE" dirty="0"/>
          </a:p>
        </p:txBody>
      </p:sp>
      <p:sp>
        <p:nvSpPr>
          <p:cNvPr id="12" name="Inhaltsplatzhalter 11"/>
          <p:cNvSpPr>
            <a:spLocks noGrp="1"/>
          </p:cNvSpPr>
          <p:nvPr>
            <p:ph sz="quarter" idx="10" hasCustomPrompt="1"/>
          </p:nvPr>
        </p:nvSpPr>
        <p:spPr>
          <a:xfrm>
            <a:off x="357188" y="3071826"/>
            <a:ext cx="5857886" cy="2357438"/>
          </a:xfrm>
        </p:spPr>
        <p:txBody>
          <a:bodyPr>
            <a:noAutofit/>
          </a:bodyPr>
          <a:lstStyle>
            <a:lvl1pPr marL="0" indent="0">
              <a:buNone/>
              <a:defRPr b="0"/>
            </a:lvl1pPr>
          </a:lstStyle>
          <a:p>
            <a:pPr>
              <a:lnSpc>
                <a:spcPts val="2100"/>
              </a:lnSpc>
            </a:pPr>
            <a:r>
              <a:rPr lang="de-DE" sz="1800" b="1" dirty="0" smtClean="0"/>
              <a:t>&lt;Name&gt;, &lt;Funktion&gt;</a:t>
            </a:r>
            <a:br>
              <a:rPr lang="de-DE" sz="1800" b="1" dirty="0" smtClean="0"/>
            </a:br>
            <a:r>
              <a:rPr lang="de-DE" sz="1400" dirty="0" smtClean="0"/>
              <a:t>OPITZ CONSULTING &lt;Niederlassung&gt; GmbH</a:t>
            </a:r>
            <a:br>
              <a:rPr lang="de-DE" sz="1400" dirty="0" smtClean="0"/>
            </a:br>
            <a:r>
              <a:rPr lang="de-DE" sz="1400" dirty="0" smtClean="0"/>
              <a:t/>
            </a:r>
            <a:br>
              <a:rPr lang="de-DE" sz="1400" dirty="0" smtClean="0"/>
            </a:br>
            <a:r>
              <a:rPr lang="de-DE" sz="1800" b="1" dirty="0" smtClean="0"/>
              <a:t>&lt;Name&gt;, &lt;Funktion&gt;</a:t>
            </a:r>
            <a:br>
              <a:rPr lang="de-DE" sz="1800" b="1" dirty="0" smtClean="0"/>
            </a:br>
            <a:r>
              <a:rPr lang="de-DE" sz="1400" dirty="0" smtClean="0"/>
              <a:t>OPITZ CONSULTING &lt;Niederlassung&gt; GmbH</a:t>
            </a:r>
            <a:endParaRPr lang="de-DE" sz="1400" dirty="0"/>
          </a:p>
        </p:txBody>
      </p:sp>
      <p:sp>
        <p:nvSpPr>
          <p:cNvPr id="3" name="Untertitel 2"/>
          <p:cNvSpPr>
            <a:spLocks noGrp="1"/>
          </p:cNvSpPr>
          <p:nvPr>
            <p:ph type="subTitle" idx="1" hasCustomPrompt="1"/>
          </p:nvPr>
        </p:nvSpPr>
        <p:spPr>
          <a:xfrm>
            <a:off x="357158" y="2071678"/>
            <a:ext cx="5857916" cy="857256"/>
          </a:xfrm>
        </p:spPr>
        <p:txBody>
          <a:bodyPr>
            <a:noAutofit/>
          </a:bodyPr>
          <a:lstStyle>
            <a:lvl1pPr marL="0" indent="0" algn="l">
              <a:lnSpc>
                <a:spcPts val="3000"/>
              </a:lnSpc>
              <a:spcBef>
                <a:spcPts val="0"/>
              </a:spcBef>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(Vortragsuntertitel max. 2zeilig)</a:t>
            </a:r>
            <a:endParaRPr lang="de-DE" dirty="0"/>
          </a:p>
        </p:txBody>
      </p:sp>
      <p:sp>
        <p:nvSpPr>
          <p:cNvPr id="17" name="Inhaltsplatzhalter 16"/>
          <p:cNvSpPr>
            <a:spLocks noGrp="1"/>
          </p:cNvSpPr>
          <p:nvPr>
            <p:ph sz="quarter" idx="11" hasCustomPrompt="1"/>
          </p:nvPr>
        </p:nvSpPr>
        <p:spPr>
          <a:xfrm>
            <a:off x="357158" y="5929330"/>
            <a:ext cx="5857915" cy="285752"/>
          </a:xfrm>
        </p:spPr>
        <p:txBody>
          <a:bodyPr>
            <a:noAutofit/>
          </a:bodyPr>
          <a:lstStyle>
            <a:lvl1pPr>
              <a:buNone/>
              <a:defRPr sz="1400" b="0">
                <a:solidFill>
                  <a:schemeClr val="tx2"/>
                </a:solidFill>
              </a:defRPr>
            </a:lvl1pPr>
          </a:lstStyle>
          <a:p>
            <a:pPr lvl="0"/>
            <a:r>
              <a:rPr lang="de-DE" smtClean="0"/>
              <a:t>&lt;Ort&gt;, &lt;Datum ggf. Uhrzeit&gt;</a:t>
            </a:r>
            <a:endParaRPr lang="de-DE"/>
          </a:p>
        </p:txBody>
      </p:sp>
      <p:pic>
        <p:nvPicPr>
          <p:cNvPr id="16" name="Grafik 15" descr="Logo.jpg"/>
          <p:cNvPicPr>
            <a:picLocks noChangeAspect="1"/>
          </p:cNvPicPr>
          <p:nvPr userDrawn="1"/>
        </p:nvPicPr>
        <p:blipFill>
          <a:blip r:embed="rId3" cstate="print"/>
          <a:stretch>
            <a:fillRect/>
          </a:stretch>
        </p:blipFill>
        <p:spPr>
          <a:xfrm>
            <a:off x="353600" y="291754"/>
            <a:ext cx="1189260" cy="452550"/>
          </a:xfrm>
          <a:prstGeom prst="rect">
            <a:avLst/>
          </a:prstGeom>
        </p:spPr>
      </p:pic>
      <p:sp>
        <p:nvSpPr>
          <p:cNvPr id="21" name="Line 18"/>
          <p:cNvSpPr>
            <a:spLocks noChangeShapeType="1"/>
          </p:cNvSpPr>
          <p:nvPr userDrawn="1"/>
        </p:nvSpPr>
        <p:spPr bwMode="auto">
          <a:xfrm>
            <a:off x="358775" y="1857364"/>
            <a:ext cx="6588000" cy="0"/>
          </a:xfrm>
          <a:prstGeom prst="line">
            <a:avLst/>
          </a:prstGeom>
          <a:noFill/>
          <a:ln w="9525">
            <a:solidFill>
              <a:srgbClr val="B1B3B3"/>
            </a:solidFill>
            <a:round/>
            <a:headEnd/>
            <a:tailEnd/>
          </a:ln>
        </p:spPr>
        <p:txBody>
          <a:bodyPr wrap="none" anchor="ctr"/>
          <a:lstStyle/>
          <a:p>
            <a:endParaRPr lang="de-DE" dirty="0"/>
          </a:p>
        </p:txBody>
      </p:sp>
      <p:sp>
        <p:nvSpPr>
          <p:cNvPr id="36" name="Rechteck 35"/>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Titelfolie</a:t>
            </a:r>
            <a:r>
              <a:rPr lang="de-DE" b="1" baseline="0" dirty="0" smtClean="0"/>
              <a:t> für Veranstaltungen</a:t>
            </a:r>
            <a:endParaRPr lang="de-DE" b="1" dirty="0" smtClean="0"/>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Damit beginnt ein Vortrag in einer OC Veranstaltung.</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Haupttitel:</a:t>
            </a:r>
            <a:r>
              <a:rPr lang="de-DE" sz="1400" b="1" kern="1200" baseline="0" dirty="0" smtClean="0">
                <a:solidFill>
                  <a:schemeClr val="lt1"/>
                </a:solidFill>
                <a:latin typeface="+mn-lt"/>
                <a:ea typeface="+mn-ea"/>
                <a:cs typeface="+mn-cs"/>
              </a:rPr>
              <a:t> 1zeilig!</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Untertitel: </a:t>
            </a:r>
            <a:r>
              <a:rPr lang="de-DE" sz="1400" b="1" kern="1200" baseline="0" dirty="0" err="1" smtClean="0">
                <a:solidFill>
                  <a:schemeClr val="lt1"/>
                </a:solidFill>
                <a:latin typeface="+mn-lt"/>
                <a:ea typeface="+mn-ea"/>
                <a:cs typeface="+mn-cs"/>
              </a:rPr>
              <a:t>max</a:t>
            </a:r>
            <a:r>
              <a:rPr lang="de-DE" sz="1400" b="1" kern="1200" baseline="0" dirty="0" smtClean="0">
                <a:solidFill>
                  <a:schemeClr val="lt1"/>
                </a:solidFill>
                <a:latin typeface="+mn-lt"/>
                <a:ea typeface="+mn-ea"/>
                <a:cs typeface="+mn-cs"/>
              </a:rPr>
              <a:t> 2. Zeilen</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Referent: </a:t>
            </a:r>
            <a:r>
              <a:rPr lang="de-DE" sz="1400" b="0" kern="1200" baseline="0" dirty="0" smtClean="0">
                <a:solidFill>
                  <a:schemeClr val="lt1"/>
                </a:solidFill>
                <a:latin typeface="+mn-lt"/>
                <a:ea typeface="+mn-ea"/>
                <a:cs typeface="+mn-cs"/>
              </a:rPr>
              <a:t>Name, Funktion,</a:t>
            </a:r>
            <a:br>
              <a:rPr lang="de-DE" sz="1400" b="0" kern="1200" baseline="0" dirty="0" smtClean="0">
                <a:solidFill>
                  <a:schemeClr val="lt1"/>
                </a:solidFill>
                <a:latin typeface="+mn-lt"/>
                <a:ea typeface="+mn-ea"/>
                <a:cs typeface="+mn-cs"/>
              </a:rPr>
            </a:br>
            <a:r>
              <a:rPr lang="de-DE" sz="1400" b="0" kern="1200" baseline="0" dirty="0" smtClean="0">
                <a:solidFill>
                  <a:schemeClr val="lt1"/>
                </a:solidFill>
                <a:latin typeface="+mn-lt"/>
                <a:ea typeface="+mn-ea"/>
                <a:cs typeface="+mn-cs"/>
              </a:rPr>
              <a:t>OC Niederlassung</a:t>
            </a:r>
            <a:endParaRPr lang="de-DE" sz="1400" b="0" kern="1200" dirty="0" smtClean="0">
              <a:solidFill>
                <a:schemeClr val="lt1"/>
              </a:solidFill>
              <a:latin typeface="+mn-lt"/>
              <a:ea typeface="+mn-ea"/>
              <a:cs typeface="+mn-cs"/>
            </a:endParaRPr>
          </a:p>
          <a:p>
            <a:pPr marL="180975" indent="-180975">
              <a:buFont typeface="Arial" pitchFamily="34" charset="0"/>
              <a:buChar char="•"/>
            </a:pPr>
            <a:r>
              <a:rPr lang="de-DE" sz="1400" b="1" dirty="0" smtClean="0"/>
              <a:t>Kapitelnummer:</a:t>
            </a:r>
            <a:br>
              <a:rPr lang="de-DE" sz="1400" b="1" dirty="0" smtClean="0"/>
            </a:br>
            <a:r>
              <a:rPr lang="de-DE" sz="1400" b="1" dirty="0" smtClean="0"/>
              <a:t>Die Nummer</a:t>
            </a:r>
            <a:r>
              <a:rPr lang="de-DE" sz="1400" b="1" baseline="0" dirty="0" smtClean="0"/>
              <a:t> des Vortrags</a:t>
            </a:r>
            <a:br>
              <a:rPr lang="de-DE" sz="1400" b="1" baseline="0" dirty="0" smtClean="0"/>
            </a:br>
            <a:r>
              <a:rPr lang="de-DE" sz="1400" b="1" baseline="0" dirty="0" smtClean="0"/>
              <a:t>in der Tagesagenda</a:t>
            </a:r>
            <a:endParaRPr lang="de-DE" sz="1400" dirty="0" smtClean="0"/>
          </a:p>
          <a:p>
            <a:pPr marL="180975" indent="-180975">
              <a:buFont typeface="Arial" pitchFamily="34" charset="0"/>
              <a:buChar char="•"/>
            </a:pPr>
            <a:r>
              <a:rPr lang="de-DE" sz="1400" b="1" dirty="0" smtClean="0"/>
              <a:t>Fußzeile</a:t>
            </a:r>
            <a:r>
              <a:rPr lang="de-DE" sz="1400" dirty="0" smtClean="0"/>
              <a:t> mit Haupttitel</a:t>
            </a:r>
            <a:r>
              <a:rPr lang="de-DE" sz="1400" baseline="0" dirty="0" smtClean="0"/>
              <a:t> f</a:t>
            </a:r>
            <a:r>
              <a:rPr lang="de-DE" sz="1400" dirty="0" smtClean="0"/>
              <a:t>üllen.</a:t>
            </a:r>
          </a:p>
        </p:txBody>
      </p:sp>
      <p:sp>
        <p:nvSpPr>
          <p:cNvPr id="26" name="Titel 25"/>
          <p:cNvSpPr>
            <a:spLocks noGrp="1"/>
          </p:cNvSpPr>
          <p:nvPr>
            <p:ph type="title"/>
          </p:nvPr>
        </p:nvSpPr>
        <p:spPr>
          <a:xfrm>
            <a:off x="357158" y="928670"/>
            <a:ext cx="6572296" cy="784800"/>
          </a:xfrm>
        </p:spPr>
        <p:txBody>
          <a:bodyPr/>
          <a:lstStyle>
            <a:lvl1pPr>
              <a:defRPr sz="3800"/>
            </a:lvl1pPr>
          </a:lstStyle>
          <a:p>
            <a:r>
              <a:rPr lang="de-DE" dirty="0" smtClean="0"/>
              <a:t>Titelmasterformat durch Klicken bearbeiten</a:t>
            </a:r>
            <a:endParaRPr lang="de-DE" dirty="0"/>
          </a:p>
        </p:txBody>
      </p:sp>
      <p:sp>
        <p:nvSpPr>
          <p:cNvPr id="33" name="Textplatzhalter 32"/>
          <p:cNvSpPr>
            <a:spLocks noGrp="1"/>
          </p:cNvSpPr>
          <p:nvPr>
            <p:ph type="body" sz="quarter" idx="12" hasCustomPrompt="1"/>
          </p:nvPr>
        </p:nvSpPr>
        <p:spPr>
          <a:xfrm>
            <a:off x="7072330" y="1285872"/>
            <a:ext cx="1714512" cy="1714500"/>
          </a:xfrm>
          <a:solidFill>
            <a:srgbClr val="979A99">
              <a:alpha val="40000"/>
            </a:srgbClr>
          </a:solidFill>
          <a:ln w="9525">
            <a:solidFill>
              <a:srgbClr val="979A99">
                <a:alpha val="40000"/>
              </a:srgbClr>
            </a:solidFill>
          </a:ln>
        </p:spPr>
        <p:txBody>
          <a:bodyPr anchor="ctr" anchorCtr="0">
            <a:noAutofit/>
          </a:bodyPr>
          <a:lstStyle>
            <a:lvl1pPr algn="ctr">
              <a:buNone/>
              <a:defRPr sz="9600">
                <a:solidFill>
                  <a:schemeClr val="bg1"/>
                </a:solidFill>
              </a:defRPr>
            </a:lvl1pPr>
            <a:lvl2pPr algn="ctr">
              <a:buNone/>
              <a:defRPr sz="9600">
                <a:solidFill>
                  <a:schemeClr val="tx1"/>
                </a:solidFill>
              </a:defRPr>
            </a:lvl2pPr>
            <a:lvl3pPr algn="ctr">
              <a:buNone/>
              <a:defRPr sz="9600">
                <a:solidFill>
                  <a:schemeClr val="tx1"/>
                </a:solidFill>
              </a:defRPr>
            </a:lvl3pPr>
            <a:lvl4pPr algn="ctr">
              <a:buNone/>
              <a:defRPr sz="9600">
                <a:solidFill>
                  <a:schemeClr val="tx1"/>
                </a:solidFill>
              </a:defRPr>
            </a:lvl4pPr>
            <a:lvl5pPr algn="ctr">
              <a:buNone/>
              <a:defRPr sz="9600">
                <a:solidFill>
                  <a:schemeClr val="tx1"/>
                </a:solidFill>
              </a:defRPr>
            </a:lvl5pPr>
          </a:lstStyle>
          <a:p>
            <a:pPr lvl="0"/>
            <a:r>
              <a:rPr lang="de-DE" dirty="0" smtClean="0"/>
              <a:t>99</a:t>
            </a:r>
            <a:endParaRPr lang="de-DE" dirty="0"/>
          </a:p>
        </p:txBody>
      </p:sp>
      <p:sp>
        <p:nvSpPr>
          <p:cNvPr id="39" name="Rechteck 38"/>
          <p:cNvSpPr/>
          <p:nvPr userDrawn="1"/>
        </p:nvSpPr>
        <p:spPr>
          <a:xfrm>
            <a:off x="7072330" y="3143248"/>
            <a:ext cx="1714512" cy="3071834"/>
          </a:xfrm>
          <a:prstGeom prst="rect">
            <a:avLst/>
          </a:prstGeom>
          <a:solidFill>
            <a:srgbClr val="B0B3B2">
              <a:alpha val="20000"/>
            </a:srgbClr>
          </a:solidFill>
          <a:ln w="9525">
            <a:solidFill>
              <a:srgbClr val="B0B3B2">
                <a:alpha val="20000"/>
              </a:srgbClr>
            </a:solidFill>
          </a:ln>
        </p:spPr>
        <p:txBody>
          <a:bodyPr vert="horz" lIns="0" tIns="0" rIns="0" bIns="0" rtlCol="0" anchor="ctr" anchorCtr="0">
            <a:noAutofit/>
          </a:bodyPr>
          <a:lstStyle/>
          <a:p>
            <a:pPr marL="361950" lvl="0" indent="-361950" algn="ctr" defTabSz="914400" rtl="0" eaLnBrk="1" latinLnBrk="0" hangingPunct="1">
              <a:spcBef>
                <a:spcPts val="1200"/>
              </a:spcBef>
              <a:buClr>
                <a:schemeClr val="tx1"/>
              </a:buClr>
              <a:buFont typeface="Wingdings" pitchFamily="2" charset="2"/>
              <a:buNone/>
            </a:pPr>
            <a:endParaRPr kumimoji="0" lang="de-DE" sz="96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5" name="Rechteck 24"/>
          <p:cNvSpPr/>
          <p:nvPr userDrawn="1"/>
        </p:nvSpPr>
        <p:spPr>
          <a:xfrm>
            <a:off x="1928794" y="6429396"/>
            <a:ext cx="4357718" cy="214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 name="Gruppieren 45"/>
          <p:cNvGrpSpPr/>
          <p:nvPr userDrawn="1"/>
        </p:nvGrpSpPr>
        <p:grpSpPr>
          <a:xfrm>
            <a:off x="7070731" y="716741"/>
            <a:ext cx="1716111" cy="401643"/>
            <a:chOff x="7054884" y="727038"/>
            <a:chExt cx="1716111" cy="401643"/>
          </a:xfrm>
        </p:grpSpPr>
        <p:pic>
          <p:nvPicPr>
            <p:cNvPr id="47" name="Grafik 46" descr="RF-84596508.jp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93040" y="727038"/>
              <a:ext cx="401643" cy="401643"/>
            </a:xfrm>
            <a:prstGeom prst="rect">
              <a:avLst/>
            </a:prstGeom>
            <a:ln w="36000">
              <a:solidFill>
                <a:srgbClr val="FFFFFF"/>
              </a:solidFill>
            </a:ln>
          </p:spPr>
        </p:pic>
        <p:pic>
          <p:nvPicPr>
            <p:cNvPr id="48" name="Grafik 47" descr="RF-200380389-001.jp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054884" y="727038"/>
              <a:ext cx="401643" cy="401643"/>
            </a:xfrm>
            <a:prstGeom prst="rect">
              <a:avLst/>
            </a:prstGeom>
            <a:ln w="36000">
              <a:solidFill>
                <a:srgbClr val="FFFFFF"/>
              </a:solidFill>
            </a:ln>
          </p:spPr>
        </p:pic>
        <p:pic>
          <p:nvPicPr>
            <p:cNvPr id="49" name="Grafik 48" descr="RF-IS725-063.jp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369352" y="727038"/>
              <a:ext cx="401643" cy="401643"/>
            </a:xfrm>
            <a:prstGeom prst="rect">
              <a:avLst/>
            </a:prstGeom>
            <a:ln w="36000">
              <a:solidFill>
                <a:srgbClr val="FFFFFF"/>
              </a:solidFill>
            </a:ln>
          </p:spPr>
        </p:pic>
        <p:pic>
          <p:nvPicPr>
            <p:cNvPr id="50" name="Grafik 49" descr="RF-PAA152000062-neu.jp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931196" y="727038"/>
              <a:ext cx="401643" cy="401643"/>
            </a:xfrm>
            <a:prstGeom prst="rect">
              <a:avLst/>
            </a:prstGeom>
            <a:ln w="36000">
              <a:solidFill>
                <a:srgbClr val="FFFFFF"/>
              </a:solidFill>
            </a:ln>
          </p:spPr>
        </p:pic>
      </p:grpSp>
      <p:pic>
        <p:nvPicPr>
          <p:cNvPr id="51" name="Grafik 50" descr="Headline.png"/>
          <p:cNvPicPr>
            <a:picLocks noChangeAspect="1"/>
          </p:cNvPicPr>
          <p:nvPr userDrawn="1"/>
        </p:nvPicPr>
        <p:blipFill>
          <a:blip r:embed="rId8" cstate="print"/>
          <a:stretch>
            <a:fillRect/>
          </a:stretch>
        </p:blipFill>
        <p:spPr>
          <a:xfrm>
            <a:off x="7069701" y="562452"/>
            <a:ext cx="1714291" cy="104814"/>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4" name="Rechteck 3"/>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Zitat:</a:t>
            </a:r>
          </a:p>
          <a:p>
            <a:pPr marL="180975" indent="-180975" algn="l" defTabSz="914400" rtl="0" eaLnBrk="1" latinLnBrk="0" hangingPunct="1">
              <a:buFont typeface="Arial" pitchFamily="34" charset="0"/>
              <a:buChar char="•"/>
            </a:pPr>
            <a:r>
              <a:rPr lang="de-DE" sz="1400" b="0" kern="1200" dirty="0" smtClean="0">
                <a:solidFill>
                  <a:schemeClr val="lt1"/>
                </a:solidFill>
                <a:latin typeface="+mn-lt"/>
                <a:ea typeface="+mn-ea"/>
                <a:cs typeface="+mn-cs"/>
              </a:rPr>
              <a:t>Diese</a:t>
            </a:r>
            <a:r>
              <a:rPr lang="de-DE" sz="1400" b="0" kern="1200" baseline="0" dirty="0" smtClean="0">
                <a:solidFill>
                  <a:schemeClr val="lt1"/>
                </a:solidFill>
                <a:latin typeface="+mn-lt"/>
                <a:ea typeface="+mn-ea"/>
                <a:cs typeface="+mn-cs"/>
              </a:rPr>
              <a:t> Folie wird zum Hervorheben eines einzelnen Zitats genutzt</a:t>
            </a:r>
          </a:p>
          <a:p>
            <a:pPr marL="180975" indent="-180975"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Der Zitierte muss genannt werden.</a:t>
            </a:r>
            <a:endParaRPr lang="de-DE" sz="1400" dirty="0" smtClean="0"/>
          </a:p>
        </p:txBody>
      </p:sp>
      <p:sp>
        <p:nvSpPr>
          <p:cNvPr id="6" name="Rechteck 5"/>
          <p:cNvSpPr/>
          <p:nvPr userDrawn="1"/>
        </p:nvSpPr>
        <p:spPr>
          <a:xfrm>
            <a:off x="323528" y="1052736"/>
            <a:ext cx="856895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userDrawn="1"/>
        </p:nvSpPr>
        <p:spPr>
          <a:xfrm>
            <a:off x="323528" y="1605808"/>
            <a:ext cx="1152128" cy="2400657"/>
          </a:xfrm>
          <a:prstGeom prst="rect">
            <a:avLst/>
          </a:prstGeom>
          <a:noFill/>
        </p:spPr>
        <p:txBody>
          <a:bodyPr wrap="square" rtlCol="0">
            <a:spAutoFit/>
          </a:bodyPr>
          <a:lstStyle/>
          <a:p>
            <a:pPr algn="l"/>
            <a:r>
              <a:rPr lang="de-DE" sz="15000" b="1" dirty="0" smtClean="0">
                <a:solidFill>
                  <a:schemeClr val="accent2"/>
                </a:solidFill>
              </a:rPr>
              <a:t>„</a:t>
            </a:r>
            <a:endParaRPr lang="de-DE" sz="15000" b="1" dirty="0">
              <a:solidFill>
                <a:schemeClr val="accent2"/>
              </a:solidFill>
            </a:endParaRPr>
          </a:p>
        </p:txBody>
      </p:sp>
      <p:sp>
        <p:nvSpPr>
          <p:cNvPr id="11" name="Textfeld 10"/>
          <p:cNvSpPr txBox="1"/>
          <p:nvPr userDrawn="1"/>
        </p:nvSpPr>
        <p:spPr>
          <a:xfrm>
            <a:off x="7740352" y="1427683"/>
            <a:ext cx="1152128" cy="2400657"/>
          </a:xfrm>
          <a:prstGeom prst="rect">
            <a:avLst/>
          </a:prstGeom>
          <a:noFill/>
        </p:spPr>
        <p:txBody>
          <a:bodyPr wrap="square" rtlCol="0">
            <a:spAutoFit/>
          </a:bodyPr>
          <a:lstStyle/>
          <a:p>
            <a:pPr algn="l"/>
            <a:r>
              <a:rPr lang="de-DE" sz="15000" b="1" dirty="0" smtClean="0">
                <a:solidFill>
                  <a:schemeClr val="accent2"/>
                </a:solidFill>
              </a:rPr>
              <a:t>“</a:t>
            </a:r>
            <a:endParaRPr lang="de-DE" sz="15000" b="1" dirty="0">
              <a:solidFill>
                <a:schemeClr val="accent2"/>
              </a:solidFill>
            </a:endParaRPr>
          </a:p>
        </p:txBody>
      </p:sp>
      <p:sp>
        <p:nvSpPr>
          <p:cNvPr id="8" name="Textplatzhalter 2"/>
          <p:cNvSpPr>
            <a:spLocks noGrp="1"/>
          </p:cNvSpPr>
          <p:nvPr>
            <p:ph type="body" sz="quarter" idx="10" hasCustomPrompt="1"/>
          </p:nvPr>
        </p:nvSpPr>
        <p:spPr>
          <a:xfrm>
            <a:off x="1387239" y="2479870"/>
            <a:ext cx="6408738" cy="1008782"/>
          </a:xfrm>
        </p:spPr>
        <p:txBody>
          <a:bodyPr/>
          <a:lstStyle>
            <a:lvl1pPr marL="0" indent="0">
              <a:buNone/>
              <a:defRPr sz="2400">
                <a:solidFill>
                  <a:schemeClr val="tx1"/>
                </a:solidFill>
              </a:defRPr>
            </a:lvl1pPr>
          </a:lstStyle>
          <a:p>
            <a:pPr algn="ctr"/>
            <a:r>
              <a:rPr lang="de-DE" sz="2800" b="1" dirty="0" smtClean="0"/>
              <a:t>Hier steht</a:t>
            </a:r>
            <a:r>
              <a:rPr lang="de-DE" sz="2800" b="1" baseline="0" dirty="0" smtClean="0"/>
              <a:t> das Zitat in mind. 22 und max. 28 </a:t>
            </a:r>
            <a:r>
              <a:rPr lang="de-DE" sz="2800" b="1" baseline="0" dirty="0" err="1" smtClean="0"/>
              <a:t>pt</a:t>
            </a:r>
            <a:r>
              <a:rPr lang="de-DE" sz="2800" b="1" baseline="0" dirty="0" smtClean="0"/>
              <a:t> und fett – je nach Länge.</a:t>
            </a:r>
            <a:endParaRPr lang="de-DE" sz="2800" b="1" dirty="0"/>
          </a:p>
        </p:txBody>
      </p:sp>
      <p:sp>
        <p:nvSpPr>
          <p:cNvPr id="9" name="Textplatzhalter 7"/>
          <p:cNvSpPr>
            <a:spLocks noGrp="1"/>
          </p:cNvSpPr>
          <p:nvPr>
            <p:ph type="body" sz="quarter" idx="11" hasCustomPrompt="1"/>
          </p:nvPr>
        </p:nvSpPr>
        <p:spPr>
          <a:xfrm>
            <a:off x="2400529" y="4293096"/>
            <a:ext cx="5399956" cy="504056"/>
          </a:xfrm>
        </p:spPr>
        <p:txBody>
          <a:bodyPr/>
          <a:lstStyle>
            <a:lvl1pPr marL="0" indent="0">
              <a:buNone/>
              <a:defRPr sz="2400"/>
            </a:lvl1pPr>
          </a:lstStyle>
          <a:p>
            <a:pPr algn="r"/>
            <a:r>
              <a:rPr lang="de-DE" sz="1800" b="0" dirty="0" smtClean="0">
                <a:solidFill>
                  <a:schemeClr val="accent2"/>
                </a:solidFill>
              </a:rPr>
              <a:t>Vorname Nachname des Zitierten</a:t>
            </a:r>
            <a:endParaRPr lang="de-DE" sz="1800" b="0" dirty="0">
              <a:solidFill>
                <a:schemeClr val="accent2"/>
              </a:solidFill>
            </a:endParaRPr>
          </a:p>
        </p:txBody>
      </p:sp>
    </p:spTree>
  </p:cSld>
  <p:clrMapOvr>
    <a:masterClrMapping/>
  </p:clrMapOvr>
  <p:transition xmlns:p14="http://schemas.microsoft.com/office/powerpoint/2010/main" spd="slow"/>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ellenverwei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800"/>
            </a:lvl1pPr>
          </a:lstStyle>
          <a:p>
            <a:r>
              <a:rPr lang="de-DE" dirty="0" smtClean="0"/>
              <a:t>Titelmasterformat durch Klicken bearbeiten</a:t>
            </a:r>
            <a:endParaRPr lang="de-DE" dirty="0"/>
          </a:p>
        </p:txBody>
      </p:sp>
      <p:pic>
        <p:nvPicPr>
          <p:cNvPr id="1026" name="Picture 2"/>
          <p:cNvPicPr>
            <a:picLocks noChangeArrowheads="1"/>
          </p:cNvPicPr>
          <p:nvPr userDrawn="1"/>
        </p:nvPicPr>
        <p:blipFill>
          <a:blip r:embed="rId2" cstate="print"/>
          <a:srcRect/>
          <a:stretch>
            <a:fillRect/>
          </a:stretch>
        </p:blipFill>
        <p:spPr bwMode="auto">
          <a:xfrm>
            <a:off x="7215206" y="1368000"/>
            <a:ext cx="1568794" cy="4847082"/>
          </a:xfrm>
          <a:prstGeom prst="rect">
            <a:avLst/>
          </a:prstGeom>
          <a:noFill/>
        </p:spPr>
      </p:pic>
      <p:sp>
        <p:nvSpPr>
          <p:cNvPr id="14" name="Textplatzhalter 13"/>
          <p:cNvSpPr>
            <a:spLocks noGrp="1"/>
          </p:cNvSpPr>
          <p:nvPr>
            <p:ph type="body" sz="quarter" idx="10" hasCustomPrompt="1"/>
          </p:nvPr>
        </p:nvSpPr>
        <p:spPr>
          <a:xfrm>
            <a:off x="357187" y="1368000"/>
            <a:ext cx="6715143" cy="4680000"/>
          </a:xfrm>
        </p:spPr>
        <p:txBody>
          <a:bodyPr>
            <a:normAutofit/>
          </a:bodyPr>
          <a:lstStyle>
            <a:lvl1pPr marL="1703388" indent="-1703388">
              <a:buNone/>
              <a:tabLst>
                <a:tab pos="1260475" algn="l"/>
              </a:tabLst>
              <a:defRPr sz="1800" b="0"/>
            </a:lvl1pPr>
          </a:lstStyle>
          <a:p>
            <a:pPr lvl="0"/>
            <a:r>
              <a:rPr lang="de-DE" dirty="0" smtClean="0"/>
              <a:t>[WWWW09] 	Die vier ersten Buchstaben des Autors und zweistelliges Jahr in eckiger Klammer, anschließend der eigentliche Text bestehend aus Autor(en), Titel, Erscheinungsort, Verlag, Jahr bzw. die URL und Datum des Abrufs</a:t>
            </a:r>
          </a:p>
        </p:txBody>
      </p:sp>
      <p:sp>
        <p:nvSpPr>
          <p:cNvPr id="5" name="Textfeld 4"/>
          <p:cNvSpPr txBox="1"/>
          <p:nvPr userDrawn="1"/>
        </p:nvSpPr>
        <p:spPr>
          <a:xfrm rot="1800000">
            <a:off x="-289634" y="2666337"/>
            <a:ext cx="9722325" cy="1446550"/>
          </a:xfrm>
          <a:prstGeom prst="rect">
            <a:avLst/>
          </a:prstGeom>
          <a:solidFill>
            <a:srgbClr val="00B050"/>
          </a:solidFill>
        </p:spPr>
        <p:txBody>
          <a:bodyPr wrap="square" rtlCol="0">
            <a:spAutoFit/>
          </a:bodyPr>
          <a:lstStyle/>
          <a:p>
            <a:r>
              <a:rPr lang="de-DE" sz="4400" b="1" dirty="0" smtClean="0">
                <a:solidFill>
                  <a:schemeClr val="bg1"/>
                </a:solidFill>
              </a:rPr>
              <a:t>ENTWURF – </a:t>
            </a:r>
            <a:br>
              <a:rPr lang="de-DE" sz="4400" b="1" dirty="0" smtClean="0">
                <a:solidFill>
                  <a:schemeClr val="bg1"/>
                </a:solidFill>
              </a:rPr>
            </a:br>
            <a:r>
              <a:rPr lang="de-DE" sz="4400" b="1" dirty="0" smtClean="0">
                <a:solidFill>
                  <a:schemeClr val="bg1"/>
                </a:solidFill>
              </a:rPr>
              <a:t>BITTE NOCH NICHT NUTZEN</a:t>
            </a:r>
            <a:endParaRPr lang="de-DE" sz="4400" b="1" dirty="0">
              <a:solidFill>
                <a:schemeClr val="bg1"/>
              </a:solidFill>
            </a:endParaRPr>
          </a:p>
        </p:txBody>
      </p:sp>
      <p:sp>
        <p:nvSpPr>
          <p:cNvPr id="7" name="Rechteck 6"/>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Quellenverweis:</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TODO: Foto OC</a:t>
            </a:r>
            <a:r>
              <a:rPr lang="de-DE" sz="1400" b="1" kern="1200" baseline="0" dirty="0" smtClean="0">
                <a:solidFill>
                  <a:schemeClr val="lt1"/>
                </a:solidFill>
                <a:latin typeface="+mn-lt"/>
                <a:ea typeface="+mn-ea"/>
                <a:cs typeface="+mn-cs"/>
              </a:rPr>
              <a:t> Bibliothek</a:t>
            </a:r>
            <a:endParaRPr lang="de-DE" sz="1400" dirty="0" smtClean="0"/>
          </a:p>
        </p:txBody>
      </p:sp>
    </p:spTree>
  </p:cSld>
  <p:clrMapOvr>
    <a:masterClrMapping/>
  </p:clrMapOvr>
  <p:transition xmlns:p14="http://schemas.microsoft.com/office/powerpoint/2010/main" spd="slow"/>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ferenz">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800"/>
            </a:lvl1pPr>
          </a:lstStyle>
          <a:p>
            <a:r>
              <a:rPr lang="de-DE" smtClean="0"/>
              <a:t>Titelmasterformat durch Klicken bearbeiten</a:t>
            </a:r>
            <a:endParaRPr lang="de-DE"/>
          </a:p>
        </p:txBody>
      </p:sp>
      <p:sp>
        <p:nvSpPr>
          <p:cNvPr id="4" name="Rectangle 5"/>
          <p:cNvSpPr>
            <a:spLocks noChangeArrowheads="1"/>
          </p:cNvSpPr>
          <p:nvPr/>
        </p:nvSpPr>
        <p:spPr bwMode="auto">
          <a:xfrm>
            <a:off x="360000" y="2304000"/>
            <a:ext cx="2088000" cy="1440000"/>
          </a:xfrm>
          <a:prstGeom prst="rect">
            <a:avLst/>
          </a:prstGeom>
          <a:solidFill>
            <a:schemeClr val="bg2"/>
          </a:solidFill>
          <a:ln w="9525" algn="ctr">
            <a:noFill/>
            <a:miter lim="800000"/>
            <a:headEnd/>
            <a:tailEnd/>
          </a:ln>
          <a:effectLst/>
        </p:spPr>
        <p:txBody>
          <a:bodyPr lIns="90000" tIns="90000" rIns="90000" bIns="90000"/>
          <a:lstStyle/>
          <a:p>
            <a:pPr algn="r">
              <a:spcBef>
                <a:spcPct val="50000"/>
              </a:spcBef>
            </a:pPr>
            <a:r>
              <a:rPr lang="de-DE" sz="1400" dirty="0">
                <a:solidFill>
                  <a:schemeClr val="accent1"/>
                </a:solidFill>
              </a:rPr>
              <a:t>Projektbeschreibung</a:t>
            </a:r>
          </a:p>
        </p:txBody>
      </p:sp>
      <p:sp>
        <p:nvSpPr>
          <p:cNvPr id="6" name="Rectangle 7"/>
          <p:cNvSpPr>
            <a:spLocks noChangeArrowheads="1"/>
          </p:cNvSpPr>
          <p:nvPr/>
        </p:nvSpPr>
        <p:spPr bwMode="auto">
          <a:xfrm>
            <a:off x="360000" y="3816000"/>
            <a:ext cx="2088000" cy="648000"/>
          </a:xfrm>
          <a:prstGeom prst="rect">
            <a:avLst/>
          </a:prstGeom>
          <a:solidFill>
            <a:schemeClr val="bg2"/>
          </a:solidFill>
          <a:ln w="9525" algn="ctr">
            <a:noFill/>
            <a:miter lim="800000"/>
            <a:headEnd/>
            <a:tailEnd/>
          </a:ln>
          <a:effectLst/>
        </p:spPr>
        <p:txBody>
          <a:bodyPr lIns="90000" tIns="90000" rIns="90000" bIns="90000"/>
          <a:lstStyle/>
          <a:p>
            <a:pPr algn="r">
              <a:spcBef>
                <a:spcPct val="50000"/>
              </a:spcBef>
            </a:pPr>
            <a:r>
              <a:rPr lang="de-DE" sz="1400" dirty="0">
                <a:solidFill>
                  <a:schemeClr val="accent1"/>
                </a:solidFill>
              </a:rPr>
              <a:t>Projektdauer/-umfang</a:t>
            </a:r>
          </a:p>
        </p:txBody>
      </p:sp>
      <p:sp>
        <p:nvSpPr>
          <p:cNvPr id="7" name="Rectangle 8"/>
          <p:cNvSpPr>
            <a:spLocks noChangeArrowheads="1"/>
          </p:cNvSpPr>
          <p:nvPr/>
        </p:nvSpPr>
        <p:spPr bwMode="auto">
          <a:xfrm>
            <a:off x="360000" y="4536000"/>
            <a:ext cx="2088000" cy="1584000"/>
          </a:xfrm>
          <a:prstGeom prst="rect">
            <a:avLst/>
          </a:prstGeom>
          <a:solidFill>
            <a:schemeClr val="bg2"/>
          </a:solidFill>
          <a:ln w="9525" algn="ctr">
            <a:noFill/>
            <a:miter lim="800000"/>
            <a:headEnd/>
            <a:tailEnd/>
          </a:ln>
          <a:effectLst/>
        </p:spPr>
        <p:txBody>
          <a:bodyPr lIns="90000" tIns="90000" rIns="90000" bIns="90000"/>
          <a:lstStyle/>
          <a:p>
            <a:pPr algn="r">
              <a:spcBef>
                <a:spcPct val="50000"/>
              </a:spcBef>
            </a:pPr>
            <a:r>
              <a:rPr lang="de-DE" sz="1400" dirty="0">
                <a:solidFill>
                  <a:schemeClr val="accent1"/>
                </a:solidFill>
              </a:rPr>
              <a:t>Kundennutzen</a:t>
            </a:r>
          </a:p>
        </p:txBody>
      </p:sp>
      <p:sp>
        <p:nvSpPr>
          <p:cNvPr id="13" name="Bildplatzhalter 12"/>
          <p:cNvSpPr>
            <a:spLocks noGrp="1"/>
          </p:cNvSpPr>
          <p:nvPr>
            <p:ph type="pic" sz="quarter" idx="10" hasCustomPrompt="1"/>
          </p:nvPr>
        </p:nvSpPr>
        <p:spPr>
          <a:xfrm>
            <a:off x="360000" y="1368000"/>
            <a:ext cx="2088000" cy="864000"/>
          </a:xfrm>
          <a:solidFill>
            <a:schemeClr val="accent4"/>
          </a:solidFill>
        </p:spPr>
        <p:txBody>
          <a:bodyPr anchor="ctr" anchorCtr="1"/>
          <a:lstStyle>
            <a:lvl1pPr algn="ctr">
              <a:buNone/>
              <a:defRPr/>
            </a:lvl1pPr>
          </a:lstStyle>
          <a:p>
            <a:r>
              <a:rPr lang="de-DE" smtClean="0"/>
              <a:t>&lt;Kundenlogo&gt;</a:t>
            </a:r>
            <a:endParaRPr lang="de-DE"/>
          </a:p>
        </p:txBody>
      </p:sp>
      <p:sp>
        <p:nvSpPr>
          <p:cNvPr id="15" name="Textplatzhalter 14"/>
          <p:cNvSpPr>
            <a:spLocks noGrp="1"/>
          </p:cNvSpPr>
          <p:nvPr>
            <p:ph type="body" sz="quarter" idx="11" hasCustomPrompt="1"/>
          </p:nvPr>
        </p:nvSpPr>
        <p:spPr>
          <a:xfrm>
            <a:off x="2520000" y="1368000"/>
            <a:ext cx="6264000" cy="864000"/>
          </a:xfrm>
          <a:solidFill>
            <a:schemeClr val="bg2"/>
          </a:solidFill>
        </p:spPr>
        <p:txBody>
          <a:bodyPr anchor="ctr" anchorCtr="0"/>
          <a:lstStyle>
            <a:lvl1pPr>
              <a:buNone/>
              <a:defRPr>
                <a:solidFill>
                  <a:schemeClr val="tx1"/>
                </a:solidFill>
              </a:defRPr>
            </a:lvl1pPr>
          </a:lstStyle>
          <a:p>
            <a:pPr lvl="0"/>
            <a:r>
              <a:rPr lang="de-DE" dirty="0" smtClean="0"/>
              <a:t>&lt;Kunde/Branche&gt;</a:t>
            </a:r>
          </a:p>
        </p:txBody>
      </p:sp>
      <p:sp>
        <p:nvSpPr>
          <p:cNvPr id="24" name="Textplatzhalter 23"/>
          <p:cNvSpPr>
            <a:spLocks noGrp="1"/>
          </p:cNvSpPr>
          <p:nvPr>
            <p:ph type="body" sz="quarter" idx="12" hasCustomPrompt="1"/>
          </p:nvPr>
        </p:nvSpPr>
        <p:spPr>
          <a:xfrm>
            <a:off x="2520000" y="2304000"/>
            <a:ext cx="6264000" cy="1440000"/>
          </a:xfrm>
        </p:spPr>
        <p:txBody>
          <a:bodyPr>
            <a:normAutofit/>
          </a:bodyPr>
          <a:lstStyle>
            <a:lvl1pPr>
              <a:defRPr sz="1400"/>
            </a:lvl1pPr>
          </a:lstStyle>
          <a:p>
            <a:pPr lvl="0"/>
            <a:r>
              <a:rPr lang="de-DE" smtClean="0"/>
              <a:t>&lt;Hier sollte eine Kurzbeschreibung des Projektes stehen (2-3 Stichpunkte)&gt;</a:t>
            </a:r>
            <a:endParaRPr lang="de-DE"/>
          </a:p>
        </p:txBody>
      </p:sp>
      <p:sp>
        <p:nvSpPr>
          <p:cNvPr id="25" name="Textplatzhalter 23"/>
          <p:cNvSpPr>
            <a:spLocks noGrp="1"/>
          </p:cNvSpPr>
          <p:nvPr>
            <p:ph type="body" sz="quarter" idx="13" hasCustomPrompt="1"/>
          </p:nvPr>
        </p:nvSpPr>
        <p:spPr>
          <a:xfrm>
            <a:off x="2520000" y="3816000"/>
            <a:ext cx="6264000" cy="648000"/>
          </a:xfrm>
        </p:spPr>
        <p:txBody>
          <a:bodyPr>
            <a:noAutofit/>
          </a:bodyPr>
          <a:lstStyle>
            <a:lvl1pPr>
              <a:defRPr sz="1400"/>
            </a:lvl1pPr>
          </a:lstStyle>
          <a:p>
            <a:pPr lvl="0"/>
            <a:r>
              <a:rPr lang="de-DE" smtClean="0"/>
              <a:t>&lt;Projektdauer in Monaten/Jahren&gt;</a:t>
            </a:r>
            <a:br>
              <a:rPr lang="de-DE" smtClean="0"/>
            </a:br>
            <a:r>
              <a:rPr lang="de-DE" smtClean="0"/>
              <a:t>&lt;Projektumfang (Anzahl Personen Kunde und OC / Personentage)&gt;</a:t>
            </a:r>
            <a:endParaRPr lang="de-DE"/>
          </a:p>
        </p:txBody>
      </p:sp>
      <p:sp>
        <p:nvSpPr>
          <p:cNvPr id="26" name="Textplatzhalter 23"/>
          <p:cNvSpPr>
            <a:spLocks noGrp="1"/>
          </p:cNvSpPr>
          <p:nvPr>
            <p:ph type="body" sz="quarter" idx="14" hasCustomPrompt="1"/>
          </p:nvPr>
        </p:nvSpPr>
        <p:spPr>
          <a:xfrm>
            <a:off x="2520000" y="4536000"/>
            <a:ext cx="6264000" cy="1584000"/>
          </a:xfrm>
        </p:spPr>
        <p:txBody>
          <a:bodyPr>
            <a:normAutofit/>
          </a:bodyPr>
          <a:lstStyle>
            <a:lvl1pPr>
              <a:defRPr sz="1400"/>
            </a:lvl1pPr>
          </a:lstStyle>
          <a:p>
            <a:pPr lvl="0"/>
            <a:r>
              <a:rPr lang="de-DE" smtClean="0"/>
              <a:t>&lt;Hier sollte kurz der Kundennutzen beschrieben werden (2-3 Stichpunkte)&gt;</a:t>
            </a:r>
            <a:endParaRPr lang="de-DE"/>
          </a:p>
        </p:txBody>
      </p:sp>
      <p:sp>
        <p:nvSpPr>
          <p:cNvPr id="11" name="Textfeld 10"/>
          <p:cNvSpPr txBox="1"/>
          <p:nvPr userDrawn="1"/>
        </p:nvSpPr>
        <p:spPr>
          <a:xfrm rot="1800000">
            <a:off x="-292783" y="2705725"/>
            <a:ext cx="9769323" cy="1446550"/>
          </a:xfrm>
          <a:prstGeom prst="rect">
            <a:avLst/>
          </a:prstGeom>
          <a:solidFill>
            <a:srgbClr val="00B050"/>
          </a:solidFill>
        </p:spPr>
        <p:txBody>
          <a:bodyPr wrap="square" rtlCol="0">
            <a:spAutoFit/>
          </a:bodyPr>
          <a:lstStyle/>
          <a:p>
            <a:r>
              <a:rPr lang="de-DE" sz="4400" b="1" dirty="0" smtClean="0">
                <a:solidFill>
                  <a:schemeClr val="bg1"/>
                </a:solidFill>
              </a:rPr>
              <a:t>ENTWURF – </a:t>
            </a:r>
            <a:br>
              <a:rPr lang="de-DE" sz="4400" b="1" dirty="0" smtClean="0">
                <a:solidFill>
                  <a:schemeClr val="bg1"/>
                </a:solidFill>
              </a:rPr>
            </a:br>
            <a:r>
              <a:rPr lang="de-DE" sz="4400" b="1" dirty="0" smtClean="0">
                <a:solidFill>
                  <a:schemeClr val="bg1"/>
                </a:solidFill>
              </a:rPr>
              <a:t>BITTE NOCH NICHT NUTZEN</a:t>
            </a:r>
            <a:endParaRPr lang="de-DE" sz="4400" b="1" dirty="0">
              <a:solidFill>
                <a:schemeClr val="bg1"/>
              </a:solidFill>
            </a:endParaRPr>
          </a:p>
        </p:txBody>
      </p:sp>
      <p:sp>
        <p:nvSpPr>
          <p:cNvPr id="12" name="Rechteck 11"/>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Referenz:</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TODO: Inhalt und Form.</a:t>
            </a:r>
            <a:endParaRPr lang="de-DE" sz="1400" dirty="0" smtClean="0"/>
          </a:p>
        </p:txBody>
      </p:sp>
    </p:spTree>
  </p:cSld>
  <p:clrMapOvr>
    <a:masterClrMapping/>
  </p:clrMapOvr>
  <p:transition xmlns:p14="http://schemas.microsoft.com/office/powerpoint/2010/main" spd="slow"/>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teuerungsseite (NICHT NUTZEN!)">
    <p:spTree>
      <p:nvGrpSpPr>
        <p:cNvPr id="1" name=""/>
        <p:cNvGrpSpPr/>
        <p:nvPr/>
      </p:nvGrpSpPr>
      <p:grpSpPr>
        <a:xfrm>
          <a:off x="0" y="0"/>
          <a:ext cx="0" cy="0"/>
          <a:chOff x="0" y="0"/>
          <a:chExt cx="0" cy="0"/>
        </a:xfrm>
      </p:grpSpPr>
      <p:sp>
        <p:nvSpPr>
          <p:cNvPr id="3" name="Rechteck 2"/>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Steuerungsseite</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Dieses Layout wird nicht in Präsentationen genutzt</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Dient zur Steuerung und um Metainformationen zu halten.</a:t>
            </a:r>
            <a:endParaRPr lang="de-DE" sz="1400" dirty="0" smtClean="0"/>
          </a:p>
        </p:txBody>
      </p:sp>
      <p:sp>
        <p:nvSpPr>
          <p:cNvPr id="4" name="Rechteck 3"/>
          <p:cNvSpPr/>
          <p:nvPr userDrawn="1"/>
        </p:nvSpPr>
        <p:spPr>
          <a:xfrm>
            <a:off x="0" y="0"/>
            <a:ext cx="9144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Steuerungsseite</a:t>
            </a:r>
          </a:p>
        </p:txBody>
      </p:sp>
    </p:spTree>
  </p:cSld>
  <p:clrMapOvr>
    <a:masterClrMapping/>
  </p:clrMapOvr>
  <p:transition xmlns:p14="http://schemas.microsoft.com/office/powerpoint/2010/main" spd="slow"/>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327385"/>
            <a:ext cx="8229586" cy="541860"/>
          </a:xfrm>
        </p:spPr>
        <p:txBody>
          <a:bodyPr anchor="t" anchorCtr="0"/>
          <a:lstStyle/>
          <a:p>
            <a:r>
              <a:rPr lang="en-US" dirty="0" smtClean="0"/>
              <a:t>Click to edit Master title style</a:t>
            </a:r>
            <a:br>
              <a:rPr lang="en-US" dirty="0" smtClean="0"/>
            </a:br>
            <a:endParaRPr lang="en-US" dirty="0"/>
          </a:p>
        </p:txBody>
      </p:sp>
      <p:sp>
        <p:nvSpPr>
          <p:cNvPr id="6" name="Content Placeholder 5"/>
          <p:cNvSpPr>
            <a:spLocks noGrp="1"/>
          </p:cNvSpPr>
          <p:nvPr>
            <p:ph sz="quarter" idx="12"/>
          </p:nvPr>
        </p:nvSpPr>
        <p:spPr>
          <a:xfrm>
            <a:off x="804347" y="2029468"/>
            <a:ext cx="8229600" cy="408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4"/>
          <p:cNvSpPr>
            <a:spLocks noGrp="1"/>
          </p:cNvSpPr>
          <p:nvPr>
            <p:ph type="body" sz="quarter" idx="13"/>
          </p:nvPr>
        </p:nvSpPr>
        <p:spPr>
          <a:xfrm>
            <a:off x="804347" y="864288"/>
            <a:ext cx="8229600" cy="406400"/>
          </a:xfrm>
        </p:spPr>
        <p:txBody>
          <a:bodyPr anchor="t" anchorCtr="0">
            <a:noAutofit/>
          </a:bodyPr>
          <a:lstStyle>
            <a:lvl1pPr marL="0" indent="0">
              <a:spcAft>
                <a:spcPts val="0"/>
              </a:spcAft>
              <a:buFontTx/>
              <a:buNone/>
              <a:defRPr sz="20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65239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44162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Mastertitelformat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a:xfrm>
            <a:off x="457200" y="6356350"/>
            <a:ext cx="2133600" cy="365125"/>
          </a:xfrm>
          <a:prstGeom prst="rect">
            <a:avLst/>
          </a:prstGeom>
        </p:spPr>
        <p:txBody>
          <a:bodyPr/>
          <a:lstStyle/>
          <a:p>
            <a:fld id="{C56B2E86-08FC-5E4E-AA0C-3532805D34FB}" type="datetimeFigureOut">
              <a:rPr lang="de-DE" smtClean="0">
                <a:solidFill>
                  <a:prstClr val="black"/>
                </a:solidFill>
              </a:rPr>
              <a:pPr/>
              <a:t>28.06.14</a:t>
            </a:fld>
            <a:endParaRPr lang="de-DE">
              <a:solidFill>
                <a:prstClr val="black"/>
              </a:solidFill>
            </a:endParaRPr>
          </a:p>
        </p:txBody>
      </p:sp>
      <p:sp>
        <p:nvSpPr>
          <p:cNvPr id="6" name="Fußzeilenplatzhalter 5"/>
          <p:cNvSpPr>
            <a:spLocks noGrp="1"/>
          </p:cNvSpPr>
          <p:nvPr>
            <p:ph type="ftr" sz="quarter" idx="11"/>
          </p:nvPr>
        </p:nvSpPr>
        <p:spPr>
          <a:xfrm>
            <a:off x="3124200" y="6356350"/>
            <a:ext cx="2895600" cy="365125"/>
          </a:xfrm>
          <a:prstGeom prst="rect">
            <a:avLst/>
          </a:prstGeom>
        </p:spPr>
        <p:txBody>
          <a:bodyPr/>
          <a:lstStyle/>
          <a:p>
            <a:endParaRPr lang="de-DE">
              <a:solidFill>
                <a:prstClr val="black"/>
              </a:solidFill>
            </a:endParaRPr>
          </a:p>
        </p:txBody>
      </p:sp>
      <p:sp>
        <p:nvSpPr>
          <p:cNvPr id="7" name="Foliennummernplatzhalter 6"/>
          <p:cNvSpPr>
            <a:spLocks noGrp="1"/>
          </p:cNvSpPr>
          <p:nvPr>
            <p:ph type="sldNum" sz="quarter" idx="12"/>
          </p:nvPr>
        </p:nvSpPr>
        <p:spPr>
          <a:xfrm>
            <a:off x="6553200" y="6356350"/>
            <a:ext cx="2133600" cy="365125"/>
          </a:xfrm>
          <a:prstGeom prst="rect">
            <a:avLst/>
          </a:prstGeom>
        </p:spPr>
        <p:txBody>
          <a:bodyPr/>
          <a:lstStyle/>
          <a:p>
            <a:fld id="{E84B7F6C-EDDF-9F49-BF6B-9F3A90365012}" type="slidenum">
              <a:rPr lang="de-DE" smtClean="0">
                <a:solidFill>
                  <a:prstClr val="black">
                    <a:tint val="75000"/>
                  </a:prstClr>
                </a:solidFill>
              </a:rPr>
              <a:pPr/>
              <a:t>‹Nr.›</a:t>
            </a:fld>
            <a:endParaRPr lang="de-DE">
              <a:solidFill>
                <a:prstClr val="black">
                  <a:tint val="75000"/>
                </a:prstClr>
              </a:solidFill>
            </a:endParaRPr>
          </a:p>
        </p:txBody>
      </p:sp>
    </p:spTree>
    <p:extLst>
      <p:ext uri="{BB962C8B-B14F-4D97-AF65-F5344CB8AC3E}">
        <p14:creationId xmlns:p14="http://schemas.microsoft.com/office/powerpoint/2010/main" val="354594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5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folie für Veranstaltungen">
    <p:spTree>
      <p:nvGrpSpPr>
        <p:cNvPr id="1" name=""/>
        <p:cNvGrpSpPr/>
        <p:nvPr/>
      </p:nvGrpSpPr>
      <p:grpSpPr>
        <a:xfrm>
          <a:off x="0" y="0"/>
          <a:ext cx="0" cy="0"/>
          <a:chOff x="0" y="0"/>
          <a:chExt cx="0" cy="0"/>
        </a:xfrm>
      </p:grpSpPr>
      <p:pic>
        <p:nvPicPr>
          <p:cNvPr id="34" name="Picture 7" descr="Titel_Hintergrund"/>
          <p:cNvPicPr>
            <a:picLocks noChangeAspect="1" noChangeArrowheads="1"/>
          </p:cNvPicPr>
          <p:nvPr userDrawn="1"/>
        </p:nvPicPr>
        <p:blipFill>
          <a:blip r:embed="rId2" cstate="print"/>
          <a:srcRect/>
          <a:stretch>
            <a:fillRect/>
          </a:stretch>
        </p:blipFill>
        <p:spPr bwMode="auto">
          <a:xfrm>
            <a:off x="7072330" y="1285860"/>
            <a:ext cx="1714512" cy="1714512"/>
          </a:xfrm>
          <a:prstGeom prst="rect">
            <a:avLst/>
          </a:prstGeom>
          <a:noFill/>
          <a:ln w="9525">
            <a:noFill/>
            <a:miter lim="800000"/>
            <a:headEnd/>
            <a:tailEnd/>
          </a:ln>
        </p:spPr>
      </p:pic>
      <p:sp>
        <p:nvSpPr>
          <p:cNvPr id="15" name="Rechteck 14"/>
          <p:cNvSpPr/>
          <p:nvPr userDrawn="1"/>
        </p:nvSpPr>
        <p:spPr bwMode="auto">
          <a:xfrm>
            <a:off x="179109" y="817365"/>
            <a:ext cx="8777321" cy="206757"/>
          </a:xfrm>
          <a:prstGeom prst="rect">
            <a:avLst/>
          </a:prstGeom>
          <a:solidFill>
            <a:srgbClr val="B1B3B3"/>
          </a:solidFill>
          <a:ln>
            <a:solidFill>
              <a:srgbClr val="B1B3B3"/>
            </a:solidFill>
            <a:miter lim="800000"/>
            <a:headEnd/>
            <a:tailEnd/>
          </a:ln>
        </p:spPr>
        <p:txBody>
          <a:bodyPr vert="horz" wrap="square" lIns="0" tIns="0" rIns="0" bIns="0" numCol="1"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de-DE" sz="2800" b="1" dirty="0" smtClean="0">
              <a:solidFill>
                <a:srgbClr val="1E2956"/>
              </a:solidFill>
              <a:latin typeface="+mj-lt"/>
              <a:ea typeface="+mj-ea"/>
              <a:cs typeface="+mj-cs"/>
            </a:endParaRPr>
          </a:p>
        </p:txBody>
      </p:sp>
      <p:grpSp>
        <p:nvGrpSpPr>
          <p:cNvPr id="2" name="Gruppieren 28"/>
          <p:cNvGrpSpPr/>
          <p:nvPr userDrawn="1"/>
        </p:nvGrpSpPr>
        <p:grpSpPr>
          <a:xfrm>
            <a:off x="180000" y="6215082"/>
            <a:ext cx="8785225" cy="428628"/>
            <a:chOff x="180000" y="6215082"/>
            <a:chExt cx="8785225" cy="428628"/>
          </a:xfrm>
        </p:grpSpPr>
        <p:sp>
          <p:nvSpPr>
            <p:cNvPr id="27" name="Rechteck 26"/>
            <p:cNvSpPr/>
            <p:nvPr userDrawn="1"/>
          </p:nvSpPr>
          <p:spPr>
            <a:xfrm>
              <a:off x="357158" y="6215082"/>
              <a:ext cx="1000132" cy="428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8" name="Line 48"/>
            <p:cNvSpPr>
              <a:spLocks noChangeShapeType="1"/>
            </p:cNvSpPr>
            <p:nvPr userDrawn="1"/>
          </p:nvSpPr>
          <p:spPr bwMode="auto">
            <a:xfrm>
              <a:off x="180000" y="6403975"/>
              <a:ext cx="8785225" cy="0"/>
            </a:xfrm>
            <a:prstGeom prst="line">
              <a:avLst/>
            </a:prstGeom>
            <a:noFill/>
            <a:ln w="9525">
              <a:solidFill>
                <a:srgbClr val="B1B3B3"/>
              </a:solidFill>
              <a:round/>
              <a:headEnd/>
              <a:tailEnd/>
            </a:ln>
          </p:spPr>
          <p:txBody>
            <a:bodyPr wrap="none" anchor="ctr"/>
            <a:lstStyle/>
            <a:p>
              <a:endParaRPr lang="de-DE" dirty="0"/>
            </a:p>
          </p:txBody>
        </p:sp>
      </p:grpSp>
      <p:sp>
        <p:nvSpPr>
          <p:cNvPr id="30" name="Line 18"/>
          <p:cNvSpPr>
            <a:spLocks noChangeShapeType="1"/>
          </p:cNvSpPr>
          <p:nvPr userDrawn="1"/>
        </p:nvSpPr>
        <p:spPr bwMode="auto">
          <a:xfrm>
            <a:off x="358775" y="1152000"/>
            <a:ext cx="8424000" cy="0"/>
          </a:xfrm>
          <a:prstGeom prst="line">
            <a:avLst/>
          </a:prstGeom>
          <a:noFill/>
          <a:ln w="19050">
            <a:solidFill>
              <a:schemeClr val="bg1"/>
            </a:solidFill>
            <a:round/>
            <a:headEnd/>
            <a:tailEnd/>
          </a:ln>
        </p:spPr>
        <p:txBody>
          <a:bodyPr wrap="none" anchor="ctr"/>
          <a:lstStyle/>
          <a:p>
            <a:endParaRPr lang="de-DE" dirty="0"/>
          </a:p>
        </p:txBody>
      </p:sp>
      <p:sp>
        <p:nvSpPr>
          <p:cNvPr id="12" name="Inhaltsplatzhalter 11"/>
          <p:cNvSpPr>
            <a:spLocks noGrp="1"/>
          </p:cNvSpPr>
          <p:nvPr>
            <p:ph sz="quarter" idx="10" hasCustomPrompt="1"/>
          </p:nvPr>
        </p:nvSpPr>
        <p:spPr>
          <a:xfrm>
            <a:off x="357188" y="3071826"/>
            <a:ext cx="5857886" cy="2357438"/>
          </a:xfrm>
        </p:spPr>
        <p:txBody>
          <a:bodyPr>
            <a:noAutofit/>
          </a:bodyPr>
          <a:lstStyle>
            <a:lvl1pPr marL="0" indent="0">
              <a:buNone/>
              <a:defRPr b="0"/>
            </a:lvl1pPr>
          </a:lstStyle>
          <a:p>
            <a:pPr>
              <a:lnSpc>
                <a:spcPts val="2100"/>
              </a:lnSpc>
            </a:pPr>
            <a:r>
              <a:rPr lang="de-DE" sz="1800" b="1" dirty="0" smtClean="0"/>
              <a:t>&lt;Name&gt;, &lt;Funktion&gt;</a:t>
            </a:r>
            <a:br>
              <a:rPr lang="de-DE" sz="1800" b="1" dirty="0" smtClean="0"/>
            </a:br>
            <a:r>
              <a:rPr lang="de-DE" sz="1400" dirty="0" smtClean="0"/>
              <a:t>OPITZ CONSULTING &lt;Niederlassung&gt; GmbH</a:t>
            </a:r>
            <a:br>
              <a:rPr lang="de-DE" sz="1400" dirty="0" smtClean="0"/>
            </a:br>
            <a:r>
              <a:rPr lang="de-DE" sz="1400" dirty="0" smtClean="0"/>
              <a:t/>
            </a:r>
            <a:br>
              <a:rPr lang="de-DE" sz="1400" dirty="0" smtClean="0"/>
            </a:br>
            <a:r>
              <a:rPr lang="de-DE" sz="1800" b="1" dirty="0" smtClean="0"/>
              <a:t>&lt;Name&gt;, &lt;Funktion&gt;</a:t>
            </a:r>
            <a:br>
              <a:rPr lang="de-DE" sz="1800" b="1" dirty="0" smtClean="0"/>
            </a:br>
            <a:r>
              <a:rPr lang="de-DE" sz="1400" dirty="0" smtClean="0"/>
              <a:t>OPITZ CONSULTING &lt;Niederlassung&gt; GmbH</a:t>
            </a:r>
            <a:endParaRPr lang="de-DE" sz="1400" dirty="0"/>
          </a:p>
        </p:txBody>
      </p:sp>
      <p:sp>
        <p:nvSpPr>
          <p:cNvPr id="3" name="Untertitel 2"/>
          <p:cNvSpPr>
            <a:spLocks noGrp="1"/>
          </p:cNvSpPr>
          <p:nvPr>
            <p:ph type="subTitle" idx="1" hasCustomPrompt="1"/>
          </p:nvPr>
        </p:nvSpPr>
        <p:spPr>
          <a:xfrm>
            <a:off x="357158" y="2071678"/>
            <a:ext cx="5857916" cy="857256"/>
          </a:xfrm>
        </p:spPr>
        <p:txBody>
          <a:bodyPr>
            <a:noAutofit/>
          </a:bodyPr>
          <a:lstStyle>
            <a:lvl1pPr marL="0" indent="0" algn="l">
              <a:lnSpc>
                <a:spcPts val="3000"/>
              </a:lnSpc>
              <a:spcBef>
                <a:spcPts val="0"/>
              </a:spcBef>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smtClean="0"/>
              <a:t>(Vortragsuntertitel max. 2zeilig)</a:t>
            </a:r>
            <a:endParaRPr lang="de-DE" dirty="0"/>
          </a:p>
        </p:txBody>
      </p:sp>
      <p:sp>
        <p:nvSpPr>
          <p:cNvPr id="17" name="Inhaltsplatzhalter 16"/>
          <p:cNvSpPr>
            <a:spLocks noGrp="1"/>
          </p:cNvSpPr>
          <p:nvPr>
            <p:ph sz="quarter" idx="11" hasCustomPrompt="1"/>
          </p:nvPr>
        </p:nvSpPr>
        <p:spPr>
          <a:xfrm>
            <a:off x="357158" y="5929330"/>
            <a:ext cx="5857915" cy="285752"/>
          </a:xfrm>
        </p:spPr>
        <p:txBody>
          <a:bodyPr>
            <a:noAutofit/>
          </a:bodyPr>
          <a:lstStyle>
            <a:lvl1pPr>
              <a:buNone/>
              <a:defRPr sz="1400" b="0">
                <a:solidFill>
                  <a:schemeClr val="tx2"/>
                </a:solidFill>
              </a:defRPr>
            </a:lvl1pPr>
          </a:lstStyle>
          <a:p>
            <a:pPr lvl="0"/>
            <a:r>
              <a:rPr lang="de-DE" smtClean="0"/>
              <a:t>&lt;Ort&gt;, &lt;Datum ggf. Uhrzeit&gt;</a:t>
            </a:r>
            <a:endParaRPr lang="de-DE"/>
          </a:p>
        </p:txBody>
      </p:sp>
      <p:pic>
        <p:nvPicPr>
          <p:cNvPr id="16" name="Grafik 15" descr="Logo.jpg"/>
          <p:cNvPicPr>
            <a:picLocks noChangeAspect="1"/>
          </p:cNvPicPr>
          <p:nvPr userDrawn="1"/>
        </p:nvPicPr>
        <p:blipFill>
          <a:blip r:embed="rId3" cstate="print"/>
          <a:stretch>
            <a:fillRect/>
          </a:stretch>
        </p:blipFill>
        <p:spPr>
          <a:xfrm>
            <a:off x="353600" y="291754"/>
            <a:ext cx="1189260" cy="452550"/>
          </a:xfrm>
          <a:prstGeom prst="rect">
            <a:avLst/>
          </a:prstGeom>
        </p:spPr>
      </p:pic>
      <p:sp>
        <p:nvSpPr>
          <p:cNvPr id="21" name="Line 18"/>
          <p:cNvSpPr>
            <a:spLocks noChangeShapeType="1"/>
          </p:cNvSpPr>
          <p:nvPr userDrawn="1"/>
        </p:nvSpPr>
        <p:spPr bwMode="auto">
          <a:xfrm>
            <a:off x="358775" y="1857364"/>
            <a:ext cx="6588000" cy="0"/>
          </a:xfrm>
          <a:prstGeom prst="line">
            <a:avLst/>
          </a:prstGeom>
          <a:noFill/>
          <a:ln w="9525">
            <a:solidFill>
              <a:srgbClr val="B1B3B3"/>
            </a:solidFill>
            <a:round/>
            <a:headEnd/>
            <a:tailEnd/>
          </a:ln>
        </p:spPr>
        <p:txBody>
          <a:bodyPr wrap="none" anchor="ctr"/>
          <a:lstStyle/>
          <a:p>
            <a:endParaRPr lang="de-DE" dirty="0"/>
          </a:p>
        </p:txBody>
      </p:sp>
      <p:sp>
        <p:nvSpPr>
          <p:cNvPr id="36" name="Rechteck 35"/>
          <p:cNvSpPr/>
          <p:nvPr userDrawn="1"/>
        </p:nvSpPr>
        <p:spPr>
          <a:xfrm>
            <a:off x="-3060848" y="0"/>
            <a:ext cx="2703626" cy="386104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Titelfolie</a:t>
            </a:r>
            <a:r>
              <a:rPr lang="de-DE" b="1" baseline="0" dirty="0" smtClean="0"/>
              <a:t> für Veranstaltungen</a:t>
            </a:r>
            <a:endParaRPr lang="de-DE" b="1" dirty="0" smtClean="0"/>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Damit beginnt ein Vortrag in einer OC Veranstaltung.</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Haupttitel:</a:t>
            </a:r>
            <a:r>
              <a:rPr lang="de-DE" sz="1400" b="1" kern="1200" baseline="0" dirty="0" smtClean="0">
                <a:solidFill>
                  <a:schemeClr val="lt1"/>
                </a:solidFill>
                <a:latin typeface="+mn-lt"/>
                <a:ea typeface="+mn-ea"/>
                <a:cs typeface="+mn-cs"/>
              </a:rPr>
              <a:t> 1zeilig!</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Untertitel: </a:t>
            </a:r>
            <a:r>
              <a:rPr lang="de-DE" sz="1400" b="1" kern="1200" baseline="0" dirty="0" err="1" smtClean="0">
                <a:solidFill>
                  <a:schemeClr val="lt1"/>
                </a:solidFill>
                <a:latin typeface="+mn-lt"/>
                <a:ea typeface="+mn-ea"/>
                <a:cs typeface="+mn-cs"/>
              </a:rPr>
              <a:t>max</a:t>
            </a:r>
            <a:r>
              <a:rPr lang="de-DE" sz="1400" b="1" kern="1200" baseline="0" dirty="0" smtClean="0">
                <a:solidFill>
                  <a:schemeClr val="lt1"/>
                </a:solidFill>
                <a:latin typeface="+mn-lt"/>
                <a:ea typeface="+mn-ea"/>
                <a:cs typeface="+mn-cs"/>
              </a:rPr>
              <a:t> 2. Zeilen</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Referent: </a:t>
            </a:r>
            <a:r>
              <a:rPr lang="de-DE" sz="1400" b="0" kern="1200" baseline="0" dirty="0" smtClean="0">
                <a:solidFill>
                  <a:schemeClr val="lt1"/>
                </a:solidFill>
                <a:latin typeface="+mn-lt"/>
                <a:ea typeface="+mn-ea"/>
                <a:cs typeface="+mn-cs"/>
              </a:rPr>
              <a:t>Name, Funktion,</a:t>
            </a:r>
            <a:br>
              <a:rPr lang="de-DE" sz="1400" b="0" kern="1200" baseline="0" dirty="0" smtClean="0">
                <a:solidFill>
                  <a:schemeClr val="lt1"/>
                </a:solidFill>
                <a:latin typeface="+mn-lt"/>
                <a:ea typeface="+mn-ea"/>
                <a:cs typeface="+mn-cs"/>
              </a:rPr>
            </a:br>
            <a:r>
              <a:rPr lang="de-DE" sz="1400" b="0" kern="1200" baseline="0" dirty="0" smtClean="0">
                <a:solidFill>
                  <a:schemeClr val="lt1"/>
                </a:solidFill>
                <a:latin typeface="+mn-lt"/>
                <a:ea typeface="+mn-ea"/>
                <a:cs typeface="+mn-cs"/>
              </a:rPr>
              <a:t>OC Niederlassung</a:t>
            </a:r>
            <a:endParaRPr lang="de-DE" sz="1400" b="0" kern="1200" dirty="0" smtClean="0">
              <a:solidFill>
                <a:schemeClr val="lt1"/>
              </a:solidFill>
              <a:latin typeface="+mn-lt"/>
              <a:ea typeface="+mn-ea"/>
              <a:cs typeface="+mn-cs"/>
            </a:endParaRPr>
          </a:p>
          <a:p>
            <a:pPr marL="180975" indent="-180975">
              <a:buFont typeface="Arial" pitchFamily="34" charset="0"/>
              <a:buChar char="•"/>
            </a:pPr>
            <a:r>
              <a:rPr lang="de-DE" sz="1400" b="1" dirty="0" smtClean="0"/>
              <a:t>Kapitelnummer:</a:t>
            </a:r>
            <a:br>
              <a:rPr lang="de-DE" sz="1400" b="1" dirty="0" smtClean="0"/>
            </a:br>
            <a:r>
              <a:rPr lang="de-DE" sz="1400" b="1" dirty="0" smtClean="0"/>
              <a:t>Die Nummer</a:t>
            </a:r>
            <a:r>
              <a:rPr lang="de-DE" sz="1400" b="1" baseline="0" dirty="0" smtClean="0"/>
              <a:t> des Vortrags</a:t>
            </a:r>
            <a:br>
              <a:rPr lang="de-DE" sz="1400" b="1" baseline="0" dirty="0" smtClean="0"/>
            </a:br>
            <a:r>
              <a:rPr lang="de-DE" sz="1400" b="1" baseline="0" dirty="0" smtClean="0"/>
              <a:t>in der Tagesagenda</a:t>
            </a:r>
          </a:p>
          <a:p>
            <a:pPr marL="180975" indent="-180975">
              <a:buFont typeface="Arial" pitchFamily="34" charset="0"/>
              <a:buChar char="•"/>
            </a:pPr>
            <a:r>
              <a:rPr lang="de-DE" sz="1400" b="1" baseline="0" dirty="0" smtClean="0"/>
              <a:t>Im Quadrat darunter sollte ein Bild zum Tätigkeitsfeld oder ein </a:t>
            </a:r>
            <a:r>
              <a:rPr lang="de-DE" sz="1400" b="1" baseline="0" dirty="0" err="1" smtClean="0"/>
              <a:t>Keyvisual</a:t>
            </a:r>
            <a:r>
              <a:rPr lang="de-DE" sz="1400" b="1" baseline="0" dirty="0" smtClean="0"/>
              <a:t> zum Thema eingefügt werden</a:t>
            </a:r>
            <a:endParaRPr lang="de-DE" sz="1400" dirty="0" smtClean="0"/>
          </a:p>
          <a:p>
            <a:pPr marL="180975" indent="-180975">
              <a:buFont typeface="Arial" pitchFamily="34" charset="0"/>
              <a:buChar char="•"/>
            </a:pPr>
            <a:r>
              <a:rPr lang="de-DE" sz="1400" b="1" dirty="0" smtClean="0"/>
              <a:t>Fußzeile</a:t>
            </a:r>
            <a:r>
              <a:rPr lang="de-DE" sz="1400" dirty="0" smtClean="0"/>
              <a:t> mit Haupttitel</a:t>
            </a:r>
            <a:r>
              <a:rPr lang="de-DE" sz="1400" baseline="0" dirty="0" smtClean="0"/>
              <a:t> f</a:t>
            </a:r>
            <a:r>
              <a:rPr lang="de-DE" sz="1400" dirty="0" smtClean="0"/>
              <a:t>üllen.</a:t>
            </a:r>
          </a:p>
        </p:txBody>
      </p:sp>
      <p:sp>
        <p:nvSpPr>
          <p:cNvPr id="26" name="Titel 25"/>
          <p:cNvSpPr>
            <a:spLocks noGrp="1"/>
          </p:cNvSpPr>
          <p:nvPr>
            <p:ph type="title"/>
          </p:nvPr>
        </p:nvSpPr>
        <p:spPr>
          <a:xfrm>
            <a:off x="357158" y="928670"/>
            <a:ext cx="6572296" cy="784800"/>
          </a:xfrm>
        </p:spPr>
        <p:txBody>
          <a:bodyPr/>
          <a:lstStyle>
            <a:lvl1pPr>
              <a:defRPr sz="3800"/>
            </a:lvl1pPr>
          </a:lstStyle>
          <a:p>
            <a:r>
              <a:rPr lang="de-DE" dirty="0" smtClean="0"/>
              <a:t>Titelmasterformat durch Klicken bearbeiten</a:t>
            </a:r>
            <a:endParaRPr lang="de-DE" dirty="0"/>
          </a:p>
        </p:txBody>
      </p:sp>
      <p:sp>
        <p:nvSpPr>
          <p:cNvPr id="33" name="Textplatzhalter 32"/>
          <p:cNvSpPr>
            <a:spLocks noGrp="1"/>
          </p:cNvSpPr>
          <p:nvPr>
            <p:ph type="body" sz="quarter" idx="12" hasCustomPrompt="1"/>
          </p:nvPr>
        </p:nvSpPr>
        <p:spPr>
          <a:xfrm>
            <a:off x="7072330" y="1285872"/>
            <a:ext cx="1714512" cy="1714500"/>
          </a:xfrm>
          <a:solidFill>
            <a:srgbClr val="979A99">
              <a:alpha val="40000"/>
            </a:srgbClr>
          </a:solidFill>
          <a:ln w="9525">
            <a:solidFill>
              <a:srgbClr val="979A99">
                <a:alpha val="40000"/>
              </a:srgbClr>
            </a:solidFill>
          </a:ln>
        </p:spPr>
        <p:txBody>
          <a:bodyPr anchor="ctr" anchorCtr="0">
            <a:noAutofit/>
          </a:bodyPr>
          <a:lstStyle>
            <a:lvl1pPr algn="ctr">
              <a:buNone/>
              <a:defRPr sz="9600">
                <a:solidFill>
                  <a:schemeClr val="bg1"/>
                </a:solidFill>
              </a:defRPr>
            </a:lvl1pPr>
            <a:lvl2pPr algn="ctr">
              <a:buNone/>
              <a:defRPr sz="9600">
                <a:solidFill>
                  <a:schemeClr val="tx1"/>
                </a:solidFill>
              </a:defRPr>
            </a:lvl2pPr>
            <a:lvl3pPr algn="ctr">
              <a:buNone/>
              <a:defRPr sz="9600">
                <a:solidFill>
                  <a:schemeClr val="tx1"/>
                </a:solidFill>
              </a:defRPr>
            </a:lvl3pPr>
            <a:lvl4pPr algn="ctr">
              <a:buNone/>
              <a:defRPr sz="9600">
                <a:solidFill>
                  <a:schemeClr val="tx1"/>
                </a:solidFill>
              </a:defRPr>
            </a:lvl4pPr>
            <a:lvl5pPr algn="ctr">
              <a:buNone/>
              <a:defRPr sz="9600">
                <a:solidFill>
                  <a:schemeClr val="tx1"/>
                </a:solidFill>
              </a:defRPr>
            </a:lvl5pPr>
          </a:lstStyle>
          <a:p>
            <a:pPr lvl="0"/>
            <a:r>
              <a:rPr lang="de-DE" dirty="0" smtClean="0"/>
              <a:t>99</a:t>
            </a:r>
            <a:endParaRPr lang="de-DE" dirty="0"/>
          </a:p>
        </p:txBody>
      </p:sp>
      <p:sp>
        <p:nvSpPr>
          <p:cNvPr id="25" name="Rechteck 24"/>
          <p:cNvSpPr/>
          <p:nvPr userDrawn="1"/>
        </p:nvSpPr>
        <p:spPr>
          <a:xfrm>
            <a:off x="1928794" y="6429396"/>
            <a:ext cx="4357718" cy="214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 name="Gruppieren 45"/>
          <p:cNvGrpSpPr/>
          <p:nvPr userDrawn="1"/>
        </p:nvGrpSpPr>
        <p:grpSpPr>
          <a:xfrm>
            <a:off x="7070731" y="716741"/>
            <a:ext cx="1716111" cy="401643"/>
            <a:chOff x="7054884" y="727038"/>
            <a:chExt cx="1716111" cy="401643"/>
          </a:xfrm>
        </p:grpSpPr>
        <p:pic>
          <p:nvPicPr>
            <p:cNvPr id="47" name="Grafik 46" descr="RF-84596508.jp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93040" y="727038"/>
              <a:ext cx="401643" cy="401643"/>
            </a:xfrm>
            <a:prstGeom prst="rect">
              <a:avLst/>
            </a:prstGeom>
            <a:ln w="36000">
              <a:solidFill>
                <a:srgbClr val="FFFFFF"/>
              </a:solidFill>
            </a:ln>
          </p:spPr>
        </p:pic>
        <p:pic>
          <p:nvPicPr>
            <p:cNvPr id="48" name="Grafik 47" descr="RF-200380389-001.jp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7054884" y="727038"/>
              <a:ext cx="401643" cy="401643"/>
            </a:xfrm>
            <a:prstGeom prst="rect">
              <a:avLst/>
            </a:prstGeom>
            <a:ln w="36000">
              <a:solidFill>
                <a:srgbClr val="FFFFFF"/>
              </a:solidFill>
            </a:ln>
          </p:spPr>
        </p:pic>
        <p:pic>
          <p:nvPicPr>
            <p:cNvPr id="49" name="Grafik 48" descr="RF-IS725-063.jp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8369352" y="727038"/>
              <a:ext cx="401643" cy="401643"/>
            </a:xfrm>
            <a:prstGeom prst="rect">
              <a:avLst/>
            </a:prstGeom>
            <a:ln w="36000">
              <a:solidFill>
                <a:srgbClr val="FFFFFF"/>
              </a:solidFill>
            </a:ln>
          </p:spPr>
        </p:pic>
        <p:pic>
          <p:nvPicPr>
            <p:cNvPr id="50" name="Grafik 49" descr="RF-PAA152000062-neu.jp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931196" y="727038"/>
              <a:ext cx="401643" cy="401643"/>
            </a:xfrm>
            <a:prstGeom prst="rect">
              <a:avLst/>
            </a:prstGeom>
            <a:ln w="36000">
              <a:solidFill>
                <a:srgbClr val="FFFFFF"/>
              </a:solidFill>
            </a:ln>
          </p:spPr>
        </p:pic>
      </p:grpSp>
      <p:pic>
        <p:nvPicPr>
          <p:cNvPr id="51" name="Grafik 50" descr="Headline.png"/>
          <p:cNvPicPr>
            <a:picLocks noChangeAspect="1"/>
          </p:cNvPicPr>
          <p:nvPr userDrawn="1"/>
        </p:nvPicPr>
        <p:blipFill>
          <a:blip r:embed="rId8" cstate="print"/>
          <a:stretch>
            <a:fillRect/>
          </a:stretch>
        </p:blipFill>
        <p:spPr>
          <a:xfrm>
            <a:off x="7069701" y="562452"/>
            <a:ext cx="1714291" cy="104814"/>
          </a:xfrm>
          <a:prstGeom prst="rect">
            <a:avLst/>
          </a:prstGeom>
        </p:spPr>
      </p:pic>
      <p:sp>
        <p:nvSpPr>
          <p:cNvPr id="24" name="Bildplatzhalter 18"/>
          <p:cNvSpPr>
            <a:spLocks noGrp="1"/>
          </p:cNvSpPr>
          <p:nvPr>
            <p:ph type="pic" sz="quarter" idx="13" hasCustomPrompt="1"/>
          </p:nvPr>
        </p:nvSpPr>
        <p:spPr>
          <a:xfrm>
            <a:off x="7067588" y="3154455"/>
            <a:ext cx="1713600" cy="1713600"/>
          </a:xfrm>
        </p:spPr>
        <p:txBody>
          <a:bodyPr/>
          <a:lstStyle>
            <a:lvl1pPr>
              <a:buNone/>
              <a:defRPr baseline="0"/>
            </a:lvl1pPr>
          </a:lstStyle>
          <a:p>
            <a:r>
              <a:rPr lang="de-DE" dirty="0" smtClean="0"/>
              <a:t>&lt;Bild zu Tätigkeitsfeld oder </a:t>
            </a:r>
            <a:r>
              <a:rPr lang="de-DE" dirty="0" err="1" smtClean="0"/>
              <a:t>Keyvisual</a:t>
            </a:r>
            <a:r>
              <a:rPr lang="de-DE" dirty="0" smtClean="0"/>
              <a:t> zu Thema&gt;</a:t>
            </a:r>
            <a:endParaRPr lang="de-DE" dirty="0"/>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60000" y="216000"/>
            <a:ext cx="8426842" cy="864000"/>
          </a:xfrm>
        </p:spPr>
        <p:txBody>
          <a:bodyPr/>
          <a:lstStyle>
            <a:lvl1pPr>
              <a:lnSpc>
                <a:spcPts val="3000"/>
              </a:lnSpc>
              <a:defRPr sz="2800" baseline="0"/>
            </a:lvl1pPr>
          </a:lstStyle>
          <a:p>
            <a:r>
              <a:rPr lang="de-DE" dirty="0" smtClean="0"/>
              <a:t>(Folientitel max. 2zeilig)</a:t>
            </a:r>
            <a:endParaRPr lang="de-DE" dirty="0"/>
          </a:p>
        </p:txBody>
      </p:sp>
      <p:sp>
        <p:nvSpPr>
          <p:cNvPr id="3" name="Inhaltsplatzhalter 2"/>
          <p:cNvSpPr>
            <a:spLocks noGrp="1"/>
          </p:cNvSpPr>
          <p:nvPr>
            <p:ph idx="1"/>
          </p:nvPr>
        </p:nvSpPr>
        <p:spPr>
          <a:xfrm>
            <a:off x="360000" y="1367999"/>
            <a:ext cx="8424000" cy="4824000"/>
          </a:xfrm>
        </p:spPr>
        <p:txBody>
          <a:bodyPr>
            <a:noAutofit/>
          </a:bodyPr>
          <a:lstStyle>
            <a:lvl1pPr marL="355600" indent="-355600">
              <a:spcBef>
                <a:spcPts val="1200"/>
              </a:spcBef>
              <a:defRPr sz="2200"/>
            </a:lvl1pPr>
            <a:lvl2pPr marL="627063" indent="-271463">
              <a:defRPr/>
            </a:lvl2pPr>
            <a:lvl3pPr marL="900113" indent="-273050">
              <a:defRPr/>
            </a:lvl3pPr>
            <a:lvl4pPr marL="1077913" indent="-177800">
              <a:buFont typeface="Wingdings" pitchFamily="2" charset="2"/>
              <a:buChar char=""/>
              <a:defRPr/>
            </a:lvl4pPr>
            <a:lvl5pPr marL="1255713" indent="-177800">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Line 18"/>
          <p:cNvSpPr>
            <a:spLocks noChangeShapeType="1"/>
          </p:cNvSpPr>
          <p:nvPr userDrawn="1"/>
        </p:nvSpPr>
        <p:spPr bwMode="auto">
          <a:xfrm>
            <a:off x="358775" y="1152000"/>
            <a:ext cx="8424000" cy="0"/>
          </a:xfrm>
          <a:prstGeom prst="line">
            <a:avLst/>
          </a:prstGeom>
          <a:noFill/>
          <a:ln w="9525">
            <a:solidFill>
              <a:srgbClr val="B1B3B3"/>
            </a:solidFill>
            <a:round/>
            <a:headEnd/>
            <a:tailEnd/>
          </a:ln>
        </p:spPr>
        <p:txBody>
          <a:bodyPr wrap="none" anchor="ctr"/>
          <a:lstStyle/>
          <a:p>
            <a:endParaRPr lang="de-DE"/>
          </a:p>
        </p:txBody>
      </p:sp>
      <p:sp>
        <p:nvSpPr>
          <p:cNvPr id="12" name="Rechteck 11"/>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Titel und Inhalt:</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Dies</a:t>
            </a:r>
            <a:r>
              <a:rPr lang="de-DE" sz="1400" b="1" kern="1200" baseline="0" dirty="0" smtClean="0">
                <a:solidFill>
                  <a:schemeClr val="lt1"/>
                </a:solidFill>
                <a:latin typeface="+mn-lt"/>
                <a:ea typeface="+mn-ea"/>
                <a:cs typeface="+mn-cs"/>
              </a:rPr>
              <a:t> ist das </a:t>
            </a:r>
            <a:r>
              <a:rPr lang="de-DE" sz="1400" b="1" kern="1200" baseline="0" dirty="0" err="1" smtClean="0">
                <a:solidFill>
                  <a:schemeClr val="lt1"/>
                </a:solidFill>
                <a:latin typeface="+mn-lt"/>
                <a:ea typeface="+mn-ea"/>
                <a:cs typeface="+mn-cs"/>
              </a:rPr>
              <a:t>Haupttemplate</a:t>
            </a:r>
            <a:r>
              <a:rPr lang="de-DE" sz="1400" b="1" kern="1200" baseline="0" dirty="0" smtClean="0">
                <a:solidFill>
                  <a:schemeClr val="lt1"/>
                </a:solidFill>
                <a:latin typeface="+mn-lt"/>
                <a:ea typeface="+mn-ea"/>
                <a:cs typeface="+mn-cs"/>
              </a:rPr>
              <a:t> für Inhaltsseiten.</a:t>
            </a:r>
            <a:endParaRPr lang="de-DE" sz="1400" b="1" kern="1200" dirty="0" smtClean="0">
              <a:solidFill>
                <a:schemeClr val="lt1"/>
              </a:solidFill>
              <a:latin typeface="+mn-lt"/>
              <a:ea typeface="+mn-ea"/>
              <a:cs typeface="+mn-cs"/>
            </a:endParaRP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Titel:</a:t>
            </a:r>
            <a:r>
              <a:rPr lang="de-DE" sz="1400" b="1" kern="1200" baseline="0" dirty="0" smtClean="0">
                <a:solidFill>
                  <a:schemeClr val="lt1"/>
                </a:solidFill>
                <a:latin typeface="+mn-lt"/>
                <a:ea typeface="+mn-ea"/>
                <a:cs typeface="+mn-cs"/>
              </a:rPr>
              <a:t> </a:t>
            </a:r>
            <a:r>
              <a:rPr lang="de-DE" sz="1400" b="0" kern="1200" baseline="0" dirty="0" smtClean="0">
                <a:solidFill>
                  <a:schemeClr val="lt1"/>
                </a:solidFill>
                <a:latin typeface="+mn-lt"/>
                <a:ea typeface="+mn-ea"/>
                <a:cs typeface="+mn-cs"/>
              </a:rPr>
              <a:t>1-2zeilig!</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Inhalt: </a:t>
            </a:r>
          </a:p>
          <a:p>
            <a:pPr marL="355600" lvl="1" indent="-177800"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3-7 Punkte o 2-3 Hauptpunkte mit Unterpunkten</a:t>
            </a:r>
          </a:p>
          <a:p>
            <a:pPr marL="355600" lvl="1" indent="-177800"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Max bis zur 3. Ebene</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Logo: </a:t>
            </a:r>
            <a:r>
              <a:rPr lang="de-DE" sz="1400" b="0" kern="1200" baseline="0" dirty="0" smtClean="0">
                <a:solidFill>
                  <a:schemeClr val="lt1"/>
                </a:solidFill>
                <a:latin typeface="+mn-lt"/>
                <a:ea typeface="+mn-ea"/>
                <a:cs typeface="+mn-cs"/>
              </a:rPr>
              <a:t>optional. rechts des Titels zwischen den letzten beiden Rastern</a:t>
            </a:r>
          </a:p>
          <a:p>
            <a:pPr marL="180975" indent="-180975">
              <a:buFont typeface="Arial" pitchFamily="34" charset="0"/>
              <a:buChar char="•"/>
            </a:pPr>
            <a:r>
              <a:rPr lang="de-DE" sz="1400" b="1" dirty="0" smtClean="0"/>
              <a:t>Fußzeile</a:t>
            </a:r>
            <a:r>
              <a:rPr lang="de-DE" sz="1400" dirty="0" smtClean="0"/>
              <a:t> mit Haupttitel</a:t>
            </a:r>
            <a:r>
              <a:rPr lang="de-DE" sz="1400" baseline="0" dirty="0" smtClean="0"/>
              <a:t> f</a:t>
            </a:r>
            <a:r>
              <a:rPr lang="de-DE" sz="1400" dirty="0" smtClean="0"/>
              <a:t>üllen.</a:t>
            </a:r>
          </a:p>
        </p:txBody>
      </p:sp>
    </p:spTree>
  </p:cSld>
  <p:clrMapOvr>
    <a:masterClrMapping/>
  </p:clrMapOvr>
  <p:transition xmlns:p14="http://schemas.microsoft.com/office/powerpoint/2010/main" spd="slow"/>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60000" y="216000"/>
            <a:ext cx="8426842" cy="864000"/>
          </a:xfrm>
        </p:spPr>
        <p:txBody>
          <a:bodyPr/>
          <a:lstStyle>
            <a:lvl1pPr>
              <a:lnSpc>
                <a:spcPts val="3000"/>
              </a:lnSpc>
              <a:defRPr sz="2800" baseline="0"/>
            </a:lvl1pPr>
          </a:lstStyle>
          <a:p>
            <a:r>
              <a:rPr lang="de-DE" dirty="0" smtClean="0"/>
              <a:t>(Folientitel max. 2zeilig)</a:t>
            </a:r>
            <a:endParaRPr lang="de-DE" dirty="0"/>
          </a:p>
        </p:txBody>
      </p:sp>
      <p:sp>
        <p:nvSpPr>
          <p:cNvPr id="8" name="Line 18"/>
          <p:cNvSpPr>
            <a:spLocks noChangeShapeType="1"/>
          </p:cNvSpPr>
          <p:nvPr userDrawn="1"/>
        </p:nvSpPr>
        <p:spPr bwMode="auto">
          <a:xfrm>
            <a:off x="358775" y="1152000"/>
            <a:ext cx="8424000" cy="0"/>
          </a:xfrm>
          <a:prstGeom prst="line">
            <a:avLst/>
          </a:prstGeom>
          <a:noFill/>
          <a:ln w="9525">
            <a:solidFill>
              <a:srgbClr val="B1B3B3"/>
            </a:solidFill>
            <a:round/>
            <a:headEnd/>
            <a:tailEnd/>
          </a:ln>
        </p:spPr>
        <p:txBody>
          <a:bodyPr wrap="none" anchor="ctr"/>
          <a:lstStyle/>
          <a:p>
            <a:endParaRPr lang="de-DE"/>
          </a:p>
        </p:txBody>
      </p:sp>
      <p:sp>
        <p:nvSpPr>
          <p:cNvPr id="12" name="Rechteck 11"/>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Nur Titel</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Dies</a:t>
            </a:r>
            <a:r>
              <a:rPr lang="de-DE" sz="1400" b="1" kern="1200" baseline="0" dirty="0" smtClean="0">
                <a:solidFill>
                  <a:schemeClr val="lt1"/>
                </a:solidFill>
                <a:latin typeface="+mn-lt"/>
                <a:ea typeface="+mn-ea"/>
                <a:cs typeface="+mn-cs"/>
              </a:rPr>
              <a:t> ist eine Variante des </a:t>
            </a:r>
            <a:r>
              <a:rPr lang="de-DE" sz="1400" b="1" kern="1200" baseline="0" dirty="0" err="1" smtClean="0">
                <a:solidFill>
                  <a:schemeClr val="lt1"/>
                </a:solidFill>
                <a:latin typeface="+mn-lt"/>
                <a:ea typeface="+mn-ea"/>
                <a:cs typeface="+mn-cs"/>
              </a:rPr>
              <a:t>Haupttemplates</a:t>
            </a:r>
            <a:r>
              <a:rPr lang="de-DE" sz="1400" b="1" kern="1200" baseline="0" dirty="0" smtClean="0">
                <a:solidFill>
                  <a:schemeClr val="lt1"/>
                </a:solidFill>
                <a:latin typeface="+mn-lt"/>
                <a:ea typeface="+mn-ea"/>
                <a:cs typeface="+mn-cs"/>
              </a:rPr>
              <a:t> für Inhaltsseiten, ohne vordefinierten Textbereich</a:t>
            </a:r>
            <a:endParaRPr lang="de-DE" sz="1400" b="1" kern="1200" dirty="0" smtClean="0">
              <a:solidFill>
                <a:schemeClr val="lt1"/>
              </a:solidFill>
              <a:latin typeface="+mn-lt"/>
              <a:ea typeface="+mn-ea"/>
              <a:cs typeface="+mn-cs"/>
            </a:endParaRP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Titel:</a:t>
            </a:r>
            <a:r>
              <a:rPr lang="de-DE" sz="1400" b="1" kern="1200" baseline="0" dirty="0" smtClean="0">
                <a:solidFill>
                  <a:schemeClr val="lt1"/>
                </a:solidFill>
                <a:latin typeface="+mn-lt"/>
                <a:ea typeface="+mn-ea"/>
                <a:cs typeface="+mn-cs"/>
              </a:rPr>
              <a:t> </a:t>
            </a:r>
            <a:r>
              <a:rPr lang="de-DE" sz="1400" b="0" kern="1200" baseline="0" dirty="0" smtClean="0">
                <a:solidFill>
                  <a:schemeClr val="lt1"/>
                </a:solidFill>
                <a:latin typeface="+mn-lt"/>
                <a:ea typeface="+mn-ea"/>
                <a:cs typeface="+mn-cs"/>
              </a:rPr>
              <a:t>1-2zeilig!</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Inhalt: </a:t>
            </a:r>
          </a:p>
          <a:p>
            <a:pPr marL="355600" lvl="1" indent="-177800"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Grafik/Diagramm etc. aus externen Quellen</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Logo: </a:t>
            </a:r>
            <a:r>
              <a:rPr lang="de-DE" sz="1400" b="0" kern="1200" baseline="0" dirty="0" smtClean="0">
                <a:solidFill>
                  <a:schemeClr val="lt1"/>
                </a:solidFill>
                <a:latin typeface="+mn-lt"/>
                <a:ea typeface="+mn-ea"/>
                <a:cs typeface="+mn-cs"/>
              </a:rPr>
              <a:t>optional. rechts des Titels zwischen den letzten beiden Rastern</a:t>
            </a:r>
          </a:p>
          <a:p>
            <a:pPr marL="180975" indent="-180975">
              <a:buFont typeface="Arial" pitchFamily="34" charset="0"/>
              <a:buChar char="•"/>
            </a:pPr>
            <a:r>
              <a:rPr lang="de-DE" sz="1400" b="1" dirty="0" smtClean="0"/>
              <a:t>Fußzeile</a:t>
            </a:r>
            <a:r>
              <a:rPr lang="de-DE" sz="1400" dirty="0" smtClean="0"/>
              <a:t> mit Haupttitel</a:t>
            </a:r>
            <a:r>
              <a:rPr lang="de-DE" sz="1400" baseline="0" dirty="0" smtClean="0"/>
              <a:t> f</a:t>
            </a:r>
            <a:r>
              <a:rPr lang="de-DE" sz="1400" dirty="0" smtClean="0"/>
              <a:t>üllen.</a:t>
            </a:r>
          </a:p>
        </p:txBody>
      </p:sp>
    </p:spTree>
  </p:cSld>
  <p:clrMapOvr>
    <a:masterClrMapping/>
  </p:clrMapOvr>
  <p:transition xmlns:p14="http://schemas.microsoft.com/office/powerpoint/2010/main" spd="slow"/>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Zitat">
    <p:spTree>
      <p:nvGrpSpPr>
        <p:cNvPr id="1" name=""/>
        <p:cNvGrpSpPr/>
        <p:nvPr/>
      </p:nvGrpSpPr>
      <p:grpSpPr>
        <a:xfrm>
          <a:off x="0" y="0"/>
          <a:ext cx="0" cy="0"/>
          <a:chOff x="0" y="0"/>
          <a:chExt cx="0" cy="0"/>
        </a:xfrm>
      </p:grpSpPr>
      <p:sp>
        <p:nvSpPr>
          <p:cNvPr id="4" name="Rechteck 3"/>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Folie nur mit Bild</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TODO: Design und Inhalt</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Dies</a:t>
            </a:r>
            <a:r>
              <a:rPr lang="de-DE" sz="1400" b="1" kern="1200" baseline="0" dirty="0" smtClean="0">
                <a:solidFill>
                  <a:schemeClr val="lt1"/>
                </a:solidFill>
                <a:latin typeface="+mn-lt"/>
                <a:ea typeface="+mn-ea"/>
                <a:cs typeface="+mn-cs"/>
              </a:rPr>
              <a:t> ist eine Variante des Haupttemplates für Seiten mit einem großflächigen Bild und ohne Textbereich</a:t>
            </a:r>
            <a:endParaRPr lang="de-DE" sz="1400" b="1" kern="1200" dirty="0" smtClean="0">
              <a:solidFill>
                <a:schemeClr val="lt1"/>
              </a:solidFill>
              <a:latin typeface="+mn-lt"/>
              <a:ea typeface="+mn-ea"/>
              <a:cs typeface="+mn-cs"/>
            </a:endParaRP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Titel:</a:t>
            </a:r>
            <a:r>
              <a:rPr lang="de-DE" sz="1400" b="1" kern="1200" baseline="0" dirty="0" smtClean="0">
                <a:solidFill>
                  <a:schemeClr val="lt1"/>
                </a:solidFill>
                <a:latin typeface="+mn-lt"/>
                <a:ea typeface="+mn-ea"/>
                <a:cs typeface="+mn-cs"/>
              </a:rPr>
              <a:t> </a:t>
            </a:r>
            <a:r>
              <a:rPr lang="de-DE" sz="1400" b="0" kern="1200" baseline="0" dirty="0" smtClean="0">
                <a:solidFill>
                  <a:schemeClr val="lt1"/>
                </a:solidFill>
                <a:latin typeface="+mn-lt"/>
                <a:ea typeface="+mn-ea"/>
                <a:cs typeface="+mn-cs"/>
              </a:rPr>
              <a:t>ohne Titel!</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Inhalt: </a:t>
            </a:r>
          </a:p>
          <a:p>
            <a:pPr marL="355600" lvl="1" indent="-177800"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Grafik/Diagramm etc. aus externen Quellen</a:t>
            </a:r>
          </a:p>
          <a:p>
            <a:pPr marL="180975" indent="-180975">
              <a:buFont typeface="Arial" pitchFamily="34" charset="0"/>
              <a:buChar char="•"/>
            </a:pPr>
            <a:r>
              <a:rPr lang="de-DE" sz="1400" b="1" dirty="0" smtClean="0"/>
              <a:t>Fußzeile:</a:t>
            </a:r>
            <a:r>
              <a:rPr lang="de-DE" sz="1400" dirty="0" smtClean="0"/>
              <a:t> ohne Fußzeile</a:t>
            </a:r>
          </a:p>
        </p:txBody>
      </p:sp>
      <p:sp>
        <p:nvSpPr>
          <p:cNvPr id="5" name="Rechteck 4"/>
          <p:cNvSpPr/>
          <p:nvPr userDrawn="1"/>
        </p:nvSpPr>
        <p:spPr>
          <a:xfrm>
            <a:off x="251520" y="980728"/>
            <a:ext cx="8640960"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Bildplatzhalter 18"/>
          <p:cNvSpPr>
            <a:spLocks noGrp="1"/>
          </p:cNvSpPr>
          <p:nvPr>
            <p:ph type="pic" sz="quarter" idx="13" hasCustomPrompt="1"/>
          </p:nvPr>
        </p:nvSpPr>
        <p:spPr>
          <a:xfrm>
            <a:off x="359909" y="404664"/>
            <a:ext cx="8427600" cy="5616624"/>
          </a:xfrm>
        </p:spPr>
        <p:txBody>
          <a:bodyPr/>
          <a:lstStyle>
            <a:lvl1pPr>
              <a:buNone/>
              <a:defRPr baseline="0"/>
            </a:lvl1pPr>
          </a:lstStyle>
          <a:p>
            <a:r>
              <a:rPr lang="de-DE" dirty="0" smtClean="0"/>
              <a:t>&lt;Großflächiges Bild / Foto / Grafik&gt;</a:t>
            </a:r>
            <a:endParaRPr lang="de-DE" dirty="0"/>
          </a:p>
        </p:txBody>
      </p:sp>
    </p:spTree>
  </p:cSld>
  <p:clrMapOvr>
    <a:masterClrMapping/>
  </p:clrMapOvr>
  <p:transition xmlns:p14="http://schemas.microsoft.com/office/powerpoint/2010/mai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60000" y="216000"/>
            <a:ext cx="8426842" cy="864000"/>
          </a:xfrm>
        </p:spPr>
        <p:txBody>
          <a:bodyPr/>
          <a:lstStyle>
            <a:lvl1pPr>
              <a:lnSpc>
                <a:spcPts val="3000"/>
              </a:lnSpc>
              <a:defRPr sz="2800" baseline="0"/>
            </a:lvl1pPr>
          </a:lstStyle>
          <a:p>
            <a:r>
              <a:rPr lang="de-DE" dirty="0" smtClean="0"/>
              <a:t>(hier die Agenda betiteln </a:t>
            </a:r>
            <a:r>
              <a:rPr lang="de-DE" dirty="0" err="1" smtClean="0"/>
              <a:t>bsp</a:t>
            </a:r>
            <a:r>
              <a:rPr lang="de-DE" dirty="0" smtClean="0"/>
              <a:t>. mit Agenda)</a:t>
            </a:r>
            <a:endParaRPr lang="de-DE" dirty="0"/>
          </a:p>
        </p:txBody>
      </p:sp>
      <p:sp>
        <p:nvSpPr>
          <p:cNvPr id="3" name="Inhaltsplatzhalter 2"/>
          <p:cNvSpPr>
            <a:spLocks noGrp="1"/>
          </p:cNvSpPr>
          <p:nvPr>
            <p:ph idx="1" hasCustomPrompt="1"/>
          </p:nvPr>
        </p:nvSpPr>
        <p:spPr>
          <a:xfrm>
            <a:off x="360000" y="1367999"/>
            <a:ext cx="8424000" cy="4824000"/>
          </a:xfrm>
        </p:spPr>
        <p:txBody>
          <a:bodyPr>
            <a:noAutofit/>
          </a:bodyPr>
          <a:lstStyle>
            <a:lvl1pPr marL="536575" indent="-536575">
              <a:lnSpc>
                <a:spcPct val="100000"/>
              </a:lnSpc>
              <a:spcBef>
                <a:spcPts val="3000"/>
              </a:spcBef>
              <a:buSzPct val="150000"/>
              <a:buFont typeface="+mj-lt"/>
              <a:buAutoNum type="arabicPeriod"/>
              <a:defRPr sz="2200" baseline="0"/>
            </a:lvl1pPr>
            <a:lvl2pPr marL="803275" indent="-266700">
              <a:defRPr baseline="0"/>
            </a:lvl2pPr>
            <a:lvl3pPr marL="900113" indent="-273050">
              <a:defRPr/>
            </a:lvl3pPr>
            <a:lvl4pPr marL="1077913" indent="-177800">
              <a:buFont typeface="Wingdings" pitchFamily="2" charset="2"/>
              <a:buChar char=""/>
              <a:defRPr/>
            </a:lvl4pPr>
            <a:lvl5pPr marL="1255713" indent="-177800">
              <a:defRPr/>
            </a:lvl5pPr>
          </a:lstStyle>
          <a:p>
            <a:pPr lvl="0"/>
            <a:r>
              <a:rPr lang="de-DE" dirty="0" smtClean="0"/>
              <a:t>Hier den Titel für Teil 1 der Präsentation eingeben usw.</a:t>
            </a:r>
          </a:p>
          <a:p>
            <a:pPr lvl="1"/>
            <a:r>
              <a:rPr lang="de-DE" dirty="0" smtClean="0"/>
              <a:t>Ggf. weitere Details zu Teil 1</a:t>
            </a:r>
          </a:p>
          <a:p>
            <a:pPr lvl="1"/>
            <a:r>
              <a:rPr lang="de-DE" dirty="0" smtClean="0"/>
              <a:t>Ggf. weitere Details zu Teil 1</a:t>
            </a:r>
          </a:p>
          <a:p>
            <a:pPr lvl="0"/>
            <a:r>
              <a:rPr lang="de-DE" dirty="0" smtClean="0"/>
              <a:t>Hier den Titel für Teil 2 der Präsentation eingeben</a:t>
            </a:r>
          </a:p>
          <a:p>
            <a:pPr lvl="1"/>
            <a:r>
              <a:rPr lang="de-DE" dirty="0" smtClean="0"/>
              <a:t>Usw.</a:t>
            </a:r>
          </a:p>
          <a:p>
            <a:pPr lvl="0"/>
            <a:r>
              <a:rPr lang="de-DE" dirty="0" smtClean="0"/>
              <a:t>Usw.</a:t>
            </a:r>
          </a:p>
        </p:txBody>
      </p:sp>
      <p:sp>
        <p:nvSpPr>
          <p:cNvPr id="8" name="Line 18"/>
          <p:cNvSpPr>
            <a:spLocks noChangeShapeType="1"/>
          </p:cNvSpPr>
          <p:nvPr userDrawn="1"/>
        </p:nvSpPr>
        <p:spPr bwMode="auto">
          <a:xfrm>
            <a:off x="358775" y="1152000"/>
            <a:ext cx="8424000" cy="0"/>
          </a:xfrm>
          <a:prstGeom prst="line">
            <a:avLst/>
          </a:prstGeom>
          <a:noFill/>
          <a:ln w="9525">
            <a:solidFill>
              <a:srgbClr val="B1B3B3"/>
            </a:solidFill>
            <a:round/>
            <a:headEnd/>
            <a:tailEnd/>
          </a:ln>
        </p:spPr>
        <p:txBody>
          <a:bodyPr wrap="none" anchor="ctr"/>
          <a:lstStyle/>
          <a:p>
            <a:endParaRPr lang="de-DE"/>
          </a:p>
        </p:txBody>
      </p:sp>
      <p:sp>
        <p:nvSpPr>
          <p:cNvPr id="6" name="Rechteck 5"/>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Agenda</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Diese Folie dient zur Darstellung</a:t>
            </a:r>
            <a:r>
              <a:rPr lang="de-DE" sz="1400" b="1" kern="1200" baseline="0" dirty="0" smtClean="0">
                <a:solidFill>
                  <a:schemeClr val="lt1"/>
                </a:solidFill>
                <a:latin typeface="+mn-lt"/>
                <a:ea typeface="+mn-ea"/>
                <a:cs typeface="+mn-cs"/>
              </a:rPr>
              <a:t> der Agenda</a:t>
            </a:r>
            <a:endParaRPr lang="de-DE" sz="1400" b="1" kern="1200" dirty="0" smtClean="0">
              <a:solidFill>
                <a:schemeClr val="lt1"/>
              </a:solidFill>
              <a:latin typeface="+mn-lt"/>
              <a:ea typeface="+mn-ea"/>
              <a:cs typeface="+mn-cs"/>
            </a:endParaRP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Haupttitel:</a:t>
            </a:r>
            <a:r>
              <a:rPr lang="de-DE" sz="1400" b="1" kern="1200" baseline="0" dirty="0" smtClean="0">
                <a:solidFill>
                  <a:schemeClr val="lt1"/>
                </a:solidFill>
                <a:latin typeface="+mn-lt"/>
                <a:ea typeface="+mn-ea"/>
                <a:cs typeface="+mn-cs"/>
              </a:rPr>
              <a:t> 1zeilig!</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Die Agenda sollte möglichst nur die Hauptteile erläutern.</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Die 1. Ebene ist </a:t>
            </a:r>
            <a:r>
              <a:rPr lang="de-DE" sz="1400" b="1" kern="1200" baseline="0" dirty="0" err="1" smtClean="0">
                <a:solidFill>
                  <a:schemeClr val="lt1"/>
                </a:solidFill>
                <a:latin typeface="+mn-lt"/>
                <a:ea typeface="+mn-ea"/>
                <a:cs typeface="+mn-cs"/>
              </a:rPr>
              <a:t>numeriert</a:t>
            </a:r>
            <a:r>
              <a:rPr lang="de-DE" sz="1400" b="1" kern="1200" baseline="0" dirty="0" smtClean="0">
                <a:solidFill>
                  <a:schemeClr val="lt1"/>
                </a:solidFill>
                <a:latin typeface="+mn-lt"/>
                <a:ea typeface="+mn-ea"/>
                <a:cs typeface="+mn-cs"/>
              </a:rPr>
              <a:t>, </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Sofern Ebene 2 genutzt wird, ist </a:t>
            </a:r>
            <a:r>
              <a:rPr lang="de-DE" sz="1400" b="1" kern="1200" baseline="0" smtClean="0">
                <a:solidFill>
                  <a:schemeClr val="lt1"/>
                </a:solidFill>
                <a:latin typeface="+mn-lt"/>
                <a:ea typeface="+mn-ea"/>
                <a:cs typeface="+mn-cs"/>
              </a:rPr>
              <a:t>diese als </a:t>
            </a:r>
            <a:r>
              <a:rPr lang="de-DE" sz="1400" b="1" kern="1200" baseline="0" dirty="0" smtClean="0">
                <a:solidFill>
                  <a:schemeClr val="lt1"/>
                </a:solidFill>
                <a:latin typeface="+mn-lt"/>
                <a:ea typeface="+mn-ea"/>
                <a:cs typeface="+mn-cs"/>
              </a:rPr>
              <a:t>Spiegelstrichaufzählung zu gestalten.</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Wichtig: Die Agenda ist kein Inhaltsverzeichnis!!!</a:t>
            </a:r>
          </a:p>
        </p:txBody>
      </p:sp>
    </p:spTree>
  </p:cSld>
  <p:clrMapOvr>
    <a:masterClrMapping/>
  </p:clrMapOvr>
  <p:transition xmlns:p14="http://schemas.microsoft.com/office/powerpoint/2010/main" spd="slow"/>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und zwei Inhalte">
    <p:spTree>
      <p:nvGrpSpPr>
        <p:cNvPr id="1" name=""/>
        <p:cNvGrpSpPr/>
        <p:nvPr/>
      </p:nvGrpSpPr>
      <p:grpSpPr>
        <a:xfrm>
          <a:off x="0" y="0"/>
          <a:ext cx="0" cy="0"/>
          <a:chOff x="0" y="0"/>
          <a:chExt cx="0" cy="0"/>
        </a:xfrm>
      </p:grpSpPr>
      <p:sp>
        <p:nvSpPr>
          <p:cNvPr id="17" name="Inhaltsplatzhalter 15"/>
          <p:cNvSpPr>
            <a:spLocks noGrp="1"/>
          </p:cNvSpPr>
          <p:nvPr>
            <p:ph sz="quarter" idx="11"/>
          </p:nvPr>
        </p:nvSpPr>
        <p:spPr>
          <a:xfrm>
            <a:off x="4643438" y="1368000"/>
            <a:ext cx="4140000" cy="4680000"/>
          </a:xfrm>
        </p:spPr>
        <p:txBody>
          <a:bodyPr>
            <a:noAutofit/>
          </a:bodyPr>
          <a:lstStyle>
            <a:lvl2pPr marL="627063" indent="-271463">
              <a:defRPr/>
            </a:lvl2pPr>
            <a:lvl3pPr marL="900113" indent="-273050">
              <a:defRPr/>
            </a:lvl3pPr>
            <a:lvl4pPr marL="1077913" indent="-177800">
              <a:defRPr/>
            </a:lvl4pPr>
            <a:lvl5pPr marL="1255713" indent="-177800">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16" name="Inhaltsplatzhalter 15"/>
          <p:cNvSpPr>
            <a:spLocks noGrp="1"/>
          </p:cNvSpPr>
          <p:nvPr>
            <p:ph sz="quarter" idx="10"/>
          </p:nvPr>
        </p:nvSpPr>
        <p:spPr>
          <a:xfrm>
            <a:off x="360000" y="1368000"/>
            <a:ext cx="4140000" cy="4680000"/>
          </a:xfrm>
        </p:spPr>
        <p:txBody>
          <a:bodyPr>
            <a:noAutofit/>
          </a:bodyPr>
          <a:lstStyle>
            <a:lvl2pPr marL="627063" indent="-271463">
              <a:defRPr/>
            </a:lvl2pPr>
            <a:lvl3pPr marL="898525" indent="-271463">
              <a:defRPr/>
            </a:lvl3pPr>
            <a:lvl4pPr marL="1077913" indent="-177800">
              <a:defRPr/>
            </a:lvl4pPr>
            <a:lvl5pPr marL="1255713" indent="-177800">
              <a:defRPr/>
            </a:lvl5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dirty="0"/>
          </a:p>
        </p:txBody>
      </p:sp>
      <p:sp>
        <p:nvSpPr>
          <p:cNvPr id="2" name="Titel 1"/>
          <p:cNvSpPr>
            <a:spLocks noGrp="1"/>
          </p:cNvSpPr>
          <p:nvPr>
            <p:ph type="title" hasCustomPrompt="1"/>
          </p:nvPr>
        </p:nvSpPr>
        <p:spPr>
          <a:xfrm>
            <a:off x="360000" y="216000"/>
            <a:ext cx="8426842" cy="864000"/>
          </a:xfrm>
        </p:spPr>
        <p:txBody>
          <a:bodyPr/>
          <a:lstStyle>
            <a:lvl1pPr>
              <a:defRPr sz="2800" baseline="0"/>
            </a:lvl1pPr>
          </a:lstStyle>
          <a:p>
            <a:r>
              <a:rPr lang="de-DE" dirty="0" smtClean="0"/>
              <a:t>(Folientitel max. 2zeilig)</a:t>
            </a:r>
            <a:endParaRPr lang="de-DE" dirty="0"/>
          </a:p>
        </p:txBody>
      </p:sp>
      <p:sp>
        <p:nvSpPr>
          <p:cNvPr id="5" name="Rechteck 4"/>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Titel und 2 Inhalte</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Layout für 2spaltige</a:t>
            </a:r>
            <a:r>
              <a:rPr lang="de-DE" sz="1400" b="1" kern="1200" baseline="0" dirty="0" smtClean="0">
                <a:solidFill>
                  <a:schemeClr val="lt1"/>
                </a:solidFill>
                <a:latin typeface="+mn-lt"/>
                <a:ea typeface="+mn-ea"/>
                <a:cs typeface="+mn-cs"/>
              </a:rPr>
              <a:t> Listen</a:t>
            </a:r>
            <a:endParaRPr lang="de-DE" sz="1400" b="1" kern="1200" dirty="0" smtClean="0">
              <a:solidFill>
                <a:schemeClr val="lt1"/>
              </a:solidFill>
              <a:latin typeface="+mn-lt"/>
              <a:ea typeface="+mn-ea"/>
              <a:cs typeface="+mn-cs"/>
            </a:endParaRP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Titel:</a:t>
            </a:r>
            <a:r>
              <a:rPr lang="de-DE" sz="1400" b="1" kern="1200" baseline="0" dirty="0" smtClean="0">
                <a:solidFill>
                  <a:schemeClr val="lt1"/>
                </a:solidFill>
                <a:latin typeface="+mn-lt"/>
                <a:ea typeface="+mn-ea"/>
                <a:cs typeface="+mn-cs"/>
              </a:rPr>
              <a:t> 1-2zeilen</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Inhalt: </a:t>
            </a:r>
          </a:p>
          <a:p>
            <a:pPr marL="355600" lvl="1" indent="-177800"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3-7 Punkte o 2-3 Hauptpunkte mit Unterpunkten</a:t>
            </a:r>
          </a:p>
          <a:p>
            <a:pPr marL="355600" lvl="1" indent="-177800"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Max bis zur 3. Ebene</a:t>
            </a:r>
          </a:p>
          <a:p>
            <a:pPr marL="177800" marR="0" lvl="1" indent="-177800" algn="l" defTabSz="914400" rtl="0" eaLnBrk="1" fontAlgn="auto" latinLnBrk="0" hangingPunct="1">
              <a:lnSpc>
                <a:spcPct val="100000"/>
              </a:lnSpc>
              <a:spcBef>
                <a:spcPts val="0"/>
              </a:spcBef>
              <a:spcAft>
                <a:spcPts val="0"/>
              </a:spcAft>
              <a:buClrTx/>
              <a:buSzTx/>
              <a:buFont typeface="Arial" pitchFamily="34" charset="0"/>
              <a:buChar char="•"/>
              <a:tabLst/>
              <a:defRPr/>
            </a:pPr>
            <a:r>
              <a:rPr lang="de-DE" sz="1400" b="1" kern="1200" baseline="0" dirty="0" smtClean="0">
                <a:solidFill>
                  <a:schemeClr val="lt1"/>
                </a:solidFill>
                <a:latin typeface="+mn-lt"/>
                <a:ea typeface="+mn-ea"/>
                <a:cs typeface="+mn-cs"/>
              </a:rPr>
              <a:t>Logo: </a:t>
            </a:r>
            <a:r>
              <a:rPr lang="de-DE" sz="1400" b="0" kern="1200" baseline="0" dirty="0" smtClean="0">
                <a:solidFill>
                  <a:schemeClr val="lt1"/>
                </a:solidFill>
                <a:latin typeface="+mn-lt"/>
                <a:ea typeface="+mn-ea"/>
                <a:cs typeface="+mn-cs"/>
              </a:rPr>
              <a:t>optional. rechts des Titels zwischen den letzten beiden Rastern</a:t>
            </a:r>
          </a:p>
          <a:p>
            <a:pPr marL="180975" indent="-180975">
              <a:buFont typeface="Arial" pitchFamily="34" charset="0"/>
              <a:buChar char="•"/>
            </a:pPr>
            <a:r>
              <a:rPr lang="de-DE" sz="1400" b="1" dirty="0" smtClean="0"/>
              <a:t>Achtung: </a:t>
            </a:r>
            <a:r>
              <a:rPr lang="de-DE" sz="1400" b="0" dirty="0" smtClean="0"/>
              <a:t>Sofern Text 1. Spalte zu Dicht an 2. Spalte,</a:t>
            </a:r>
            <a:r>
              <a:rPr lang="de-DE" sz="1400" b="0" baseline="0" dirty="0" smtClean="0"/>
              <a:t> korrigiere Textboxbreite!</a:t>
            </a:r>
            <a:endParaRPr lang="de-DE" sz="1400" b="0" dirty="0" smtClean="0"/>
          </a:p>
        </p:txBody>
      </p:sp>
    </p:spTree>
  </p:cSld>
  <p:clrMapOvr>
    <a:masterClrMapping/>
  </p:clrMapOvr>
  <p:transition xmlns:p14="http://schemas.microsoft.com/office/powerpoint/2010/mai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und zwei Inhalte mit Untertitel">
    <p:spTree>
      <p:nvGrpSpPr>
        <p:cNvPr id="1" name=""/>
        <p:cNvGrpSpPr/>
        <p:nvPr/>
      </p:nvGrpSpPr>
      <p:grpSpPr>
        <a:xfrm>
          <a:off x="0" y="0"/>
          <a:ext cx="0" cy="0"/>
          <a:chOff x="0" y="0"/>
          <a:chExt cx="0" cy="0"/>
        </a:xfrm>
      </p:grpSpPr>
      <p:sp>
        <p:nvSpPr>
          <p:cNvPr id="3" name="Textplatzhalter 2"/>
          <p:cNvSpPr>
            <a:spLocks noGrp="1"/>
          </p:cNvSpPr>
          <p:nvPr>
            <p:ph type="body" idx="1" hasCustomPrompt="1"/>
          </p:nvPr>
        </p:nvSpPr>
        <p:spPr>
          <a:xfrm>
            <a:off x="360000" y="1071546"/>
            <a:ext cx="4140000" cy="648000"/>
          </a:xfrm>
        </p:spPr>
        <p:txBody>
          <a:bodyPr anchor="b">
            <a:noAutofit/>
          </a:bodyPr>
          <a:lstStyle>
            <a:lvl1pPr marL="0" indent="0">
              <a:buNone/>
              <a:defRPr sz="2400" b="1"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(Rubriküberschrift 1zeilig)</a:t>
            </a:r>
          </a:p>
        </p:txBody>
      </p:sp>
      <p:sp>
        <p:nvSpPr>
          <p:cNvPr id="5" name="Textplatzhalter 4"/>
          <p:cNvSpPr>
            <a:spLocks noGrp="1"/>
          </p:cNvSpPr>
          <p:nvPr>
            <p:ph type="body" sz="quarter" idx="3" hasCustomPrompt="1"/>
          </p:nvPr>
        </p:nvSpPr>
        <p:spPr>
          <a:xfrm>
            <a:off x="4645024" y="1071546"/>
            <a:ext cx="4140000" cy="648000"/>
          </a:xfrm>
        </p:spPr>
        <p:txBody>
          <a:bodyPr anchor="b">
            <a:noAutofit/>
          </a:bodyPr>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(Rubriküberschrift 1zeilig)</a:t>
            </a:r>
          </a:p>
        </p:txBody>
      </p:sp>
      <p:sp>
        <p:nvSpPr>
          <p:cNvPr id="17" name="Titel 16"/>
          <p:cNvSpPr>
            <a:spLocks noGrp="1"/>
          </p:cNvSpPr>
          <p:nvPr>
            <p:ph type="title" hasCustomPrompt="1"/>
          </p:nvPr>
        </p:nvSpPr>
        <p:spPr>
          <a:xfrm>
            <a:off x="360000" y="216000"/>
            <a:ext cx="8426842" cy="864000"/>
          </a:xfrm>
        </p:spPr>
        <p:txBody>
          <a:bodyPr>
            <a:noAutofit/>
          </a:bodyPr>
          <a:lstStyle>
            <a:lvl1pPr>
              <a:defRPr sz="2800" baseline="0"/>
            </a:lvl1pPr>
          </a:lstStyle>
          <a:p>
            <a:r>
              <a:rPr lang="de-DE" dirty="0" smtClean="0"/>
              <a:t>(Folientitel max. 2zeilig)</a:t>
            </a:r>
            <a:endParaRPr lang="de-DE" dirty="0"/>
          </a:p>
        </p:txBody>
      </p:sp>
      <p:sp>
        <p:nvSpPr>
          <p:cNvPr id="19" name="Inhaltsplatzhalter 18"/>
          <p:cNvSpPr>
            <a:spLocks noGrp="1"/>
          </p:cNvSpPr>
          <p:nvPr>
            <p:ph sz="quarter" idx="10"/>
          </p:nvPr>
        </p:nvSpPr>
        <p:spPr>
          <a:xfrm>
            <a:off x="360000" y="2016000"/>
            <a:ext cx="4140000" cy="4032000"/>
          </a:xfrm>
        </p:spPr>
        <p:txBody>
          <a:bodyPr>
            <a:noAutofit/>
          </a:bodyPr>
          <a:lstStyle>
            <a:lvl1pPr marL="355600" indent="-355600">
              <a:defRPr/>
            </a:lvl1pPr>
            <a:lvl2pPr marL="627063" indent="-271463">
              <a:defRPr/>
            </a:lvl2pPr>
            <a:lvl3pPr marL="900113" indent="-273050">
              <a:defRPr/>
            </a:lvl3pPr>
            <a:lvl4pPr marL="1077913" indent="-177800">
              <a:defRPr/>
            </a:lvl4pPr>
            <a:lvl5pPr marL="1255713" indent="-177800">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20" name="Inhaltsplatzhalter 18"/>
          <p:cNvSpPr>
            <a:spLocks noGrp="1"/>
          </p:cNvSpPr>
          <p:nvPr>
            <p:ph sz="quarter" idx="11"/>
          </p:nvPr>
        </p:nvSpPr>
        <p:spPr>
          <a:xfrm>
            <a:off x="4643438" y="2016000"/>
            <a:ext cx="4140000" cy="4032000"/>
          </a:xfrm>
        </p:spPr>
        <p:txBody>
          <a:bodyPr>
            <a:noAutofit/>
          </a:bodyPr>
          <a:lstStyle>
            <a:lvl1pPr marL="355600" indent="-355600">
              <a:defRPr/>
            </a:lvl1pPr>
            <a:lvl2pPr marL="630238" indent="-274638">
              <a:defRPr/>
            </a:lvl2pPr>
            <a:lvl3pPr marL="900113" indent="-273050">
              <a:defRPr/>
            </a:lvl3pPr>
            <a:lvl4pPr marL="1077913" indent="-177800">
              <a:defRPr/>
            </a:lvl4pPr>
            <a:lvl5pPr marL="1255713" indent="-177800">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Rechteck 6"/>
          <p:cNvSpPr/>
          <p:nvPr userDrawn="1"/>
        </p:nvSpPr>
        <p:spPr>
          <a:xfrm>
            <a:off x="-3071866" y="0"/>
            <a:ext cx="2714644" cy="3357562"/>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b="1" dirty="0" smtClean="0"/>
              <a:t>Titel und 2 Inhalte mit Überschriften</a:t>
            </a: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Layout für 2 spaltige</a:t>
            </a:r>
            <a:r>
              <a:rPr lang="de-DE" sz="1400" b="1" kern="1200" baseline="0" dirty="0" smtClean="0">
                <a:solidFill>
                  <a:schemeClr val="lt1"/>
                </a:solidFill>
                <a:latin typeface="+mn-lt"/>
                <a:ea typeface="+mn-ea"/>
                <a:cs typeface="+mn-cs"/>
              </a:rPr>
              <a:t> Listen</a:t>
            </a:r>
            <a:br>
              <a:rPr lang="de-DE" sz="1400" b="1" kern="1200" baseline="0" dirty="0" smtClean="0">
                <a:solidFill>
                  <a:schemeClr val="lt1"/>
                </a:solidFill>
                <a:latin typeface="+mn-lt"/>
                <a:ea typeface="+mn-ea"/>
                <a:cs typeface="+mn-cs"/>
              </a:rPr>
            </a:br>
            <a:r>
              <a:rPr lang="de-DE" sz="1400" b="1" kern="1200" baseline="0" dirty="0" smtClean="0">
                <a:solidFill>
                  <a:schemeClr val="lt1"/>
                </a:solidFill>
                <a:latin typeface="+mn-lt"/>
                <a:ea typeface="+mn-ea"/>
                <a:cs typeface="+mn-cs"/>
              </a:rPr>
              <a:t>mit Überschriften</a:t>
            </a:r>
            <a:endParaRPr lang="de-DE" sz="1400" b="1" kern="1200" dirty="0" smtClean="0">
              <a:solidFill>
                <a:schemeClr val="lt1"/>
              </a:solidFill>
              <a:latin typeface="+mn-lt"/>
              <a:ea typeface="+mn-ea"/>
              <a:cs typeface="+mn-cs"/>
            </a:endParaRPr>
          </a:p>
          <a:p>
            <a:pPr marL="180975" indent="-180975" algn="l" defTabSz="914400" rtl="0" eaLnBrk="1" latinLnBrk="0" hangingPunct="1">
              <a:buFont typeface="Arial" pitchFamily="34" charset="0"/>
              <a:buChar char="•"/>
            </a:pPr>
            <a:r>
              <a:rPr lang="de-DE" sz="1400" b="1" kern="1200" dirty="0" smtClean="0">
                <a:solidFill>
                  <a:schemeClr val="lt1"/>
                </a:solidFill>
                <a:latin typeface="+mn-lt"/>
                <a:ea typeface="+mn-ea"/>
                <a:cs typeface="+mn-cs"/>
              </a:rPr>
              <a:t>Titel:</a:t>
            </a:r>
            <a:r>
              <a:rPr lang="de-DE" sz="1400" b="1" kern="1200" baseline="0" dirty="0" smtClean="0">
                <a:solidFill>
                  <a:schemeClr val="lt1"/>
                </a:solidFill>
                <a:latin typeface="+mn-lt"/>
                <a:ea typeface="+mn-ea"/>
                <a:cs typeface="+mn-cs"/>
              </a:rPr>
              <a:t> 1-2zeilen</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Überschriften 1zeilig</a:t>
            </a:r>
          </a:p>
          <a:p>
            <a:pPr marL="180975" indent="-180975" algn="l" defTabSz="914400" rtl="0" eaLnBrk="1" latinLnBrk="0" hangingPunct="1">
              <a:buFont typeface="Arial" pitchFamily="34" charset="0"/>
              <a:buChar char="•"/>
            </a:pPr>
            <a:r>
              <a:rPr lang="de-DE" sz="1400" b="1" kern="1200" baseline="0" dirty="0" smtClean="0">
                <a:solidFill>
                  <a:schemeClr val="lt1"/>
                </a:solidFill>
                <a:latin typeface="+mn-lt"/>
                <a:ea typeface="+mn-ea"/>
                <a:cs typeface="+mn-cs"/>
              </a:rPr>
              <a:t>Inhalt: </a:t>
            </a:r>
          </a:p>
          <a:p>
            <a:pPr marL="355600" lvl="1" indent="-177800"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3-5 Punkte o 2-3 Hauptpunkte mit Unterpunkten</a:t>
            </a:r>
          </a:p>
          <a:p>
            <a:pPr marL="355600" lvl="1" indent="-177800" algn="l" defTabSz="914400" rtl="0" eaLnBrk="1" latinLnBrk="0" hangingPunct="1">
              <a:buFont typeface="Arial" pitchFamily="34" charset="0"/>
              <a:buChar char="•"/>
            </a:pPr>
            <a:r>
              <a:rPr lang="de-DE" sz="1400" b="0" kern="1200" baseline="0" dirty="0" smtClean="0">
                <a:solidFill>
                  <a:schemeClr val="lt1"/>
                </a:solidFill>
                <a:latin typeface="+mn-lt"/>
                <a:ea typeface="+mn-ea"/>
                <a:cs typeface="+mn-cs"/>
              </a:rPr>
              <a:t>Max bis zur 3. Ebene</a:t>
            </a:r>
          </a:p>
          <a:p>
            <a:pPr marL="180975" indent="-180975">
              <a:buFont typeface="Arial" pitchFamily="34" charset="0"/>
              <a:buChar char="•"/>
            </a:pPr>
            <a:r>
              <a:rPr lang="de-DE" sz="1400" b="1" dirty="0" smtClean="0"/>
              <a:t>Achtung: </a:t>
            </a:r>
            <a:r>
              <a:rPr lang="de-DE" sz="1400" b="0" dirty="0" smtClean="0"/>
              <a:t>Sofern Text 1. Spalte zu Dicht an 2. Spalte,</a:t>
            </a:r>
            <a:r>
              <a:rPr lang="de-DE" sz="1400" b="0" baseline="0" dirty="0" smtClean="0"/>
              <a:t> korrigiere Textboxbreite!</a:t>
            </a:r>
            <a:endParaRPr lang="de-DE" sz="1400" b="0" dirty="0" smtClean="0"/>
          </a:p>
        </p:txBody>
      </p:sp>
      <p:sp>
        <p:nvSpPr>
          <p:cNvPr id="37" name="Line 18"/>
          <p:cNvSpPr>
            <a:spLocks noChangeShapeType="1"/>
          </p:cNvSpPr>
          <p:nvPr userDrawn="1"/>
        </p:nvSpPr>
        <p:spPr bwMode="auto">
          <a:xfrm>
            <a:off x="358775" y="1857364"/>
            <a:ext cx="4140000" cy="0"/>
          </a:xfrm>
          <a:prstGeom prst="line">
            <a:avLst/>
          </a:prstGeom>
          <a:noFill/>
          <a:ln w="9525">
            <a:solidFill>
              <a:srgbClr val="B1B3B3"/>
            </a:solidFill>
            <a:round/>
            <a:headEnd/>
            <a:tailEnd/>
          </a:ln>
        </p:spPr>
        <p:txBody>
          <a:bodyPr wrap="none" anchor="ctr"/>
          <a:lstStyle/>
          <a:p>
            <a:endParaRPr lang="de-DE"/>
          </a:p>
        </p:txBody>
      </p:sp>
      <p:sp>
        <p:nvSpPr>
          <p:cNvPr id="38" name="Line 18"/>
          <p:cNvSpPr>
            <a:spLocks noChangeShapeType="1"/>
          </p:cNvSpPr>
          <p:nvPr userDrawn="1"/>
        </p:nvSpPr>
        <p:spPr bwMode="auto">
          <a:xfrm>
            <a:off x="4643438" y="1857364"/>
            <a:ext cx="4140000" cy="0"/>
          </a:xfrm>
          <a:prstGeom prst="line">
            <a:avLst/>
          </a:prstGeom>
          <a:noFill/>
          <a:ln w="9525">
            <a:solidFill>
              <a:srgbClr val="B1B3B3"/>
            </a:solidFill>
            <a:round/>
            <a:headEnd/>
            <a:tailEnd/>
          </a:ln>
        </p:spPr>
        <p:txBody>
          <a:bodyPr wrap="none" anchor="ctr"/>
          <a:lstStyle/>
          <a:p>
            <a:endParaRPr lang="de-DE"/>
          </a:p>
        </p:txBody>
      </p:sp>
    </p:spTree>
  </p:cSld>
  <p:clrMapOvr>
    <a:masterClrMapping/>
  </p:clrMapOvr>
  <p:transition xmlns:p14="http://schemas.microsoft.com/office/powerpoint/2010/main" spd="slow"/>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360000" y="216000"/>
            <a:ext cx="6696000" cy="864000"/>
          </a:xfrm>
          <a:prstGeom prst="rect">
            <a:avLst/>
          </a:prstGeom>
        </p:spPr>
        <p:txBody>
          <a:bodyPr vert="horz" lIns="0" tIns="0" rIns="0" bIns="0" rtlCol="0" anchor="b" anchorCtr="0">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357158" y="1368000"/>
            <a:ext cx="8424000" cy="4847082"/>
          </a:xfrm>
          <a:prstGeom prst="rect">
            <a:avLst/>
          </a:prstGeom>
        </p:spPr>
        <p:txBody>
          <a:bodyPr vert="horz" lIns="0" tIns="0" rIns="0" bIns="0" rtlCol="0">
            <a:normAutofit/>
          </a:bodyPr>
          <a:lstStyle/>
          <a:p>
            <a:pPr lvl="0"/>
            <a:r>
              <a:rPr lang="de-DE" dirty="0" smtClean="0"/>
              <a:t>Textmasterformate durch Klicken bearbeiten</a:t>
            </a:r>
          </a:p>
          <a:p>
            <a:pPr lvl="1"/>
            <a:r>
              <a:rPr lang="de-DE" dirty="0" smtClean="0"/>
              <a:t>Zweite Ebene</a:t>
            </a:r>
          </a:p>
          <a:p>
            <a:pPr lvl="2"/>
            <a:r>
              <a:rPr lang="de-DE" dirty="0" smtClean="0"/>
              <a:t>Dritte Ebene</a:t>
            </a:r>
          </a:p>
          <a:p>
            <a:pPr marL="1600200" lvl="3" indent="-228600" algn="l" defTabSz="914400" rtl="0" eaLnBrk="1" latinLnBrk="0" hangingPunct="1">
              <a:spcBef>
                <a:spcPct val="20000"/>
              </a:spcBef>
              <a:buFont typeface="Arial" pitchFamily="34" charset="0"/>
              <a:buChar char="•"/>
            </a:pPr>
            <a:r>
              <a:rPr lang="de-DE" dirty="0" smtClean="0"/>
              <a:t>Vierte Ebene</a:t>
            </a:r>
          </a:p>
          <a:p>
            <a:pPr marL="2057400" lvl="4" indent="-228600" algn="l" defTabSz="914400" rtl="0" eaLnBrk="1" latinLnBrk="0" hangingPunct="1">
              <a:spcBef>
                <a:spcPct val="20000"/>
              </a:spcBef>
              <a:buFont typeface="Arial" pitchFamily="34" charset="0"/>
              <a:buChar char="•"/>
            </a:pPr>
            <a:r>
              <a:rPr lang="de-DE" dirty="0" smtClean="0"/>
              <a:t>Fünfte Ebene</a:t>
            </a:r>
            <a:endParaRPr lang="de-DE" dirty="0"/>
          </a:p>
        </p:txBody>
      </p:sp>
      <p:sp>
        <p:nvSpPr>
          <p:cNvPr id="7" name="Rectangle 45"/>
          <p:cNvSpPr>
            <a:spLocks noChangeArrowheads="1"/>
          </p:cNvSpPr>
          <p:nvPr/>
        </p:nvSpPr>
        <p:spPr bwMode="auto">
          <a:xfrm>
            <a:off x="179388" y="179388"/>
            <a:ext cx="8784000" cy="6480000"/>
          </a:xfrm>
          <a:prstGeom prst="rect">
            <a:avLst/>
          </a:prstGeom>
          <a:noFill/>
          <a:ln w="9525">
            <a:solidFill>
              <a:srgbClr val="B1B3B3"/>
            </a:solidFill>
            <a:miter lim="800000"/>
            <a:headEnd/>
            <a:tailEnd/>
          </a:ln>
        </p:spPr>
        <p:txBody>
          <a:bodyPr wrap="none" anchor="ctr"/>
          <a:lstStyle/>
          <a:p>
            <a:pPr algn="ctr"/>
            <a:endParaRPr lang="de-DE"/>
          </a:p>
        </p:txBody>
      </p:sp>
      <p:sp>
        <p:nvSpPr>
          <p:cNvPr id="10" name="Line 48"/>
          <p:cNvSpPr>
            <a:spLocks noChangeShapeType="1"/>
          </p:cNvSpPr>
          <p:nvPr/>
        </p:nvSpPr>
        <p:spPr bwMode="auto">
          <a:xfrm>
            <a:off x="2088000" y="6403975"/>
            <a:ext cx="6876000" cy="0"/>
          </a:xfrm>
          <a:prstGeom prst="line">
            <a:avLst/>
          </a:prstGeom>
          <a:noFill/>
          <a:ln w="9525">
            <a:solidFill>
              <a:srgbClr val="B1B3B3"/>
            </a:solidFill>
            <a:round/>
            <a:headEnd/>
            <a:tailEnd/>
          </a:ln>
        </p:spPr>
        <p:txBody>
          <a:bodyPr wrap="none" anchor="ctr"/>
          <a:lstStyle/>
          <a:p>
            <a:endParaRPr lang="de-DE"/>
          </a:p>
        </p:txBody>
      </p:sp>
      <p:sp>
        <p:nvSpPr>
          <p:cNvPr id="12" name="Line 18"/>
          <p:cNvSpPr>
            <a:spLocks noChangeShapeType="1"/>
          </p:cNvSpPr>
          <p:nvPr/>
        </p:nvSpPr>
        <p:spPr bwMode="auto">
          <a:xfrm>
            <a:off x="358775" y="1152000"/>
            <a:ext cx="8424000" cy="0"/>
          </a:xfrm>
          <a:prstGeom prst="line">
            <a:avLst/>
          </a:prstGeom>
          <a:noFill/>
          <a:ln w="9525">
            <a:solidFill>
              <a:srgbClr val="B1B3B3"/>
            </a:solidFill>
            <a:round/>
            <a:headEnd/>
            <a:tailEnd/>
          </a:ln>
        </p:spPr>
        <p:txBody>
          <a:bodyPr wrap="none" anchor="ctr"/>
          <a:lstStyle/>
          <a:p>
            <a:endParaRPr lang="de-DE"/>
          </a:p>
        </p:txBody>
      </p:sp>
      <p:sp>
        <p:nvSpPr>
          <p:cNvPr id="16" name="JAHR"/>
          <p:cNvSpPr txBox="1">
            <a:spLocks noChangeArrowheads="1"/>
          </p:cNvSpPr>
          <p:nvPr/>
        </p:nvSpPr>
        <p:spPr bwMode="auto">
          <a:xfrm>
            <a:off x="6357950" y="6477750"/>
            <a:ext cx="1784333" cy="123111"/>
          </a:xfrm>
          <a:prstGeom prst="rect">
            <a:avLst/>
          </a:prstGeom>
          <a:noFill/>
          <a:ln w="9525">
            <a:noFill/>
            <a:miter lim="800000"/>
            <a:headEnd/>
            <a:tailEnd/>
          </a:ln>
        </p:spPr>
        <p:txBody>
          <a:bodyPr wrap="square" lIns="0" tIns="0" rIns="0" bIns="0">
            <a:spAutoFit/>
          </a:bodyPr>
          <a:lstStyle/>
          <a:p>
            <a:pPr>
              <a:spcBef>
                <a:spcPct val="50000"/>
              </a:spcBef>
              <a:defRPr/>
            </a:pPr>
            <a:r>
              <a:rPr lang="de-DE" sz="800" dirty="0" smtClean="0">
                <a:solidFill>
                  <a:srgbClr val="4F5150"/>
                </a:solidFill>
              </a:rPr>
              <a:t>© OPITZ CONSULTING GmbH 2014</a:t>
            </a:r>
            <a:endParaRPr lang="de-DE" sz="800" dirty="0">
              <a:solidFill>
                <a:srgbClr val="4F5150"/>
              </a:solidFill>
            </a:endParaRPr>
          </a:p>
        </p:txBody>
      </p:sp>
      <p:sp>
        <p:nvSpPr>
          <p:cNvPr id="17" name="Rectangle 77"/>
          <p:cNvSpPr>
            <a:spLocks noChangeArrowheads="1"/>
          </p:cNvSpPr>
          <p:nvPr/>
        </p:nvSpPr>
        <p:spPr bwMode="auto">
          <a:xfrm>
            <a:off x="7330538" y="6477750"/>
            <a:ext cx="1457325" cy="160337"/>
          </a:xfrm>
          <a:prstGeom prst="rect">
            <a:avLst/>
          </a:prstGeom>
          <a:noFill/>
          <a:ln w="9525">
            <a:noFill/>
            <a:miter lim="800000"/>
            <a:headEnd/>
            <a:tailEnd/>
          </a:ln>
        </p:spPr>
        <p:txBody>
          <a:bodyPr wrap="none" lIns="0" tIns="0" rIns="0" bIns="0"/>
          <a:lstStyle/>
          <a:p>
            <a:pPr algn="r">
              <a:defRPr/>
            </a:pPr>
            <a:r>
              <a:rPr lang="de-DE" sz="800" dirty="0">
                <a:solidFill>
                  <a:srgbClr val="4F5150"/>
                </a:solidFill>
              </a:rPr>
              <a:t>Seite </a:t>
            </a:r>
            <a:fld id="{7207D92C-6328-4E97-A90E-A9EC5D9E5030}" type="slidenum">
              <a:rPr lang="de-DE" sz="800">
                <a:solidFill>
                  <a:srgbClr val="4F5150"/>
                </a:solidFill>
              </a:rPr>
              <a:pPr algn="r">
                <a:defRPr/>
              </a:pPr>
              <a:t>‹Nr.›</a:t>
            </a:fld>
            <a:endParaRPr lang="de-DE" sz="800" dirty="0">
              <a:solidFill>
                <a:srgbClr val="4F5150"/>
              </a:solidFill>
            </a:endParaRPr>
          </a:p>
        </p:txBody>
      </p:sp>
      <p:sp>
        <p:nvSpPr>
          <p:cNvPr id="18" name="TITEL"/>
          <p:cNvSpPr txBox="1">
            <a:spLocks noChangeArrowheads="1"/>
          </p:cNvSpPr>
          <p:nvPr/>
        </p:nvSpPr>
        <p:spPr bwMode="auto">
          <a:xfrm>
            <a:off x="2073287" y="6477750"/>
            <a:ext cx="4141787" cy="123111"/>
          </a:xfrm>
          <a:prstGeom prst="rect">
            <a:avLst/>
          </a:prstGeom>
          <a:noFill/>
          <a:ln w="9525">
            <a:noFill/>
            <a:miter lim="800000"/>
            <a:headEnd/>
            <a:tailEnd/>
          </a:ln>
        </p:spPr>
        <p:txBody>
          <a:bodyPr wrap="square" lIns="0" tIns="0" rIns="0" bIns="0">
            <a:spAutoFit/>
          </a:bodyPr>
          <a:lstStyle/>
          <a:p>
            <a:pPr>
              <a:spcBef>
                <a:spcPct val="50000"/>
              </a:spcBef>
            </a:pPr>
            <a:r>
              <a:rPr lang="de-DE" sz="800" dirty="0" smtClean="0"/>
              <a:t>Wie Dinge BPM und BI bereichern</a:t>
            </a:r>
            <a:endParaRPr lang="de-DE" sz="800" dirty="0">
              <a:solidFill>
                <a:srgbClr val="4F5150"/>
              </a:solidFill>
            </a:endParaRPr>
          </a:p>
        </p:txBody>
      </p:sp>
      <p:grpSp>
        <p:nvGrpSpPr>
          <p:cNvPr id="6" name="HINTERGRUND" hidden="1"/>
          <p:cNvGrpSpPr/>
          <p:nvPr/>
        </p:nvGrpSpPr>
        <p:grpSpPr>
          <a:xfrm>
            <a:off x="-3071866" y="-24"/>
            <a:ext cx="12215834" cy="6859588"/>
            <a:chOff x="-3071866" y="-24"/>
            <a:chExt cx="12215834" cy="6859588"/>
          </a:xfrm>
        </p:grpSpPr>
        <p:sp>
          <p:nvSpPr>
            <p:cNvPr id="42" name="Rectangle 94" hidden="1"/>
            <p:cNvSpPr>
              <a:spLocks noChangeArrowheads="1"/>
            </p:cNvSpPr>
            <p:nvPr userDrawn="1"/>
          </p:nvSpPr>
          <p:spPr bwMode="auto">
            <a:xfrm>
              <a:off x="-3071866" y="6286520"/>
              <a:ext cx="2730505" cy="571480"/>
            </a:xfrm>
            <a:prstGeom prst="rect">
              <a:avLst/>
            </a:prstGeom>
            <a:solidFill>
              <a:srgbClr val="00CC00"/>
            </a:solidFill>
            <a:ln w="9525">
              <a:noFill/>
              <a:miter lim="800000"/>
              <a:headEnd/>
              <a:tailEnd/>
            </a:ln>
            <a:effectLst/>
          </p:spPr>
          <p:txBody>
            <a:bodyPr wrap="none" anchor="ctr"/>
            <a:lstStyle/>
            <a:p>
              <a:pPr algn="ctr" eaLnBrk="0" hangingPunct="0">
                <a:defRPr/>
              </a:pPr>
              <a:r>
                <a:rPr lang="de-DE" sz="1200" dirty="0">
                  <a:solidFill>
                    <a:schemeClr val="bg1"/>
                  </a:solidFill>
                </a:rPr>
                <a:t>Hilfslinien</a:t>
              </a:r>
              <a:r>
                <a:rPr lang="de-DE" sz="1000" dirty="0">
                  <a:solidFill>
                    <a:schemeClr val="bg1"/>
                  </a:solidFill>
                </a:rPr>
                <a:t/>
              </a:r>
              <a:br>
                <a:rPr lang="de-DE" sz="1000" dirty="0">
                  <a:solidFill>
                    <a:schemeClr val="bg1"/>
                  </a:solidFill>
                </a:rPr>
              </a:br>
              <a:r>
                <a:rPr lang="de-DE" sz="1000" dirty="0">
                  <a:solidFill>
                    <a:schemeClr val="bg1"/>
                  </a:solidFill>
                </a:rPr>
                <a:t>(lediglich als Konstruktionshilfe, </a:t>
              </a:r>
              <a:br>
                <a:rPr lang="de-DE" sz="1000" dirty="0">
                  <a:solidFill>
                    <a:schemeClr val="bg1"/>
                  </a:solidFill>
                </a:rPr>
              </a:br>
              <a:r>
                <a:rPr lang="de-DE" sz="1000" dirty="0">
                  <a:solidFill>
                    <a:schemeClr val="bg1"/>
                  </a:solidFill>
                </a:rPr>
                <a:t>ggf. im Master löschen)</a:t>
              </a:r>
            </a:p>
          </p:txBody>
        </p:sp>
        <p:grpSp>
          <p:nvGrpSpPr>
            <p:cNvPr id="8" name="Gruppieren 42" hidden="1"/>
            <p:cNvGrpSpPr/>
            <p:nvPr userDrawn="1"/>
          </p:nvGrpSpPr>
          <p:grpSpPr>
            <a:xfrm>
              <a:off x="-32" y="-24"/>
              <a:ext cx="9144000" cy="6859588"/>
              <a:chOff x="0" y="0"/>
              <a:chExt cx="9144000" cy="6859588"/>
            </a:xfrm>
          </p:grpSpPr>
          <p:cxnSp>
            <p:nvCxnSpPr>
              <p:cNvPr id="44" name="Gerade Verbindung 43" hidden="1"/>
              <p:cNvCxnSpPr/>
              <p:nvPr userDrawn="1"/>
            </p:nvCxnSpPr>
            <p:spPr bwMode="auto">
              <a:xfrm rot="10800000">
                <a:off x="0" y="6215082"/>
                <a:ext cx="9144000" cy="1584"/>
              </a:xfrm>
              <a:prstGeom prst="line">
                <a:avLst/>
              </a:prstGeom>
              <a:noFill/>
              <a:ln w="3175" algn="ctr">
                <a:solidFill>
                  <a:srgbClr val="66FF33"/>
                </a:solidFill>
                <a:prstDash val="dash"/>
                <a:round/>
                <a:headEnd/>
                <a:tailEnd/>
              </a:ln>
            </p:spPr>
          </p:cxnSp>
          <p:grpSp>
            <p:nvGrpSpPr>
              <p:cNvPr id="9" name="Gruppieren 26" hidden="1"/>
              <p:cNvGrpSpPr/>
              <p:nvPr userDrawn="1"/>
            </p:nvGrpSpPr>
            <p:grpSpPr>
              <a:xfrm>
                <a:off x="357188" y="0"/>
                <a:ext cx="8432800" cy="6859588"/>
                <a:chOff x="357188" y="0"/>
                <a:chExt cx="8432800" cy="6859588"/>
              </a:xfrm>
            </p:grpSpPr>
            <p:cxnSp>
              <p:nvCxnSpPr>
                <p:cNvPr id="46" name="Gerade Verbindung 84" hidden="1"/>
                <p:cNvCxnSpPr>
                  <a:cxnSpLocks noChangeShapeType="1"/>
                </p:cNvCxnSpPr>
                <p:nvPr userDrawn="1"/>
              </p:nvCxnSpPr>
              <p:spPr bwMode="auto">
                <a:xfrm rot="5400000">
                  <a:off x="1215232" y="3429794"/>
                  <a:ext cx="6858000" cy="1587"/>
                </a:xfrm>
                <a:prstGeom prst="line">
                  <a:avLst/>
                </a:prstGeom>
                <a:noFill/>
                <a:ln w="3175" algn="ctr">
                  <a:solidFill>
                    <a:srgbClr val="66FF33"/>
                  </a:solidFill>
                  <a:prstDash val="dash"/>
                  <a:round/>
                  <a:headEnd/>
                  <a:tailEnd/>
                </a:ln>
              </p:spPr>
            </p:cxnSp>
            <p:cxnSp>
              <p:nvCxnSpPr>
                <p:cNvPr id="47" name="Gerade Verbindung 91" hidden="1"/>
                <p:cNvCxnSpPr>
                  <a:cxnSpLocks noChangeShapeType="1"/>
                </p:cNvCxnSpPr>
                <p:nvPr userDrawn="1"/>
              </p:nvCxnSpPr>
              <p:spPr bwMode="auto">
                <a:xfrm rot="5400000">
                  <a:off x="1928019" y="3428206"/>
                  <a:ext cx="6858000" cy="1588"/>
                </a:xfrm>
                <a:prstGeom prst="line">
                  <a:avLst/>
                </a:prstGeom>
                <a:noFill/>
                <a:ln w="3175" algn="ctr">
                  <a:solidFill>
                    <a:srgbClr val="66FF33"/>
                  </a:solidFill>
                  <a:prstDash val="dash"/>
                  <a:round/>
                  <a:headEnd/>
                  <a:tailEnd/>
                </a:ln>
              </p:spPr>
            </p:cxnSp>
            <p:cxnSp>
              <p:nvCxnSpPr>
                <p:cNvPr id="48" name="Gerade Verbindung 92" hidden="1"/>
                <p:cNvCxnSpPr>
                  <a:cxnSpLocks noChangeShapeType="1"/>
                </p:cNvCxnSpPr>
                <p:nvPr userDrawn="1"/>
              </p:nvCxnSpPr>
              <p:spPr bwMode="auto">
                <a:xfrm rot="5400000">
                  <a:off x="2070894" y="3428206"/>
                  <a:ext cx="6858000" cy="1588"/>
                </a:xfrm>
                <a:prstGeom prst="line">
                  <a:avLst/>
                </a:prstGeom>
                <a:noFill/>
                <a:ln w="3175" algn="ctr">
                  <a:solidFill>
                    <a:srgbClr val="66FF33"/>
                  </a:solidFill>
                  <a:prstDash val="dash"/>
                  <a:round/>
                  <a:headEnd/>
                  <a:tailEnd/>
                </a:ln>
              </p:spPr>
            </p:cxnSp>
            <p:cxnSp>
              <p:nvCxnSpPr>
                <p:cNvPr id="49" name="Gerade Verbindung 93" hidden="1"/>
                <p:cNvCxnSpPr>
                  <a:cxnSpLocks noChangeShapeType="1"/>
                </p:cNvCxnSpPr>
                <p:nvPr userDrawn="1"/>
              </p:nvCxnSpPr>
              <p:spPr bwMode="auto">
                <a:xfrm rot="5400000">
                  <a:off x="2785269" y="3428206"/>
                  <a:ext cx="6858000" cy="1588"/>
                </a:xfrm>
                <a:prstGeom prst="line">
                  <a:avLst/>
                </a:prstGeom>
                <a:noFill/>
                <a:ln w="3175" algn="ctr">
                  <a:solidFill>
                    <a:srgbClr val="66FF33"/>
                  </a:solidFill>
                  <a:prstDash val="dash"/>
                  <a:round/>
                  <a:headEnd/>
                  <a:tailEnd/>
                </a:ln>
              </p:spPr>
            </p:cxnSp>
            <p:cxnSp>
              <p:nvCxnSpPr>
                <p:cNvPr id="50" name="Gerade Verbindung 94" hidden="1"/>
                <p:cNvCxnSpPr>
                  <a:cxnSpLocks noChangeShapeType="1"/>
                </p:cNvCxnSpPr>
                <p:nvPr userDrawn="1"/>
              </p:nvCxnSpPr>
              <p:spPr bwMode="auto">
                <a:xfrm rot="5400000">
                  <a:off x="2926557" y="3428206"/>
                  <a:ext cx="6858000" cy="1587"/>
                </a:xfrm>
                <a:prstGeom prst="line">
                  <a:avLst/>
                </a:prstGeom>
                <a:noFill/>
                <a:ln w="3175" algn="ctr">
                  <a:solidFill>
                    <a:srgbClr val="66FF33"/>
                  </a:solidFill>
                  <a:prstDash val="dash"/>
                  <a:round/>
                  <a:headEnd/>
                  <a:tailEnd/>
                </a:ln>
              </p:spPr>
            </p:cxnSp>
            <p:cxnSp>
              <p:nvCxnSpPr>
                <p:cNvPr id="51" name="Gerade Verbindung 95" hidden="1"/>
                <p:cNvCxnSpPr>
                  <a:cxnSpLocks noChangeShapeType="1"/>
                </p:cNvCxnSpPr>
                <p:nvPr userDrawn="1"/>
              </p:nvCxnSpPr>
              <p:spPr bwMode="auto">
                <a:xfrm rot="5400000">
                  <a:off x="3640932" y="3428206"/>
                  <a:ext cx="6858000" cy="1587"/>
                </a:xfrm>
                <a:prstGeom prst="line">
                  <a:avLst/>
                </a:prstGeom>
                <a:noFill/>
                <a:ln w="3175" algn="ctr">
                  <a:solidFill>
                    <a:srgbClr val="66FF33"/>
                  </a:solidFill>
                  <a:prstDash val="dash"/>
                  <a:round/>
                  <a:headEnd/>
                  <a:tailEnd/>
                </a:ln>
              </p:spPr>
            </p:cxnSp>
            <p:cxnSp>
              <p:nvCxnSpPr>
                <p:cNvPr id="52" name="Gerade Verbindung 96" hidden="1"/>
                <p:cNvCxnSpPr>
                  <a:cxnSpLocks noChangeShapeType="1"/>
                </p:cNvCxnSpPr>
                <p:nvPr userDrawn="1"/>
              </p:nvCxnSpPr>
              <p:spPr bwMode="auto">
                <a:xfrm rot="5400000">
                  <a:off x="3783807" y="3428206"/>
                  <a:ext cx="6858000" cy="1587"/>
                </a:xfrm>
                <a:prstGeom prst="line">
                  <a:avLst/>
                </a:prstGeom>
                <a:noFill/>
                <a:ln w="3175" algn="ctr">
                  <a:solidFill>
                    <a:srgbClr val="66FF33"/>
                  </a:solidFill>
                  <a:prstDash val="dash"/>
                  <a:round/>
                  <a:headEnd/>
                  <a:tailEnd/>
                </a:ln>
              </p:spPr>
            </p:cxnSp>
            <p:cxnSp>
              <p:nvCxnSpPr>
                <p:cNvPr id="53" name="Gerade Verbindung 97" hidden="1"/>
                <p:cNvCxnSpPr>
                  <a:cxnSpLocks noChangeShapeType="1"/>
                </p:cNvCxnSpPr>
                <p:nvPr userDrawn="1"/>
              </p:nvCxnSpPr>
              <p:spPr bwMode="auto">
                <a:xfrm rot="5400000">
                  <a:off x="4501357" y="3428206"/>
                  <a:ext cx="6858000" cy="1587"/>
                </a:xfrm>
                <a:prstGeom prst="line">
                  <a:avLst/>
                </a:prstGeom>
                <a:noFill/>
                <a:ln w="3175" algn="ctr">
                  <a:solidFill>
                    <a:srgbClr val="66FF33"/>
                  </a:solidFill>
                  <a:prstDash val="dash"/>
                  <a:round/>
                  <a:headEnd/>
                  <a:tailEnd/>
                </a:ln>
              </p:spPr>
            </p:cxnSp>
            <p:cxnSp>
              <p:nvCxnSpPr>
                <p:cNvPr id="54" name="Gerade Verbindung 98" hidden="1"/>
                <p:cNvCxnSpPr>
                  <a:cxnSpLocks noChangeShapeType="1"/>
                </p:cNvCxnSpPr>
                <p:nvPr userDrawn="1"/>
              </p:nvCxnSpPr>
              <p:spPr bwMode="auto">
                <a:xfrm rot="5400000">
                  <a:off x="4644232" y="3428206"/>
                  <a:ext cx="6858000" cy="1587"/>
                </a:xfrm>
                <a:prstGeom prst="line">
                  <a:avLst/>
                </a:prstGeom>
                <a:noFill/>
                <a:ln w="3175" algn="ctr">
                  <a:solidFill>
                    <a:srgbClr val="66FF33"/>
                  </a:solidFill>
                  <a:prstDash val="dash"/>
                  <a:round/>
                  <a:headEnd/>
                  <a:tailEnd/>
                </a:ln>
              </p:spPr>
            </p:cxnSp>
            <p:cxnSp>
              <p:nvCxnSpPr>
                <p:cNvPr id="55" name="Gerade Verbindung 99" hidden="1"/>
                <p:cNvCxnSpPr>
                  <a:cxnSpLocks noChangeShapeType="1"/>
                </p:cNvCxnSpPr>
                <p:nvPr userDrawn="1"/>
              </p:nvCxnSpPr>
              <p:spPr bwMode="auto">
                <a:xfrm rot="5400000">
                  <a:off x="5360194" y="3428206"/>
                  <a:ext cx="6858000" cy="1588"/>
                </a:xfrm>
                <a:prstGeom prst="line">
                  <a:avLst/>
                </a:prstGeom>
                <a:noFill/>
                <a:ln w="3175" algn="ctr">
                  <a:solidFill>
                    <a:srgbClr val="66FF33"/>
                  </a:solidFill>
                  <a:prstDash val="dash"/>
                  <a:round/>
                  <a:headEnd/>
                  <a:tailEnd/>
                </a:ln>
              </p:spPr>
            </p:cxnSp>
            <p:cxnSp>
              <p:nvCxnSpPr>
                <p:cNvPr id="56" name="Gerade Verbindung 101" hidden="1"/>
                <p:cNvCxnSpPr>
                  <a:cxnSpLocks noChangeShapeType="1"/>
                </p:cNvCxnSpPr>
                <p:nvPr userDrawn="1"/>
              </p:nvCxnSpPr>
              <p:spPr bwMode="auto">
                <a:xfrm rot="5400000">
                  <a:off x="356394" y="3428206"/>
                  <a:ext cx="6858000" cy="1588"/>
                </a:xfrm>
                <a:prstGeom prst="line">
                  <a:avLst/>
                </a:prstGeom>
                <a:noFill/>
                <a:ln w="3175" algn="ctr">
                  <a:solidFill>
                    <a:srgbClr val="66FF33"/>
                  </a:solidFill>
                  <a:prstDash val="dash"/>
                  <a:round/>
                  <a:headEnd/>
                  <a:tailEnd/>
                </a:ln>
              </p:spPr>
            </p:cxnSp>
            <p:cxnSp>
              <p:nvCxnSpPr>
                <p:cNvPr id="57" name="Gerade Verbindung 102" hidden="1"/>
                <p:cNvCxnSpPr>
                  <a:cxnSpLocks noChangeShapeType="1"/>
                </p:cNvCxnSpPr>
                <p:nvPr userDrawn="1"/>
              </p:nvCxnSpPr>
              <p:spPr bwMode="auto">
                <a:xfrm rot="5400000">
                  <a:off x="215107" y="3428206"/>
                  <a:ext cx="6858000" cy="1587"/>
                </a:xfrm>
                <a:prstGeom prst="line">
                  <a:avLst/>
                </a:prstGeom>
                <a:noFill/>
                <a:ln w="3175" algn="ctr">
                  <a:solidFill>
                    <a:srgbClr val="66FF33"/>
                  </a:solidFill>
                  <a:prstDash val="dash"/>
                  <a:round/>
                  <a:headEnd/>
                  <a:tailEnd/>
                </a:ln>
              </p:spPr>
            </p:cxnSp>
            <p:cxnSp>
              <p:nvCxnSpPr>
                <p:cNvPr id="58" name="Gerade Verbindung 103" hidden="1"/>
                <p:cNvCxnSpPr>
                  <a:cxnSpLocks noChangeShapeType="1"/>
                </p:cNvCxnSpPr>
                <p:nvPr userDrawn="1"/>
              </p:nvCxnSpPr>
              <p:spPr bwMode="auto">
                <a:xfrm rot="5400000">
                  <a:off x="-499268" y="3428206"/>
                  <a:ext cx="6858000" cy="1587"/>
                </a:xfrm>
                <a:prstGeom prst="line">
                  <a:avLst/>
                </a:prstGeom>
                <a:noFill/>
                <a:ln w="3175" algn="ctr">
                  <a:solidFill>
                    <a:srgbClr val="66FF33"/>
                  </a:solidFill>
                  <a:prstDash val="dash"/>
                  <a:round/>
                  <a:headEnd/>
                  <a:tailEnd/>
                </a:ln>
              </p:spPr>
            </p:cxnSp>
            <p:cxnSp>
              <p:nvCxnSpPr>
                <p:cNvPr id="59" name="Gerade Verbindung 104" hidden="1"/>
                <p:cNvCxnSpPr>
                  <a:cxnSpLocks noChangeShapeType="1"/>
                </p:cNvCxnSpPr>
                <p:nvPr userDrawn="1"/>
              </p:nvCxnSpPr>
              <p:spPr bwMode="auto">
                <a:xfrm rot="5400000">
                  <a:off x="-642143" y="3428206"/>
                  <a:ext cx="6858000" cy="1587"/>
                </a:xfrm>
                <a:prstGeom prst="line">
                  <a:avLst/>
                </a:prstGeom>
                <a:noFill/>
                <a:ln w="3175" algn="ctr">
                  <a:solidFill>
                    <a:srgbClr val="66FF33"/>
                  </a:solidFill>
                  <a:prstDash val="dash"/>
                  <a:round/>
                  <a:headEnd/>
                  <a:tailEnd/>
                </a:ln>
              </p:spPr>
            </p:cxnSp>
            <p:cxnSp>
              <p:nvCxnSpPr>
                <p:cNvPr id="60" name="Gerade Verbindung 105" hidden="1"/>
                <p:cNvCxnSpPr>
                  <a:cxnSpLocks noChangeShapeType="1"/>
                </p:cNvCxnSpPr>
                <p:nvPr userDrawn="1"/>
              </p:nvCxnSpPr>
              <p:spPr bwMode="auto">
                <a:xfrm rot="5400000">
                  <a:off x="-1356518" y="3428206"/>
                  <a:ext cx="6858000" cy="1587"/>
                </a:xfrm>
                <a:prstGeom prst="line">
                  <a:avLst/>
                </a:prstGeom>
                <a:noFill/>
                <a:ln w="3175" algn="ctr">
                  <a:solidFill>
                    <a:srgbClr val="66FF33"/>
                  </a:solidFill>
                  <a:prstDash val="dash"/>
                  <a:round/>
                  <a:headEnd/>
                  <a:tailEnd/>
                </a:ln>
              </p:spPr>
            </p:cxnSp>
            <p:cxnSp>
              <p:nvCxnSpPr>
                <p:cNvPr id="61" name="Gerade Verbindung 106" hidden="1"/>
                <p:cNvCxnSpPr>
                  <a:cxnSpLocks noChangeShapeType="1"/>
                </p:cNvCxnSpPr>
                <p:nvPr userDrawn="1"/>
              </p:nvCxnSpPr>
              <p:spPr bwMode="auto">
                <a:xfrm rot="5400000">
                  <a:off x="-1499393" y="3428206"/>
                  <a:ext cx="6858000" cy="1587"/>
                </a:xfrm>
                <a:prstGeom prst="line">
                  <a:avLst/>
                </a:prstGeom>
                <a:noFill/>
                <a:ln w="3175" algn="ctr">
                  <a:solidFill>
                    <a:srgbClr val="66FF33"/>
                  </a:solidFill>
                  <a:prstDash val="dash"/>
                  <a:round/>
                  <a:headEnd/>
                  <a:tailEnd/>
                </a:ln>
              </p:spPr>
            </p:cxnSp>
            <p:cxnSp>
              <p:nvCxnSpPr>
                <p:cNvPr id="62" name="Gerade Verbindung 107" hidden="1"/>
                <p:cNvCxnSpPr>
                  <a:cxnSpLocks noChangeShapeType="1"/>
                </p:cNvCxnSpPr>
                <p:nvPr userDrawn="1"/>
              </p:nvCxnSpPr>
              <p:spPr bwMode="auto">
                <a:xfrm rot="5400000">
                  <a:off x="-2213768" y="3428206"/>
                  <a:ext cx="6858000" cy="1587"/>
                </a:xfrm>
                <a:prstGeom prst="line">
                  <a:avLst/>
                </a:prstGeom>
                <a:noFill/>
                <a:ln w="3175" algn="ctr">
                  <a:solidFill>
                    <a:srgbClr val="66FF33"/>
                  </a:solidFill>
                  <a:prstDash val="dash"/>
                  <a:round/>
                  <a:headEnd/>
                  <a:tailEnd/>
                </a:ln>
              </p:spPr>
            </p:cxnSp>
            <p:cxnSp>
              <p:nvCxnSpPr>
                <p:cNvPr id="63" name="Gerade Verbindung 108" hidden="1"/>
                <p:cNvCxnSpPr>
                  <a:cxnSpLocks noChangeShapeType="1"/>
                </p:cNvCxnSpPr>
                <p:nvPr userDrawn="1"/>
              </p:nvCxnSpPr>
              <p:spPr bwMode="auto">
                <a:xfrm rot="5400000">
                  <a:off x="-2356643" y="3428206"/>
                  <a:ext cx="6858000" cy="1587"/>
                </a:xfrm>
                <a:prstGeom prst="line">
                  <a:avLst/>
                </a:prstGeom>
                <a:noFill/>
                <a:ln w="3175" algn="ctr">
                  <a:solidFill>
                    <a:srgbClr val="66FF33"/>
                  </a:solidFill>
                  <a:prstDash val="dash"/>
                  <a:round/>
                  <a:headEnd/>
                  <a:tailEnd/>
                </a:ln>
              </p:spPr>
            </p:cxnSp>
            <p:cxnSp>
              <p:nvCxnSpPr>
                <p:cNvPr id="64" name="Gerade Verbindung 109" hidden="1"/>
                <p:cNvCxnSpPr>
                  <a:cxnSpLocks noChangeShapeType="1"/>
                </p:cNvCxnSpPr>
                <p:nvPr userDrawn="1"/>
              </p:nvCxnSpPr>
              <p:spPr bwMode="auto">
                <a:xfrm rot="5400000">
                  <a:off x="-3071018" y="3428206"/>
                  <a:ext cx="6858000" cy="1587"/>
                </a:xfrm>
                <a:prstGeom prst="line">
                  <a:avLst/>
                </a:prstGeom>
                <a:noFill/>
                <a:ln w="3175" algn="ctr">
                  <a:solidFill>
                    <a:srgbClr val="66FF33"/>
                  </a:solidFill>
                  <a:prstDash val="dash"/>
                  <a:round/>
                  <a:headEnd/>
                  <a:tailEnd/>
                </a:ln>
              </p:spPr>
            </p:cxnSp>
            <p:cxnSp>
              <p:nvCxnSpPr>
                <p:cNvPr id="65" name="Gerade Verbindung 112" hidden="1"/>
                <p:cNvCxnSpPr>
                  <a:cxnSpLocks noChangeShapeType="1"/>
                </p:cNvCxnSpPr>
                <p:nvPr userDrawn="1"/>
              </p:nvCxnSpPr>
              <p:spPr bwMode="auto">
                <a:xfrm rot="5400000">
                  <a:off x="1072357" y="3428206"/>
                  <a:ext cx="6858000" cy="1587"/>
                </a:xfrm>
                <a:prstGeom prst="line">
                  <a:avLst/>
                </a:prstGeom>
                <a:noFill/>
                <a:ln w="3175" algn="ctr">
                  <a:solidFill>
                    <a:srgbClr val="66FF33"/>
                  </a:solidFill>
                  <a:prstDash val="dash"/>
                  <a:round/>
                  <a:headEnd/>
                  <a:tailEnd/>
                </a:ln>
              </p:spPr>
            </p:cxnSp>
          </p:grpSp>
        </p:grpSp>
      </p:grpSp>
      <p:pic>
        <p:nvPicPr>
          <p:cNvPr id="67" name="Grafik 66" descr="Logo.jpg"/>
          <p:cNvPicPr>
            <a:picLocks noChangeAspect="1"/>
          </p:cNvPicPr>
          <p:nvPr/>
        </p:nvPicPr>
        <p:blipFill>
          <a:blip r:embed="rId29" cstate="print"/>
          <a:stretch>
            <a:fillRect/>
          </a:stretch>
        </p:blipFill>
        <p:spPr>
          <a:xfrm>
            <a:off x="371447" y="6212371"/>
            <a:ext cx="954186" cy="363098"/>
          </a:xfrm>
          <a:prstGeom prst="rect">
            <a:avLst/>
          </a:prstGeom>
        </p:spPr>
      </p:pic>
      <p:sp>
        <p:nvSpPr>
          <p:cNvPr id="94" name="Textfeld 93"/>
          <p:cNvSpPr txBox="1"/>
          <p:nvPr/>
        </p:nvSpPr>
        <p:spPr>
          <a:xfrm>
            <a:off x="0" y="7000900"/>
            <a:ext cx="4874732" cy="153888"/>
          </a:xfrm>
          <a:prstGeom prst="rect">
            <a:avLst/>
          </a:prstGeom>
          <a:noFill/>
        </p:spPr>
        <p:txBody>
          <a:bodyPr wrap="none" lIns="0" tIns="0" rIns="0" bIns="0" rtlCol="0">
            <a:spAutoFit/>
          </a:bodyPr>
          <a:lstStyle/>
          <a:p>
            <a:r>
              <a:rPr lang="de-DE" sz="1000" b="0" dirty="0" smtClean="0">
                <a:solidFill>
                  <a:schemeClr val="accent1"/>
                </a:solidFill>
              </a:rPr>
              <a:t>OPITZ CONSULTING</a:t>
            </a:r>
            <a:r>
              <a:rPr lang="de-DE" sz="1000" b="0" baseline="0" dirty="0" smtClean="0">
                <a:solidFill>
                  <a:schemeClr val="accent1"/>
                </a:solidFill>
              </a:rPr>
              <a:t> Vorlage Powerpoint 2011; Version 1.3; 10.05.2011; TGA, KSH</a:t>
            </a:r>
            <a:endParaRPr lang="de-DE" sz="1000" b="0" dirty="0">
              <a:solidFill>
                <a:schemeClr val="accent1"/>
              </a:solidFill>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20" r:id="rId3"/>
    <p:sldLayoutId id="2147483700" r:id="rId4"/>
    <p:sldLayoutId id="2147483701" r:id="rId5"/>
    <p:sldLayoutId id="2147483722"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23" r:id="rId17"/>
    <p:sldLayoutId id="2147483713" r:id="rId18"/>
    <p:sldLayoutId id="2147483714" r:id="rId19"/>
    <p:sldLayoutId id="2147483715" r:id="rId20"/>
    <p:sldLayoutId id="2147483716" r:id="rId21"/>
    <p:sldLayoutId id="2147483717" r:id="rId22"/>
    <p:sldLayoutId id="2147483718" r:id="rId23"/>
    <p:sldLayoutId id="2147483724" r:id="rId24"/>
    <p:sldLayoutId id="2147483725" r:id="rId25"/>
    <p:sldLayoutId id="2147483726" r:id="rId26"/>
    <p:sldLayoutId id="2147483727" r:id="rId27"/>
  </p:sldLayoutIdLst>
  <p:transition xmlns:p14="http://schemas.microsoft.com/office/powerpoint/2010/main" spd="slow"/>
  <p:timing>
    <p:tnLst>
      <p:par>
        <p:cTn xmlns:p14="http://schemas.microsoft.com/office/powerpoint/2010/main" id="1" dur="indefinite" restart="never" nodeType="tmRoot"/>
      </p:par>
    </p:tnLst>
  </p:timing>
  <p:txStyles>
    <p:titleStyle>
      <a:lvl1pPr algn="l" defTabSz="914400" rtl="0" eaLnBrk="1" latinLnBrk="0" hangingPunct="1">
        <a:lnSpc>
          <a:spcPts val="3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spcBef>
          <a:spcPts val="1200"/>
        </a:spcBef>
        <a:buClr>
          <a:schemeClr val="tx1"/>
        </a:buClr>
        <a:buFont typeface="Wingdings" pitchFamily="2" charset="2"/>
        <a:buChar char=""/>
        <a:defRPr kumimoji="0" lang="de-DE" sz="2200" b="1" i="0" u="none" strike="noStrike" kern="1200" cap="none" spc="0" normalizeH="0" baseline="0" noProof="0" dirty="0" smtClean="0">
          <a:ln>
            <a:noFill/>
          </a:ln>
          <a:solidFill>
            <a:schemeClr val="tx2"/>
          </a:solidFill>
          <a:effectLst/>
          <a:uLnTx/>
          <a:uFillTx/>
          <a:latin typeface="+mn-lt"/>
          <a:ea typeface="+mn-ea"/>
          <a:cs typeface="+mn-cs"/>
        </a:defRPr>
      </a:lvl1pPr>
      <a:lvl2pPr marL="630238" indent="-274638" algn="l" defTabSz="914400" rtl="0" eaLnBrk="1" latinLnBrk="0" hangingPunct="1">
        <a:spcBef>
          <a:spcPts val="300"/>
        </a:spcBef>
        <a:buClr>
          <a:schemeClr val="tx1"/>
        </a:buClr>
        <a:buFont typeface="Wingdings" pitchFamily="2" charset="2"/>
        <a:buChar char=""/>
        <a:defRPr sz="1800" kern="1200">
          <a:solidFill>
            <a:schemeClr val="tx2"/>
          </a:solidFill>
          <a:latin typeface="+mn-lt"/>
          <a:ea typeface="+mn-ea"/>
          <a:cs typeface="+mn-cs"/>
        </a:defRPr>
      </a:lvl2pPr>
      <a:lvl3pPr marL="898525" indent="-268288" algn="l" defTabSz="914400" rtl="0" eaLnBrk="1" latinLnBrk="0" hangingPunct="1">
        <a:spcBef>
          <a:spcPts val="300"/>
        </a:spcBef>
        <a:buClr>
          <a:schemeClr val="tx1"/>
        </a:buClr>
        <a:buFont typeface="Wingdings" pitchFamily="2" charset="2"/>
        <a:buChar char=""/>
        <a:defRPr lang="de-DE" sz="1600" kern="1200" smtClean="0">
          <a:solidFill>
            <a:schemeClr val="tx2"/>
          </a:solidFill>
          <a:latin typeface="+mn-lt"/>
          <a:ea typeface="+mn-ea"/>
          <a:cs typeface="+mn-cs"/>
        </a:defRPr>
      </a:lvl3pPr>
      <a:lvl4pPr marL="900000" indent="-701675" algn="l" defTabSz="914400" rtl="0" eaLnBrk="1" latinLnBrk="0" hangingPunct="1">
        <a:spcBef>
          <a:spcPts val="300"/>
        </a:spcBef>
        <a:buClr>
          <a:schemeClr val="tx1"/>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spcBef>
          <a:spcPts val="0"/>
        </a:spcBef>
        <a:buClr>
          <a:schemeClr val="tx1"/>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hyperlink" Target="http://de.wiktionary.org/wiki/Ding" TargetMode="External"/><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slideLayout" Target="../slideLayouts/slideLayout5.xml"/><Relationship Id="rId2"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hyperlink" Target="http://de.wikipedia.org/wiki/Internet_der_Dinge" TargetMode="External"/><Relationship Id="rId5" Type="http://schemas.openxmlformats.org/officeDocument/2006/relationships/hyperlink" Target="http://de.wikipedia.org/wiki/Launch_and_Early_Orbit_Phase" TargetMode="External"/><Relationship Id="rId6" Type="http://schemas.openxmlformats.org/officeDocument/2006/relationships/hyperlink" Target="http://de.wikipedia.org/wiki/Inductive_Output_Tube" TargetMode="External"/><Relationship Id="rId7" Type="http://schemas.openxmlformats.org/officeDocument/2006/relationships/hyperlink" Target="http://de.wikipedia.org/wiki/Illuminaten_von_Thanateros" TargetMode="External"/><Relationship Id="rId8" Type="http://schemas.openxmlformats.org/officeDocument/2006/relationships/hyperlink" Target="http://de.wikipedia.org/wiki/Flughafen_Bangkok-Suvarnabhumi" TargetMode="External"/><Relationship Id="rId9" Type="http://schemas.openxmlformats.org/officeDocument/2006/relationships/hyperlink" Target="http://de.wikipedia.org/wiki/RWTH_Aachen" TargetMode="External"/><Relationship Id="rId10" Type="http://schemas.openxmlformats.org/officeDocument/2006/relationships/hyperlink" Target="http://de.wikipedia.org/wiki/Interoperabilit%C3%A4t" TargetMode="External"/><Relationship Id="rId1" Type="http://schemas.openxmlformats.org/officeDocument/2006/relationships/slideLayout" Target="../slideLayouts/slideLayout5.xml"/><Relationship Id="rId2" Type="http://schemas.openxmlformats.org/officeDocument/2006/relationships/image" Target="../media/image2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5.xml"/><Relationship Id="rId2"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5.xml"/><Relationship Id="rId2"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8.PNG"/><Relationship Id="rId1" Type="http://schemas.openxmlformats.org/officeDocument/2006/relationships/slideLayout" Target="../slideLayouts/slideLayout5.xml"/><Relationship Id="rId2"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www.cisco.com/web/about/ac79/innov/IoE.html" TargetMode="Externa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wmf"/><Relationship Id="rId5" Type="http://schemas.openxmlformats.org/officeDocument/2006/relationships/image" Target="../media/image89.wmf"/><Relationship Id="rId1" Type="http://schemas.openxmlformats.org/officeDocument/2006/relationships/slideLayout" Target="../slideLayouts/slideLayout5.xml"/><Relationship Id="rId2"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9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1.png"/><Relationship Id="rId3" Type="http://schemas.openxmlformats.org/officeDocument/2006/relationships/image" Target="../media/image92.png"/></Relationships>
</file>

<file path=ppt/slides/_rels/slide43.xml.rels><?xml version="1.0" encoding="UTF-8" standalone="yes"?>
<Relationships xmlns="http://schemas.openxmlformats.org/package/2006/relationships"><Relationship Id="rId11" Type="http://schemas.openxmlformats.org/officeDocument/2006/relationships/image" Target="../media/image101.jpe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gif"/><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3.jpeg"/><Relationship Id="rId4" Type="http://schemas.openxmlformats.org/officeDocument/2006/relationships/image" Target="../media/image94.jpe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jpeg"/><Relationship Id="rId10" Type="http://schemas.openxmlformats.org/officeDocument/2006/relationships/image" Target="../media/image10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6.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08.png"/><Relationship Id="rId3" Type="http://schemas.openxmlformats.org/officeDocument/2006/relationships/image" Target="../media/image10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2.png"/></Relationships>
</file>

<file path=ppt/slides/_rels/slide5.xml.rels><?xml version="1.0" encoding="UTF-8" standalone="yes"?>
<Relationships xmlns="http://schemas.openxmlformats.org/package/2006/relationships"><Relationship Id="rId11" Type="http://schemas.openxmlformats.org/officeDocument/2006/relationships/image" Target="../media/image34.wmf"/><Relationship Id="rId12"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26.jp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image" Target="../media/image115.png"/><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8.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4.xml"/><Relationship Id="rId2" Type="http://schemas.openxmlformats.org/officeDocument/2006/relationships/image" Target="../media/image1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6.jpeg"/><Relationship Id="rId3" Type="http://schemas.microsoft.com/office/2007/relationships/hdphoto" Target="../media/hdphoto2.wdp"/></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8.png"/></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5" Type="http://schemas.openxmlformats.org/officeDocument/2006/relationships/image" Target="../media/image132.png"/><Relationship Id="rId6" Type="http://schemas.openxmlformats.org/officeDocument/2006/relationships/image" Target="../media/image133.png"/><Relationship Id="rId7" Type="http://schemas.openxmlformats.org/officeDocument/2006/relationships/image" Target="../media/image134.png"/><Relationship Id="rId8" Type="http://schemas.openxmlformats.org/officeDocument/2006/relationships/image" Target="../media/image135.png"/><Relationship Id="rId1" Type="http://schemas.openxmlformats.org/officeDocument/2006/relationships/slideLayout" Target="../slideLayouts/slideLayout5.xml"/><Relationship Id="rId2" Type="http://schemas.openxmlformats.org/officeDocument/2006/relationships/image" Target="../media/image1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136.png"/></Relationships>
</file>

<file path=ppt/slides/_rels/slide65.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 Id="rId1" Type="http://schemas.openxmlformats.org/officeDocument/2006/relationships/slideLayout" Target="../slideLayouts/slideLayout5.xml"/><Relationship Id="rId2" Type="http://schemas.openxmlformats.org/officeDocument/2006/relationships/image" Target="../media/image137.png"/></Relationships>
</file>

<file path=ppt/slides/_rels/slide66.xml.rels><?xml version="1.0" encoding="UTF-8" standalone="yes"?>
<Relationships xmlns="http://schemas.openxmlformats.org/package/2006/relationships"><Relationship Id="rId11" Type="http://schemas.openxmlformats.org/officeDocument/2006/relationships/image" Target="../media/image147.png"/><Relationship Id="rId12" Type="http://schemas.openxmlformats.org/officeDocument/2006/relationships/image" Target="../media/image148.png"/><Relationship Id="rId1" Type="http://schemas.openxmlformats.org/officeDocument/2006/relationships/slideLayout" Target="../slideLayouts/slideLayout5.xml"/><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4.png"/><Relationship Id="rId7" Type="http://schemas.openxmlformats.org/officeDocument/2006/relationships/image" Target="../media/image140.png"/><Relationship Id="rId8" Type="http://schemas.openxmlformats.org/officeDocument/2006/relationships/image" Target="../media/image139.png"/><Relationship Id="rId9" Type="http://schemas.openxmlformats.org/officeDocument/2006/relationships/image" Target="../media/image145.png"/><Relationship Id="rId10" Type="http://schemas.openxmlformats.org/officeDocument/2006/relationships/image" Target="../media/image1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9.png"/><Relationship Id="rId3" Type="http://schemas.openxmlformats.org/officeDocument/2006/relationships/image" Target="../media/image1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7.png"/></Relationships>
</file>

<file path=ppt/slides/_rels/slide70.xml.rels><?xml version="1.0" encoding="UTF-8" standalone="yes"?>
<Relationships xmlns="http://schemas.openxmlformats.org/package/2006/relationships"><Relationship Id="rId3" Type="http://schemas.openxmlformats.org/officeDocument/2006/relationships/image" Target="../media/image153.png"/><Relationship Id="rId4" Type="http://schemas.openxmlformats.org/officeDocument/2006/relationships/image" Target="../media/image154.png"/><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71.xml.rels><?xml version="1.0" encoding="UTF-8" standalone="yes"?>
<Relationships xmlns="http://schemas.openxmlformats.org/package/2006/relationships"><Relationship Id="rId3" Type="http://schemas.openxmlformats.org/officeDocument/2006/relationships/image" Target="../media/image155.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156.jpeg"/><Relationship Id="rId10" Type="http://schemas.microsoft.com/office/2007/relationships/hdphoto" Target="../media/hdphoto3.wdp"/><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0.png"/><Relationship Id="rId8" Type="http://schemas.openxmlformats.org/officeDocument/2006/relationships/image" Target="../media/image161.png"/><Relationship Id="rId1" Type="http://schemas.openxmlformats.org/officeDocument/2006/relationships/slideLayout" Target="../slideLayouts/slideLayout5.xml"/><Relationship Id="rId2" Type="http://schemas.openxmlformats.org/officeDocument/2006/relationships/image" Target="../media/image24.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2.png"/></Relationships>
</file>

<file path=ppt/slides/_rels/slide74.xml.rels><?xml version="1.0" encoding="UTF-8" standalone="yes"?>
<Relationships xmlns="http://schemas.openxmlformats.org/package/2006/relationships"><Relationship Id="rId3" Type="http://schemas.openxmlformats.org/officeDocument/2006/relationships/image" Target="../media/image164.png"/><Relationship Id="rId4" Type="http://schemas.openxmlformats.org/officeDocument/2006/relationships/image" Target="../media/image165.png"/><Relationship Id="rId5" Type="http://schemas.microsoft.com/office/2007/relationships/hdphoto" Target="../media/hdphoto4.wdp"/><Relationship Id="rId6" Type="http://schemas.openxmlformats.org/officeDocument/2006/relationships/image" Target="../media/image166.png"/><Relationship Id="rId7" Type="http://schemas.microsoft.com/office/2007/relationships/hdphoto" Target="../media/hdphoto5.wdp"/><Relationship Id="rId1" Type="http://schemas.openxmlformats.org/officeDocument/2006/relationships/slideLayout" Target="../slideLayouts/slideLayout12.xml"/><Relationship Id="rId2" Type="http://schemas.openxmlformats.org/officeDocument/2006/relationships/image" Target="../media/image1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8.png"/><Relationship Id="rId3" Type="http://schemas.openxmlformats.org/officeDocument/2006/relationships/hyperlink" Target="http://blog.trentonsystems.com/machine-to-machine-technology-efficient-economy"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69.jpeg"/><Relationship Id="rId4" Type="http://schemas.openxmlformats.org/officeDocument/2006/relationships/image" Target="../media/image170.wmf"/><Relationship Id="rId5" Type="http://schemas.openxmlformats.org/officeDocument/2006/relationships/image" Target="../media/image64.png"/><Relationship Id="rId6" Type="http://schemas.openxmlformats.org/officeDocument/2006/relationships/image" Target="../media/image171.png"/><Relationship Id="rId7" Type="http://schemas.openxmlformats.org/officeDocument/2006/relationships/image" Target="../media/image172.png"/><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78.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82.xml.rels><?xml version="1.0" encoding="UTF-8" standalone="yes"?>
<Relationships xmlns="http://schemas.openxmlformats.org/package/2006/relationships"><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83.xml.rels><?xml version="1.0" encoding="UTF-8" standalone="yes"?>
<Relationships xmlns="http://schemas.openxmlformats.org/package/2006/relationships"><Relationship Id="rId3" Type="http://schemas.openxmlformats.org/officeDocument/2006/relationships/image" Target="../media/image176.png"/><Relationship Id="rId4" Type="http://schemas.openxmlformats.org/officeDocument/2006/relationships/image" Target="../media/image177.png"/><Relationship Id="rId5" Type="http://schemas.openxmlformats.org/officeDocument/2006/relationships/image" Target="../media/image178.png"/><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4.xml"/><Relationship Id="rId2" Type="http://schemas.openxmlformats.org/officeDocument/2006/relationships/image" Target="../media/image119.png"/></Relationships>
</file>

<file path=ppt/slides/_rels/slide85.xml.rels><?xml version="1.0" encoding="UTF-8" standalone="yes"?>
<Relationships xmlns="http://schemas.openxmlformats.org/package/2006/relationships"><Relationship Id="rId3" Type="http://schemas.openxmlformats.org/officeDocument/2006/relationships/image" Target="../media/image176.png"/><Relationship Id="rId4" Type="http://schemas.openxmlformats.org/officeDocument/2006/relationships/image" Target="../media/image179.png"/><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2.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84.png"/></Relationships>
</file>

<file path=ppt/slides/_rels/slide92.xml.rels><?xml version="1.0" encoding="UTF-8" standalone="yes"?>
<Relationships xmlns="http://schemas.openxmlformats.org/package/2006/relationships"><Relationship Id="rId9" Type="http://schemas.openxmlformats.org/officeDocument/2006/relationships/image" Target="../media/image190.png"/><Relationship Id="rId20" Type="http://schemas.openxmlformats.org/officeDocument/2006/relationships/image" Target="../media/image201.png"/><Relationship Id="rId21" Type="http://schemas.openxmlformats.org/officeDocument/2006/relationships/image" Target="../media/image202.png"/><Relationship Id="rId22" Type="http://schemas.openxmlformats.org/officeDocument/2006/relationships/image" Target="../media/image203.png"/><Relationship Id="rId10" Type="http://schemas.openxmlformats.org/officeDocument/2006/relationships/image" Target="../media/image191.png"/><Relationship Id="rId11" Type="http://schemas.openxmlformats.org/officeDocument/2006/relationships/image" Target="../media/image192.jpeg"/><Relationship Id="rId12" Type="http://schemas.openxmlformats.org/officeDocument/2006/relationships/image" Target="../media/image193.png"/><Relationship Id="rId13" Type="http://schemas.openxmlformats.org/officeDocument/2006/relationships/image" Target="../media/image194.png"/><Relationship Id="rId14" Type="http://schemas.openxmlformats.org/officeDocument/2006/relationships/image" Target="../media/image195.png"/><Relationship Id="rId15" Type="http://schemas.openxmlformats.org/officeDocument/2006/relationships/image" Target="../media/image196.png"/><Relationship Id="rId16" Type="http://schemas.openxmlformats.org/officeDocument/2006/relationships/image" Target="../media/image197.jpeg"/><Relationship Id="rId17" Type="http://schemas.openxmlformats.org/officeDocument/2006/relationships/image" Target="../media/image198.jpeg"/><Relationship Id="rId18" Type="http://schemas.openxmlformats.org/officeDocument/2006/relationships/image" Target="../media/image199.png"/><Relationship Id="rId19" Type="http://schemas.openxmlformats.org/officeDocument/2006/relationships/image" Target="../media/image200.jpeg"/><Relationship Id="rId1" Type="http://schemas.openxmlformats.org/officeDocument/2006/relationships/vmlDrawing" Target="../drawings/vmlDrawing1.vml"/><Relationship Id="rId2" Type="http://schemas.openxmlformats.org/officeDocument/2006/relationships/slideLayout" Target="../slideLayouts/slideLayout4.xml"/><Relationship Id="rId3" Type="http://schemas.openxmlformats.org/officeDocument/2006/relationships/image" Target="../media/image186.png"/><Relationship Id="rId4" Type="http://schemas.openxmlformats.org/officeDocument/2006/relationships/image" Target="../media/image187.jpeg"/><Relationship Id="rId5" Type="http://schemas.openxmlformats.org/officeDocument/2006/relationships/image" Target="../media/image188.png"/><Relationship Id="rId6" Type="http://schemas.openxmlformats.org/officeDocument/2006/relationships/image" Target="../media/image189.jpeg"/><Relationship Id="rId7" Type="http://schemas.openxmlformats.org/officeDocument/2006/relationships/oleObject" Target="../embeddings/oleObject1.bin"/><Relationship Id="rId8" Type="http://schemas.openxmlformats.org/officeDocument/2006/relationships/image" Target="../media/image18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4.wmf"/><Relationship Id="rId3" Type="http://schemas.openxmlformats.org/officeDocument/2006/relationships/image" Target="../media/image205.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6.png"/><Relationship Id="rId3" Type="http://schemas.openxmlformats.org/officeDocument/2006/relationships/image" Target="../media/image20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08.wmf"/></Relationships>
</file>

<file path=ppt/slides/_rels/slide97.xml.rels><?xml version="1.0" encoding="UTF-8" standalone="yes"?>
<Relationships xmlns="http://schemas.openxmlformats.org/package/2006/relationships"><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2.png"/><Relationship Id="rId6" Type="http://schemas.openxmlformats.org/officeDocument/2006/relationships/image" Target="../media/image213.png"/><Relationship Id="rId7" Type="http://schemas.openxmlformats.org/officeDocument/2006/relationships/image" Target="../media/image214.png"/><Relationship Id="rId8" Type="http://schemas.openxmlformats.org/officeDocument/2006/relationships/image" Target="../media/image215.png"/><Relationship Id="rId1" Type="http://schemas.openxmlformats.org/officeDocument/2006/relationships/slideLayout" Target="../slideLayouts/slideLayout4.xml"/><Relationship Id="rId2" Type="http://schemas.openxmlformats.org/officeDocument/2006/relationships/image" Target="../media/image2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Inhaltsplatzhalter 5"/>
          <p:cNvSpPr>
            <a:spLocks noGrp="1"/>
          </p:cNvSpPr>
          <p:nvPr>
            <p:ph idx="1"/>
          </p:nvPr>
        </p:nvSpPr>
        <p:spPr/>
        <p:txBody>
          <a:bodyPr/>
          <a:lstStyle/>
          <a:p>
            <a:endParaRPr lang="de-DE"/>
          </a:p>
        </p:txBody>
      </p:sp>
      <p:sp>
        <p:nvSpPr>
          <p:cNvPr id="5" name="Titel 4"/>
          <p:cNvSpPr>
            <a:spLocks noGrp="1"/>
          </p:cNvSpPr>
          <p:nvPr>
            <p:ph type="title"/>
          </p:nvPr>
        </p:nvSpPr>
        <p:spPr/>
        <p:txBody>
          <a:bodyPr/>
          <a:lstStyle/>
          <a:p>
            <a:endParaRPr lang="de-DE"/>
          </a:p>
        </p:txBody>
      </p:sp>
      <p:pic>
        <p:nvPicPr>
          <p:cNvPr id="3" name="Bild 2" descr="Schnappschuss (2012-09-26 15.32.36).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8031" y="0"/>
            <a:ext cx="9714535" cy="6858000"/>
          </a:xfrm>
          <a:prstGeom prst="rect">
            <a:avLst/>
          </a:prstGeom>
        </p:spPr>
      </p:pic>
      <p:sp>
        <p:nvSpPr>
          <p:cNvPr id="4" name="Rechteck 3"/>
          <p:cNvSpPr/>
          <p:nvPr/>
        </p:nvSpPr>
        <p:spPr>
          <a:xfrm rot="21300000">
            <a:off x="5008299" y="4829610"/>
            <a:ext cx="4235666" cy="5616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2400" dirty="0" smtClean="0"/>
              <a:t>Zukunft. Wir arbeiten dran!</a:t>
            </a:r>
            <a:endParaRPr lang="de-DE" sz="2400" dirty="0"/>
          </a:p>
        </p:txBody>
      </p:sp>
    </p:spTree>
    <p:extLst>
      <p:ext uri="{BB962C8B-B14F-4D97-AF65-F5344CB8AC3E}">
        <p14:creationId xmlns:p14="http://schemas.microsoft.com/office/powerpoint/2010/main" val="90295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Willkommen in der Realität</a:t>
            </a:r>
            <a:endParaRPr lang="de-DE" dirty="0"/>
          </a:p>
        </p:txBody>
      </p:sp>
      <p:pic>
        <p:nvPicPr>
          <p:cNvPr id="3" name="Bild 2"/>
          <p:cNvPicPr>
            <a:picLocks noChangeAspect="1"/>
          </p:cNvPicPr>
          <p:nvPr/>
        </p:nvPicPr>
        <p:blipFill>
          <a:blip r:embed="rId3"/>
          <a:stretch>
            <a:fillRect/>
          </a:stretch>
        </p:blipFill>
        <p:spPr>
          <a:xfrm>
            <a:off x="539552" y="1263394"/>
            <a:ext cx="8109666" cy="48299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99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 in den letzten Monaten in der Zeitung stand</a:t>
            </a:r>
            <a:endParaRPr lang="de-DE" dirty="0"/>
          </a:p>
        </p:txBody>
      </p:sp>
      <p:pic>
        <p:nvPicPr>
          <p:cNvPr id="3" name="Bild 2"/>
          <p:cNvPicPr>
            <a:picLocks noChangeAspect="1"/>
          </p:cNvPicPr>
          <p:nvPr/>
        </p:nvPicPr>
        <p:blipFill>
          <a:blip r:embed="rId2"/>
          <a:stretch>
            <a:fillRect/>
          </a:stretch>
        </p:blipFill>
        <p:spPr>
          <a:xfrm>
            <a:off x="209793" y="1270000"/>
            <a:ext cx="8698095" cy="4607272"/>
          </a:xfrm>
          <a:prstGeom prst="rect">
            <a:avLst/>
          </a:prstGeom>
        </p:spPr>
      </p:pic>
    </p:spTree>
    <p:extLst>
      <p:ext uri="{BB962C8B-B14F-4D97-AF65-F5344CB8AC3E}">
        <p14:creationId xmlns:p14="http://schemas.microsoft.com/office/powerpoint/2010/main" val="219938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Einige Schlagzeilen aus 2013 / 2014</a:t>
            </a:r>
            <a:endParaRPr lang="de-DE" dirty="0"/>
          </a:p>
        </p:txBody>
      </p:sp>
      <p:pic>
        <p:nvPicPr>
          <p:cNvPr id="3" name="Bild 2"/>
          <p:cNvPicPr>
            <a:picLocks noChangeAspect="1"/>
          </p:cNvPicPr>
          <p:nvPr/>
        </p:nvPicPr>
        <p:blipFill>
          <a:blip r:embed="rId2"/>
          <a:stretch>
            <a:fillRect/>
          </a:stretch>
        </p:blipFill>
        <p:spPr>
          <a:xfrm>
            <a:off x="2327787" y="1300674"/>
            <a:ext cx="4116421" cy="4936638"/>
          </a:xfrm>
          <a:prstGeom prst="rect">
            <a:avLst/>
          </a:prstGeom>
          <a:ln>
            <a:noFill/>
          </a:ln>
          <a:effectLst>
            <a:outerShdw blurRad="190500" algn="tl" rotWithShape="0">
              <a:srgbClr val="000000">
                <a:alpha val="70000"/>
              </a:srgbClr>
            </a:outerShdw>
          </a:effectLst>
        </p:spPr>
      </p:pic>
      <p:sp>
        <p:nvSpPr>
          <p:cNvPr id="5" name="Textfeld 4"/>
          <p:cNvSpPr txBox="1"/>
          <p:nvPr/>
        </p:nvSpPr>
        <p:spPr>
          <a:xfrm>
            <a:off x="2483768" y="215062"/>
            <a:ext cx="6504524" cy="261610"/>
          </a:xfrm>
          <a:prstGeom prst="rect">
            <a:avLst/>
          </a:prstGeom>
          <a:noFill/>
        </p:spPr>
        <p:txBody>
          <a:bodyPr wrap="none" rtlCol="0">
            <a:spAutoFit/>
          </a:bodyPr>
          <a:lstStyle/>
          <a:p>
            <a:pPr algn="r"/>
            <a:r>
              <a:rPr lang="de-DE" sz="1100" dirty="0" smtClean="0"/>
              <a:t>Quelle</a:t>
            </a:r>
            <a:r>
              <a:rPr lang="de-DE" sz="1100" dirty="0"/>
              <a:t>: </a:t>
            </a:r>
            <a:r>
              <a:rPr lang="de-DE" sz="1100" dirty="0" err="1" smtClean="0"/>
              <a:t>technology</a:t>
            </a:r>
            <a:r>
              <a:rPr lang="de-DE" sz="1100" dirty="0" smtClean="0"/>
              <a:t> </a:t>
            </a:r>
            <a:r>
              <a:rPr lang="de-DE" sz="1100" dirty="0" err="1" smtClean="0"/>
              <a:t>review</a:t>
            </a:r>
            <a:r>
              <a:rPr lang="de-DE" sz="1100" dirty="0" smtClean="0"/>
              <a:t>: 30.01.13 http</a:t>
            </a:r>
            <a:r>
              <a:rPr lang="de-DE" sz="1100" dirty="0"/>
              <a:t>://</a:t>
            </a:r>
            <a:r>
              <a:rPr lang="de-DE" sz="1100" dirty="0" err="1"/>
              <a:t>www.heise.de</a:t>
            </a:r>
            <a:r>
              <a:rPr lang="de-DE" sz="1100" dirty="0"/>
              <a:t>/</a:t>
            </a:r>
            <a:r>
              <a:rPr lang="de-DE" sz="1100" dirty="0" err="1"/>
              <a:t>tr</a:t>
            </a:r>
            <a:r>
              <a:rPr lang="de-DE" sz="1100" dirty="0"/>
              <a:t>/</a:t>
            </a:r>
            <a:r>
              <a:rPr lang="de-DE" sz="1100" dirty="0" err="1"/>
              <a:t>artikel</a:t>
            </a:r>
            <a:r>
              <a:rPr lang="de-DE" sz="1100" dirty="0"/>
              <a:t>/Selbst-ist-das-Bauteil-1791281.html</a:t>
            </a:r>
          </a:p>
        </p:txBody>
      </p:sp>
    </p:spTree>
    <p:extLst>
      <p:ext uri="{BB962C8B-B14F-4D97-AF65-F5344CB8AC3E}">
        <p14:creationId xmlns:p14="http://schemas.microsoft.com/office/powerpoint/2010/main" val="213606178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Einige Schlagzeilen aus 2013 / 2014</a:t>
            </a:r>
          </a:p>
        </p:txBody>
      </p:sp>
      <p:pic>
        <p:nvPicPr>
          <p:cNvPr id="4" name="Bild 3"/>
          <p:cNvPicPr>
            <a:picLocks noChangeAspect="1"/>
          </p:cNvPicPr>
          <p:nvPr/>
        </p:nvPicPr>
        <p:blipFill>
          <a:blip r:embed="rId2"/>
          <a:stretch>
            <a:fillRect/>
          </a:stretch>
        </p:blipFill>
        <p:spPr>
          <a:xfrm>
            <a:off x="2161908" y="1340768"/>
            <a:ext cx="4345079" cy="4824536"/>
          </a:xfrm>
          <a:prstGeom prst="rect">
            <a:avLst/>
          </a:prstGeom>
          <a:ln>
            <a:noFill/>
          </a:ln>
          <a:effectLst>
            <a:outerShdw blurRad="190500" algn="tl" rotWithShape="0">
              <a:srgbClr val="000000">
                <a:alpha val="70000"/>
              </a:srgbClr>
            </a:outerShdw>
          </a:effectLst>
        </p:spPr>
      </p:pic>
      <p:sp>
        <p:nvSpPr>
          <p:cNvPr id="5" name="Textfeld 4"/>
          <p:cNvSpPr txBox="1"/>
          <p:nvPr/>
        </p:nvSpPr>
        <p:spPr>
          <a:xfrm>
            <a:off x="179512" y="215062"/>
            <a:ext cx="9625158" cy="261610"/>
          </a:xfrm>
          <a:prstGeom prst="rect">
            <a:avLst/>
          </a:prstGeom>
          <a:noFill/>
        </p:spPr>
        <p:txBody>
          <a:bodyPr wrap="none" rtlCol="0">
            <a:spAutoFit/>
          </a:bodyPr>
          <a:lstStyle/>
          <a:p>
            <a:pPr algn="r"/>
            <a:r>
              <a:rPr lang="de-DE" sz="1100" dirty="0" smtClean="0"/>
              <a:t>Quelle</a:t>
            </a:r>
            <a:r>
              <a:rPr lang="de-DE" sz="1100" dirty="0"/>
              <a:t>: </a:t>
            </a:r>
            <a:r>
              <a:rPr lang="de-DE" sz="1100" dirty="0" err="1" smtClean="0"/>
              <a:t>heise</a:t>
            </a:r>
            <a:r>
              <a:rPr lang="de-DE" sz="1100" dirty="0" smtClean="0"/>
              <a:t> online: </a:t>
            </a:r>
            <a:r>
              <a:rPr lang="de-DE" sz="1100" dirty="0"/>
              <a:t>18.10.13 http://</a:t>
            </a:r>
            <a:r>
              <a:rPr lang="de-DE" sz="1100" dirty="0" err="1"/>
              <a:t>www.heise.de</a:t>
            </a:r>
            <a:r>
              <a:rPr lang="de-DE" sz="1100" dirty="0"/>
              <a:t>/</a:t>
            </a:r>
            <a:r>
              <a:rPr lang="de-DE" sz="1100" dirty="0" err="1"/>
              <a:t>newsticker</a:t>
            </a:r>
            <a:r>
              <a:rPr lang="de-DE" sz="1100" dirty="0"/>
              <a:t>/</a:t>
            </a:r>
            <a:r>
              <a:rPr lang="de-DE" sz="1100" dirty="0" err="1"/>
              <a:t>meldung</a:t>
            </a:r>
            <a:r>
              <a:rPr lang="de-DE" sz="1100" dirty="0"/>
              <a:t>/Smarte-Uhren-Sportmodell-von-Adidas-Facet-Konzept-von-Nokia-1981388.html</a:t>
            </a:r>
          </a:p>
        </p:txBody>
      </p:sp>
    </p:spTree>
    <p:extLst>
      <p:ext uri="{BB962C8B-B14F-4D97-AF65-F5344CB8AC3E}">
        <p14:creationId xmlns:p14="http://schemas.microsoft.com/office/powerpoint/2010/main" val="1864053220"/>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Einige Schlagzeilen aus 2013 / 2014</a:t>
            </a:r>
          </a:p>
        </p:txBody>
      </p:sp>
      <p:pic>
        <p:nvPicPr>
          <p:cNvPr id="4" name="Bild 3"/>
          <p:cNvPicPr>
            <a:picLocks noChangeAspect="1"/>
          </p:cNvPicPr>
          <p:nvPr/>
        </p:nvPicPr>
        <p:blipFill>
          <a:blip r:embed="rId2"/>
          <a:stretch>
            <a:fillRect/>
          </a:stretch>
        </p:blipFill>
        <p:spPr>
          <a:xfrm>
            <a:off x="1334292" y="1294274"/>
            <a:ext cx="5685979" cy="4943038"/>
          </a:xfrm>
          <a:prstGeom prst="rect">
            <a:avLst/>
          </a:prstGeom>
          <a:ln>
            <a:noFill/>
          </a:ln>
          <a:effectLst>
            <a:outerShdw blurRad="190500" algn="tl" rotWithShape="0">
              <a:srgbClr val="000000">
                <a:alpha val="70000"/>
              </a:srgbClr>
            </a:outerShdw>
          </a:effectLst>
        </p:spPr>
      </p:pic>
      <p:sp>
        <p:nvSpPr>
          <p:cNvPr id="5" name="Textfeld 4"/>
          <p:cNvSpPr txBox="1"/>
          <p:nvPr/>
        </p:nvSpPr>
        <p:spPr>
          <a:xfrm>
            <a:off x="1294847" y="215062"/>
            <a:ext cx="7693445" cy="261610"/>
          </a:xfrm>
          <a:prstGeom prst="rect">
            <a:avLst/>
          </a:prstGeom>
          <a:noFill/>
        </p:spPr>
        <p:txBody>
          <a:bodyPr wrap="none" rtlCol="0">
            <a:spAutoFit/>
          </a:bodyPr>
          <a:lstStyle/>
          <a:p>
            <a:pPr algn="r"/>
            <a:r>
              <a:rPr lang="de-DE" sz="1100" dirty="0" smtClean="0"/>
              <a:t>Quelle</a:t>
            </a:r>
            <a:r>
              <a:rPr lang="de-DE" sz="1100" dirty="0"/>
              <a:t>: </a:t>
            </a:r>
            <a:r>
              <a:rPr lang="de-DE" sz="1100" dirty="0" err="1" smtClean="0"/>
              <a:t>heise</a:t>
            </a:r>
            <a:r>
              <a:rPr lang="de-DE" sz="1100" dirty="0" smtClean="0"/>
              <a:t> </a:t>
            </a:r>
            <a:r>
              <a:rPr lang="de-DE" sz="1100" dirty="0" err="1" smtClean="0"/>
              <a:t>security</a:t>
            </a:r>
            <a:r>
              <a:rPr lang="de-DE" sz="1100" dirty="0" smtClean="0"/>
              <a:t>: </a:t>
            </a:r>
            <a:r>
              <a:rPr lang="de-DE" sz="1100" dirty="0"/>
              <a:t>21.11.13 http://</a:t>
            </a:r>
            <a:r>
              <a:rPr lang="de-DE" sz="1100" dirty="0" err="1"/>
              <a:t>www.heise.de</a:t>
            </a:r>
            <a:r>
              <a:rPr lang="de-DE" sz="1100" dirty="0"/>
              <a:t>/</a:t>
            </a:r>
            <a:r>
              <a:rPr lang="de-DE" sz="1100" dirty="0" err="1"/>
              <a:t>security</a:t>
            </a:r>
            <a:r>
              <a:rPr lang="de-DE" sz="1100" dirty="0"/>
              <a:t>/</a:t>
            </a:r>
            <a:r>
              <a:rPr lang="de-DE" sz="1100" dirty="0" err="1"/>
              <a:t>meldung</a:t>
            </a:r>
            <a:r>
              <a:rPr lang="de-DE" sz="1100" dirty="0"/>
              <a:t>/LG-Smart-TVs-spaehen-Nutzer-aus-2051973.html</a:t>
            </a:r>
          </a:p>
        </p:txBody>
      </p:sp>
    </p:spTree>
    <p:extLst>
      <p:ext uri="{BB962C8B-B14F-4D97-AF65-F5344CB8AC3E}">
        <p14:creationId xmlns:p14="http://schemas.microsoft.com/office/powerpoint/2010/main" val="1423931705"/>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Einige Schlagzeilen aus 2013 / 2014</a:t>
            </a:r>
          </a:p>
        </p:txBody>
      </p:sp>
      <p:pic>
        <p:nvPicPr>
          <p:cNvPr id="3" name="Bild 2"/>
          <p:cNvPicPr>
            <a:picLocks noChangeAspect="1"/>
          </p:cNvPicPr>
          <p:nvPr/>
        </p:nvPicPr>
        <p:blipFill>
          <a:blip r:embed="rId2"/>
          <a:stretch>
            <a:fillRect/>
          </a:stretch>
        </p:blipFill>
        <p:spPr>
          <a:xfrm>
            <a:off x="1835696" y="1340768"/>
            <a:ext cx="5256584" cy="4832666"/>
          </a:xfrm>
          <a:prstGeom prst="rect">
            <a:avLst/>
          </a:prstGeom>
          <a:ln>
            <a:noFill/>
          </a:ln>
          <a:effectLst>
            <a:outerShdw blurRad="190500" algn="tl" rotWithShape="0">
              <a:srgbClr val="000000">
                <a:alpha val="70000"/>
              </a:srgbClr>
            </a:outerShdw>
          </a:effectLst>
        </p:spPr>
      </p:pic>
      <p:sp>
        <p:nvSpPr>
          <p:cNvPr id="4" name="Textfeld 3"/>
          <p:cNvSpPr txBox="1"/>
          <p:nvPr/>
        </p:nvSpPr>
        <p:spPr>
          <a:xfrm>
            <a:off x="1765360" y="215062"/>
            <a:ext cx="7222932" cy="261610"/>
          </a:xfrm>
          <a:prstGeom prst="rect">
            <a:avLst/>
          </a:prstGeom>
          <a:noFill/>
        </p:spPr>
        <p:txBody>
          <a:bodyPr wrap="none" rtlCol="0">
            <a:spAutoFit/>
          </a:bodyPr>
          <a:lstStyle/>
          <a:p>
            <a:pPr algn="r"/>
            <a:r>
              <a:rPr lang="de-DE" sz="1100" dirty="0" smtClean="0"/>
              <a:t>Quelle</a:t>
            </a:r>
            <a:r>
              <a:rPr lang="de-DE" sz="1100" dirty="0"/>
              <a:t>: </a:t>
            </a:r>
            <a:r>
              <a:rPr lang="de-DE" sz="1100" dirty="0" err="1" smtClean="0"/>
              <a:t>mac&amp;i</a:t>
            </a:r>
            <a:r>
              <a:rPr lang="de-DE" sz="1100" dirty="0" smtClean="0"/>
              <a:t>: </a:t>
            </a:r>
            <a:r>
              <a:rPr lang="de-DE" sz="1100" dirty="0"/>
              <a:t>06.12.13 http://</a:t>
            </a:r>
            <a:r>
              <a:rPr lang="de-DE" sz="1100" dirty="0" err="1"/>
              <a:t>www.heise.de</a:t>
            </a:r>
            <a:r>
              <a:rPr lang="de-DE" sz="1100" dirty="0"/>
              <a:t>/mac-</a:t>
            </a:r>
            <a:r>
              <a:rPr lang="de-DE" sz="1100" dirty="0" err="1"/>
              <a:t>and</a:t>
            </a:r>
            <a:r>
              <a:rPr lang="de-DE" sz="1100" dirty="0"/>
              <a:t>-i/</a:t>
            </a:r>
            <a:r>
              <a:rPr lang="de-DE" sz="1100" dirty="0" err="1"/>
              <a:t>meldung</a:t>
            </a:r>
            <a:r>
              <a:rPr lang="de-DE" sz="1100" dirty="0"/>
              <a:t>/Apple-Retail-iBeacons-in-Aktion-2061992.html</a:t>
            </a:r>
          </a:p>
        </p:txBody>
      </p:sp>
    </p:spTree>
    <p:extLst>
      <p:ext uri="{BB962C8B-B14F-4D97-AF65-F5344CB8AC3E}">
        <p14:creationId xmlns:p14="http://schemas.microsoft.com/office/powerpoint/2010/main" val="3947273561"/>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Einige Schlagzeilen aus 2013 / 2014</a:t>
            </a:r>
          </a:p>
        </p:txBody>
      </p:sp>
      <p:pic>
        <p:nvPicPr>
          <p:cNvPr id="4" name="Bild 3"/>
          <p:cNvPicPr>
            <a:picLocks noChangeAspect="1"/>
          </p:cNvPicPr>
          <p:nvPr/>
        </p:nvPicPr>
        <p:blipFill>
          <a:blip r:embed="rId2"/>
          <a:stretch>
            <a:fillRect/>
          </a:stretch>
        </p:blipFill>
        <p:spPr>
          <a:xfrm>
            <a:off x="2041970" y="1275850"/>
            <a:ext cx="4402237" cy="5033470"/>
          </a:xfrm>
          <a:prstGeom prst="rect">
            <a:avLst/>
          </a:prstGeom>
          <a:ln>
            <a:noFill/>
          </a:ln>
          <a:effectLst>
            <a:outerShdw blurRad="190500" algn="tl" rotWithShape="0">
              <a:srgbClr val="000000">
                <a:alpha val="70000"/>
              </a:srgbClr>
            </a:outerShdw>
          </a:effectLst>
        </p:spPr>
      </p:pic>
      <p:sp>
        <p:nvSpPr>
          <p:cNvPr id="5" name="Textfeld 4"/>
          <p:cNvSpPr txBox="1"/>
          <p:nvPr/>
        </p:nvSpPr>
        <p:spPr>
          <a:xfrm>
            <a:off x="2734970" y="215062"/>
            <a:ext cx="6253322" cy="261610"/>
          </a:xfrm>
          <a:prstGeom prst="rect">
            <a:avLst/>
          </a:prstGeom>
          <a:noFill/>
        </p:spPr>
        <p:txBody>
          <a:bodyPr wrap="none" rtlCol="0">
            <a:spAutoFit/>
          </a:bodyPr>
          <a:lstStyle/>
          <a:p>
            <a:pPr algn="r"/>
            <a:r>
              <a:rPr lang="de-DE" sz="1100" dirty="0" smtClean="0"/>
              <a:t>Quelle</a:t>
            </a:r>
            <a:r>
              <a:rPr lang="de-DE" sz="1100" dirty="0"/>
              <a:t>: </a:t>
            </a:r>
            <a:r>
              <a:rPr lang="de-DE" sz="1100" dirty="0" err="1" smtClean="0"/>
              <a:t>technology</a:t>
            </a:r>
            <a:r>
              <a:rPr lang="de-DE" sz="1100" dirty="0" smtClean="0"/>
              <a:t> </a:t>
            </a:r>
            <a:r>
              <a:rPr lang="de-DE" sz="1100" dirty="0" err="1" smtClean="0"/>
              <a:t>review</a:t>
            </a:r>
            <a:r>
              <a:rPr lang="de-DE" sz="1100" dirty="0" smtClean="0"/>
              <a:t>: </a:t>
            </a:r>
            <a:r>
              <a:rPr lang="de-DE" sz="1100" dirty="0"/>
              <a:t>20.12.13 http://</a:t>
            </a:r>
            <a:r>
              <a:rPr lang="de-DE" sz="1100" dirty="0" err="1"/>
              <a:t>www.heise.de</a:t>
            </a:r>
            <a:r>
              <a:rPr lang="de-DE" sz="1100" dirty="0"/>
              <a:t>/</a:t>
            </a:r>
            <a:r>
              <a:rPr lang="de-DE" sz="1100" dirty="0" err="1"/>
              <a:t>tr</a:t>
            </a:r>
            <a:r>
              <a:rPr lang="de-DE" sz="1100" dirty="0"/>
              <a:t>/</a:t>
            </a:r>
            <a:r>
              <a:rPr lang="de-DE" sz="1100" dirty="0" err="1"/>
              <a:t>artikel</a:t>
            </a:r>
            <a:r>
              <a:rPr lang="de-DE" sz="1100" dirty="0"/>
              <a:t>/Hirn-steuert-UFO-2040177.html</a:t>
            </a:r>
          </a:p>
        </p:txBody>
      </p:sp>
    </p:spTree>
    <p:extLst>
      <p:ext uri="{BB962C8B-B14F-4D97-AF65-F5344CB8AC3E}">
        <p14:creationId xmlns:p14="http://schemas.microsoft.com/office/powerpoint/2010/main" val="1893040179"/>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Einige Schlagzeilen aus 2013 / 2014</a:t>
            </a:r>
          </a:p>
        </p:txBody>
      </p:sp>
      <p:pic>
        <p:nvPicPr>
          <p:cNvPr id="3" name="Bild 2"/>
          <p:cNvPicPr>
            <a:picLocks noChangeAspect="1"/>
          </p:cNvPicPr>
          <p:nvPr/>
        </p:nvPicPr>
        <p:blipFill>
          <a:blip r:embed="rId2"/>
          <a:stretch>
            <a:fillRect/>
          </a:stretch>
        </p:blipFill>
        <p:spPr>
          <a:xfrm>
            <a:off x="1259632" y="1223100"/>
            <a:ext cx="6192688" cy="5158228"/>
          </a:xfrm>
          <a:prstGeom prst="rect">
            <a:avLst/>
          </a:prstGeom>
          <a:ln>
            <a:noFill/>
          </a:ln>
          <a:effectLst>
            <a:outerShdw blurRad="190500" algn="tl" rotWithShape="0">
              <a:srgbClr val="000000">
                <a:alpha val="70000"/>
              </a:srgbClr>
            </a:outerShdw>
          </a:effectLst>
        </p:spPr>
      </p:pic>
      <p:sp>
        <p:nvSpPr>
          <p:cNvPr id="4" name="Textfeld 3"/>
          <p:cNvSpPr txBox="1"/>
          <p:nvPr/>
        </p:nvSpPr>
        <p:spPr>
          <a:xfrm>
            <a:off x="1865829" y="215062"/>
            <a:ext cx="7122463" cy="261610"/>
          </a:xfrm>
          <a:prstGeom prst="rect">
            <a:avLst/>
          </a:prstGeom>
          <a:noFill/>
        </p:spPr>
        <p:txBody>
          <a:bodyPr wrap="none" rtlCol="0">
            <a:spAutoFit/>
          </a:bodyPr>
          <a:lstStyle/>
          <a:p>
            <a:pPr algn="r"/>
            <a:r>
              <a:rPr lang="de-DE" sz="1100" dirty="0" smtClean="0"/>
              <a:t>Quelle</a:t>
            </a:r>
            <a:r>
              <a:rPr lang="de-DE" sz="1100" dirty="0"/>
              <a:t>: </a:t>
            </a:r>
            <a:r>
              <a:rPr lang="de-DE" sz="1100" dirty="0" err="1" smtClean="0"/>
              <a:t>engadget</a:t>
            </a:r>
            <a:r>
              <a:rPr lang="de-DE" sz="1100" dirty="0" smtClean="0"/>
              <a:t>: </a:t>
            </a:r>
            <a:r>
              <a:rPr lang="de-DE" sz="1100" dirty="0"/>
              <a:t>29.12.13 http://</a:t>
            </a:r>
            <a:r>
              <a:rPr lang="de-DE" sz="1100" dirty="0" err="1"/>
              <a:t>de.engadget.com</a:t>
            </a:r>
            <a:r>
              <a:rPr lang="de-DE" sz="1100" dirty="0"/>
              <a:t>/2013/12/29/</a:t>
            </a:r>
            <a:r>
              <a:rPr lang="de-DE" sz="1100" dirty="0" err="1"/>
              <a:t>haie</a:t>
            </a:r>
            <a:r>
              <a:rPr lang="de-DE" sz="1100" dirty="0"/>
              <a:t>-</a:t>
            </a:r>
            <a:r>
              <a:rPr lang="de-DE" sz="1100" dirty="0" err="1"/>
              <a:t>twittern</a:t>
            </a:r>
            <a:r>
              <a:rPr lang="de-DE" sz="1100" dirty="0"/>
              <a:t>-ihre-eigene-warnung-in-australien/</a:t>
            </a:r>
          </a:p>
        </p:txBody>
      </p:sp>
    </p:spTree>
    <p:extLst>
      <p:ext uri="{BB962C8B-B14F-4D97-AF65-F5344CB8AC3E}">
        <p14:creationId xmlns:p14="http://schemas.microsoft.com/office/powerpoint/2010/main" val="305566889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Einige Schlagzeilen aus 2013 / 2014</a:t>
            </a:r>
          </a:p>
        </p:txBody>
      </p:sp>
      <p:pic>
        <p:nvPicPr>
          <p:cNvPr id="3" name="Bild 2"/>
          <p:cNvPicPr>
            <a:picLocks noChangeAspect="1"/>
          </p:cNvPicPr>
          <p:nvPr/>
        </p:nvPicPr>
        <p:blipFill>
          <a:blip r:embed="rId2"/>
          <a:stretch>
            <a:fillRect/>
          </a:stretch>
        </p:blipFill>
        <p:spPr>
          <a:xfrm>
            <a:off x="1014150" y="1196752"/>
            <a:ext cx="6726202" cy="5102636"/>
          </a:xfrm>
          <a:prstGeom prst="rect">
            <a:avLst/>
          </a:prstGeom>
          <a:ln>
            <a:noFill/>
          </a:ln>
          <a:effectLst>
            <a:outerShdw blurRad="190500" algn="tl" rotWithShape="0">
              <a:srgbClr val="000000">
                <a:alpha val="70000"/>
              </a:srgbClr>
            </a:outerShdw>
          </a:effectLst>
        </p:spPr>
      </p:pic>
      <p:sp>
        <p:nvSpPr>
          <p:cNvPr id="4" name="Textfeld 3"/>
          <p:cNvSpPr txBox="1"/>
          <p:nvPr/>
        </p:nvSpPr>
        <p:spPr>
          <a:xfrm>
            <a:off x="3674017" y="215062"/>
            <a:ext cx="5314275" cy="261610"/>
          </a:xfrm>
          <a:prstGeom prst="rect">
            <a:avLst/>
          </a:prstGeom>
          <a:noFill/>
        </p:spPr>
        <p:txBody>
          <a:bodyPr wrap="none" rtlCol="0">
            <a:spAutoFit/>
          </a:bodyPr>
          <a:lstStyle/>
          <a:p>
            <a:pPr algn="r"/>
            <a:r>
              <a:rPr lang="de-DE" sz="1100" dirty="0" smtClean="0"/>
              <a:t>Quelle</a:t>
            </a:r>
            <a:r>
              <a:rPr lang="de-DE" sz="1100" dirty="0"/>
              <a:t>: </a:t>
            </a:r>
            <a:r>
              <a:rPr lang="de-DE" sz="1100" dirty="0" smtClean="0"/>
              <a:t>t3n: </a:t>
            </a:r>
            <a:r>
              <a:rPr lang="de-DE" sz="1100" dirty="0"/>
              <a:t>20.01.14 http://t3n.de/</a:t>
            </a:r>
            <a:r>
              <a:rPr lang="de-DE" sz="1100" dirty="0" err="1"/>
              <a:t>news</a:t>
            </a:r>
            <a:r>
              <a:rPr lang="de-DE" sz="1100" dirty="0"/>
              <a:t>/botnet-kuehlschraenke-fernseher-523254/</a:t>
            </a:r>
          </a:p>
        </p:txBody>
      </p:sp>
    </p:spTree>
    <p:extLst>
      <p:ext uri="{BB962C8B-B14F-4D97-AF65-F5344CB8AC3E}">
        <p14:creationId xmlns:p14="http://schemas.microsoft.com/office/powerpoint/2010/main" val="4289130256"/>
      </p:ext>
    </p:extLst>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39115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sz="quarter" idx="10"/>
          </p:nvPr>
        </p:nvSpPr>
        <p:spPr/>
        <p:txBody>
          <a:bodyPr/>
          <a:lstStyle/>
          <a:p>
            <a:endParaRPr lang="de-DE" b="1" dirty="0" smtClean="0"/>
          </a:p>
          <a:p>
            <a:endParaRPr lang="de-DE" b="1" dirty="0" smtClean="0"/>
          </a:p>
          <a:p>
            <a:endParaRPr lang="de-DE" b="1" dirty="0" smtClean="0"/>
          </a:p>
          <a:p>
            <a:r>
              <a:rPr lang="de-DE" dirty="0" smtClean="0"/>
              <a:t>OPITZ CONSULTING Deutschland GmbH</a:t>
            </a:r>
            <a:endParaRPr lang="de-DE" dirty="0"/>
          </a:p>
        </p:txBody>
      </p:sp>
      <p:sp>
        <p:nvSpPr>
          <p:cNvPr id="4" name="Untertitel 3"/>
          <p:cNvSpPr>
            <a:spLocks noGrp="1"/>
          </p:cNvSpPr>
          <p:nvPr>
            <p:ph type="subTitle" idx="1"/>
          </p:nvPr>
        </p:nvSpPr>
        <p:spPr>
          <a:xfrm>
            <a:off x="357158" y="2071678"/>
            <a:ext cx="8103274" cy="857256"/>
          </a:xfrm>
        </p:spPr>
        <p:txBody>
          <a:bodyPr/>
          <a:lstStyle/>
          <a:p>
            <a:r>
              <a:rPr lang="de-DE" dirty="0" smtClean="0"/>
              <a:t>Oder: Was </a:t>
            </a:r>
            <a:r>
              <a:rPr lang="de-DE" dirty="0"/>
              <a:t>Sie davon haben, wenn Haie </a:t>
            </a:r>
            <a:r>
              <a:rPr lang="de-DE" dirty="0" err="1"/>
              <a:t>twittern</a:t>
            </a:r>
            <a:r>
              <a:rPr lang="de-DE" dirty="0"/>
              <a:t> und Kühlschränke Spam verschicken.</a:t>
            </a:r>
          </a:p>
        </p:txBody>
      </p:sp>
      <p:sp>
        <p:nvSpPr>
          <p:cNvPr id="5" name="Inhaltsplatzhalter 4"/>
          <p:cNvSpPr>
            <a:spLocks noGrp="1"/>
          </p:cNvSpPr>
          <p:nvPr>
            <p:ph sz="quarter" idx="11"/>
          </p:nvPr>
        </p:nvSpPr>
        <p:spPr/>
        <p:txBody>
          <a:bodyPr/>
          <a:lstStyle/>
          <a:p>
            <a:r>
              <a:rPr lang="de-DE" dirty="0" smtClean="0"/>
              <a:t>Berlin, </a:t>
            </a:r>
            <a:r>
              <a:rPr lang="de-DE" dirty="0" smtClean="0"/>
              <a:t>28.06.2014</a:t>
            </a:r>
            <a:endParaRPr lang="de-DE" dirty="0"/>
          </a:p>
        </p:txBody>
      </p:sp>
      <p:sp>
        <p:nvSpPr>
          <p:cNvPr id="6" name="Titel 5"/>
          <p:cNvSpPr>
            <a:spLocks noGrp="1"/>
          </p:cNvSpPr>
          <p:nvPr>
            <p:ph type="title"/>
          </p:nvPr>
        </p:nvSpPr>
        <p:spPr/>
        <p:txBody>
          <a:bodyPr/>
          <a:lstStyle/>
          <a:p>
            <a:r>
              <a:rPr lang="de-DE" sz="3600" dirty="0"/>
              <a:t>Wie Dinge BPM und BI bereichern</a:t>
            </a:r>
          </a:p>
        </p:txBody>
      </p:sp>
      <p:pic>
        <p:nvPicPr>
          <p:cNvPr id="9" name="Picture 14" descr="Connecting devices icon"/>
          <p:cNvPicPr>
            <a:picLocks noChangeAspect="1" noChangeArrowheads="1"/>
          </p:cNvPicPr>
          <p:nvPr/>
        </p:nvPicPr>
        <p:blipFill>
          <a:blip r:embed="rId2"/>
          <a:srcRect/>
          <a:stretch>
            <a:fillRect/>
          </a:stretch>
        </p:blipFill>
        <p:spPr bwMode="auto">
          <a:xfrm>
            <a:off x="5663520" y="2666738"/>
            <a:ext cx="3228960" cy="2894610"/>
          </a:xfrm>
          <a:prstGeom prst="roundRect">
            <a:avLst>
              <a:gd name="adj" fmla="val 8594"/>
            </a:avLst>
          </a:prstGeom>
          <a:no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3754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512" y="-27384"/>
            <a:ext cx="9268682" cy="6127829"/>
          </a:xfrm>
          <a:prstGeom prst="rect">
            <a:avLst/>
          </a:prstGeom>
        </p:spPr>
      </p:pic>
      <p:sp>
        <p:nvSpPr>
          <p:cNvPr id="2" name="Titel 1"/>
          <p:cNvSpPr>
            <a:spLocks noGrp="1"/>
          </p:cNvSpPr>
          <p:nvPr>
            <p:ph type="title"/>
          </p:nvPr>
        </p:nvSpPr>
        <p:spPr>
          <a:xfrm>
            <a:off x="-36512" y="216000"/>
            <a:ext cx="4644048" cy="864000"/>
          </a:xfrm>
          <a:gradFill flip="none" rotWithShape="1">
            <a:gsLst>
              <a:gs pos="0">
                <a:schemeClr val="accent3">
                  <a:shade val="51000"/>
                  <a:satMod val="130000"/>
                  <a:alpha val="61000"/>
                </a:schemeClr>
              </a:gs>
              <a:gs pos="80000">
                <a:schemeClr val="accent3">
                  <a:shade val="93000"/>
                  <a:satMod val="130000"/>
                  <a:alpha val="61000"/>
                </a:schemeClr>
              </a:gs>
              <a:gs pos="100000">
                <a:schemeClr val="accent3">
                  <a:shade val="94000"/>
                  <a:satMod val="135000"/>
                  <a:alpha val="61000"/>
                </a:schemeClr>
              </a:gs>
            </a:gsLst>
            <a:lin ang="16200000" scaled="0"/>
            <a:tileRect/>
          </a:gradFill>
          <a:ln>
            <a:noFill/>
          </a:ln>
        </p:spPr>
        <p:style>
          <a:lnRef idx="1">
            <a:schemeClr val="accent3"/>
          </a:lnRef>
          <a:fillRef idx="3">
            <a:schemeClr val="accent3"/>
          </a:fillRef>
          <a:effectRef idx="2">
            <a:schemeClr val="accent3"/>
          </a:effectRef>
          <a:fontRef idx="minor">
            <a:schemeClr val="lt1"/>
          </a:fontRef>
        </p:style>
        <p:txBody>
          <a:bodyPr/>
          <a:lstStyle/>
          <a:p>
            <a:r>
              <a:rPr lang="de-DE" dirty="0" smtClean="0"/>
              <a:t>	Trend </a:t>
            </a:r>
            <a:r>
              <a:rPr lang="de-DE" dirty="0"/>
              <a:t>zur Vernetzung </a:t>
            </a:r>
          </a:p>
        </p:txBody>
      </p:sp>
    </p:spTree>
    <p:extLst>
      <p:ext uri="{BB962C8B-B14F-4D97-AF65-F5344CB8AC3E}">
        <p14:creationId xmlns:p14="http://schemas.microsoft.com/office/powerpoint/2010/main" val="372587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2"/>
          <a:stretch>
            <a:fillRect/>
          </a:stretch>
        </p:blipFill>
        <p:spPr>
          <a:xfrm>
            <a:off x="-648120" y="-27385"/>
            <a:ext cx="10044656" cy="6136657"/>
          </a:xfrm>
          <a:prstGeom prst="rect">
            <a:avLst/>
          </a:prstGeom>
        </p:spPr>
      </p:pic>
      <p:sp>
        <p:nvSpPr>
          <p:cNvPr id="2" name="Titel 1"/>
          <p:cNvSpPr>
            <a:spLocks noGrp="1"/>
          </p:cNvSpPr>
          <p:nvPr>
            <p:ph type="title"/>
          </p:nvPr>
        </p:nvSpPr>
        <p:spPr>
          <a:xfrm>
            <a:off x="-180528" y="216000"/>
            <a:ext cx="3779952" cy="864000"/>
          </a:xfrm>
          <a:gradFill flip="none" rotWithShape="1">
            <a:gsLst>
              <a:gs pos="0">
                <a:schemeClr val="accent3">
                  <a:shade val="51000"/>
                  <a:satMod val="130000"/>
                  <a:alpha val="60000"/>
                </a:schemeClr>
              </a:gs>
              <a:gs pos="80000">
                <a:schemeClr val="accent3">
                  <a:shade val="93000"/>
                  <a:satMod val="130000"/>
                  <a:alpha val="60000"/>
                </a:schemeClr>
              </a:gs>
              <a:gs pos="100000">
                <a:schemeClr val="accent3">
                  <a:shade val="94000"/>
                  <a:satMod val="135000"/>
                  <a:alpha val="60000"/>
                </a:schemeClr>
              </a:gs>
            </a:gsLst>
            <a:lin ang="16200000" scaled="0"/>
            <a:tileRect/>
          </a:gradFill>
          <a:ln>
            <a:noFill/>
          </a:ln>
        </p:spPr>
        <p:style>
          <a:lnRef idx="1">
            <a:schemeClr val="accent3"/>
          </a:lnRef>
          <a:fillRef idx="3">
            <a:schemeClr val="accent3"/>
          </a:fillRef>
          <a:effectRef idx="2">
            <a:schemeClr val="accent3"/>
          </a:effectRef>
          <a:fontRef idx="minor">
            <a:schemeClr val="lt1"/>
          </a:fontRef>
        </p:style>
        <p:txBody>
          <a:bodyPr/>
          <a:lstStyle/>
          <a:p>
            <a:r>
              <a:rPr lang="de-DE" dirty="0" smtClean="0"/>
              <a:t>	Informationsflut</a:t>
            </a:r>
            <a:endParaRPr lang="de-DE" dirty="0"/>
          </a:p>
        </p:txBody>
      </p:sp>
    </p:spTree>
    <p:extLst>
      <p:ext uri="{BB962C8B-B14F-4D97-AF65-F5344CB8AC3E}">
        <p14:creationId xmlns:p14="http://schemas.microsoft.com/office/powerpoint/2010/main" val="45838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3"/>
          <a:stretch>
            <a:fillRect/>
          </a:stretch>
        </p:blipFill>
        <p:spPr>
          <a:xfrm>
            <a:off x="-506925" y="0"/>
            <a:ext cx="10263501" cy="6170930"/>
          </a:xfrm>
          <a:prstGeom prst="rect">
            <a:avLst/>
          </a:prstGeom>
        </p:spPr>
      </p:pic>
      <p:sp>
        <p:nvSpPr>
          <p:cNvPr id="2" name="Titel 1"/>
          <p:cNvSpPr>
            <a:spLocks noGrp="1"/>
          </p:cNvSpPr>
          <p:nvPr>
            <p:ph type="title"/>
          </p:nvPr>
        </p:nvSpPr>
        <p:spPr>
          <a:xfrm>
            <a:off x="-180528" y="216000"/>
            <a:ext cx="8568952" cy="864000"/>
          </a:xfrm>
          <a:gradFill flip="none" rotWithShape="1">
            <a:gsLst>
              <a:gs pos="0">
                <a:schemeClr val="accent3">
                  <a:shade val="51000"/>
                  <a:satMod val="130000"/>
                  <a:alpha val="58000"/>
                </a:schemeClr>
              </a:gs>
              <a:gs pos="80000">
                <a:schemeClr val="accent3">
                  <a:shade val="93000"/>
                  <a:satMod val="130000"/>
                  <a:alpha val="58000"/>
                </a:schemeClr>
              </a:gs>
              <a:gs pos="100000">
                <a:schemeClr val="accent3">
                  <a:shade val="94000"/>
                  <a:satMod val="135000"/>
                  <a:alpha val="58000"/>
                </a:schemeClr>
              </a:gs>
            </a:gsLst>
            <a:lin ang="16200000" scaled="0"/>
            <a:tileRect/>
          </a:gradFill>
          <a:ln>
            <a:noFill/>
          </a:ln>
        </p:spPr>
        <p:style>
          <a:lnRef idx="1">
            <a:schemeClr val="accent3"/>
          </a:lnRef>
          <a:fillRef idx="3">
            <a:schemeClr val="accent3"/>
          </a:fillRef>
          <a:effectRef idx="2">
            <a:schemeClr val="accent3"/>
          </a:effectRef>
          <a:fontRef idx="minor">
            <a:schemeClr val="lt1"/>
          </a:fontRef>
        </p:style>
        <p:txBody>
          <a:bodyPr/>
          <a:lstStyle/>
          <a:p>
            <a:r>
              <a:rPr lang="de-DE" dirty="0" smtClean="0"/>
              <a:t>	Änderung </a:t>
            </a:r>
            <a:r>
              <a:rPr lang="de-DE" dirty="0"/>
              <a:t>des Charakters von Informationen</a:t>
            </a:r>
          </a:p>
        </p:txBody>
      </p:sp>
    </p:spTree>
    <p:extLst>
      <p:ext uri="{BB962C8B-B14F-4D97-AF65-F5344CB8AC3E}">
        <p14:creationId xmlns:p14="http://schemas.microsoft.com/office/powerpoint/2010/main" val="269148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8032" y="-99392"/>
            <a:ext cx="9468544" cy="6192803"/>
          </a:xfrm>
          <a:prstGeom prst="rect">
            <a:avLst/>
          </a:prstGeom>
        </p:spPr>
      </p:pic>
      <p:sp>
        <p:nvSpPr>
          <p:cNvPr id="2" name="Titel 1"/>
          <p:cNvSpPr>
            <a:spLocks noGrp="1"/>
          </p:cNvSpPr>
          <p:nvPr>
            <p:ph type="title"/>
          </p:nvPr>
        </p:nvSpPr>
        <p:spPr>
          <a:xfrm>
            <a:off x="-180528" y="216000"/>
            <a:ext cx="7092320" cy="864000"/>
          </a:xfrm>
          <a:gradFill flip="none" rotWithShape="1">
            <a:gsLst>
              <a:gs pos="0">
                <a:schemeClr val="accent3">
                  <a:shade val="51000"/>
                  <a:satMod val="130000"/>
                  <a:alpha val="62000"/>
                </a:schemeClr>
              </a:gs>
              <a:gs pos="80000">
                <a:schemeClr val="accent3">
                  <a:shade val="93000"/>
                  <a:satMod val="130000"/>
                  <a:alpha val="62000"/>
                </a:schemeClr>
              </a:gs>
              <a:gs pos="100000">
                <a:schemeClr val="accent3">
                  <a:shade val="94000"/>
                  <a:satMod val="135000"/>
                  <a:alpha val="62000"/>
                </a:schemeClr>
              </a:gs>
            </a:gsLst>
            <a:lin ang="16200000" scaled="0"/>
            <a:tileRect/>
          </a:gradFill>
          <a:ln>
            <a:noFill/>
          </a:ln>
        </p:spPr>
        <p:style>
          <a:lnRef idx="1">
            <a:schemeClr val="accent3"/>
          </a:lnRef>
          <a:fillRef idx="3">
            <a:schemeClr val="accent3"/>
          </a:fillRef>
          <a:effectRef idx="2">
            <a:schemeClr val="accent3"/>
          </a:effectRef>
          <a:fontRef idx="minor">
            <a:schemeClr val="lt1"/>
          </a:fontRef>
        </p:style>
        <p:txBody>
          <a:bodyPr/>
          <a:lstStyle/>
          <a:p>
            <a:r>
              <a:rPr lang="de-DE" dirty="0" smtClean="0"/>
              <a:t>	Reaktives </a:t>
            </a:r>
            <a:r>
              <a:rPr lang="de-DE" dirty="0"/>
              <a:t>/ Proaktives </a:t>
            </a:r>
            <a:r>
              <a:rPr lang="de-DE" dirty="0" smtClean="0"/>
              <a:t>Unternehmen</a:t>
            </a:r>
            <a:endParaRPr lang="de-DE" dirty="0"/>
          </a:p>
        </p:txBody>
      </p:sp>
    </p:spTree>
    <p:extLst>
      <p:ext uri="{BB962C8B-B14F-4D97-AF65-F5344CB8AC3E}">
        <p14:creationId xmlns:p14="http://schemas.microsoft.com/office/powerpoint/2010/main" val="46764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rotWithShape="1">
          <a:blip r:embed="rId2"/>
          <a:srcRect t="12154"/>
          <a:stretch/>
        </p:blipFill>
        <p:spPr>
          <a:xfrm>
            <a:off x="755576" y="1317492"/>
            <a:ext cx="7577213" cy="4919820"/>
          </a:xfrm>
          <a:prstGeom prst="rect">
            <a:avLst/>
          </a:prstGeom>
        </p:spPr>
      </p:pic>
      <p:sp>
        <p:nvSpPr>
          <p:cNvPr id="3" name="Titel 2"/>
          <p:cNvSpPr txBox="1">
            <a:spLocks/>
          </p:cNvSpPr>
          <p:nvPr/>
        </p:nvSpPr>
        <p:spPr>
          <a:xfrm>
            <a:off x="360000" y="216000"/>
            <a:ext cx="8426842" cy="864000"/>
          </a:xfrm>
          <a:prstGeom prst="rect">
            <a:avLst/>
          </a:prstGeom>
        </p:spPr>
        <p:txBody>
          <a:bodyPr/>
          <a:lstStyle>
            <a:lvl1pPr algn="l" defTabSz="914400" rtl="0" eaLnBrk="1" latinLnBrk="0" hangingPunct="1">
              <a:lnSpc>
                <a:spcPts val="3000"/>
              </a:lnSpc>
              <a:spcBef>
                <a:spcPct val="0"/>
              </a:spcBef>
              <a:buNone/>
              <a:defRPr sz="2800" b="1" kern="1200">
                <a:solidFill>
                  <a:schemeClr val="tx1"/>
                </a:solidFill>
                <a:latin typeface="+mj-lt"/>
                <a:ea typeface="+mj-ea"/>
                <a:cs typeface="+mj-cs"/>
              </a:defRPr>
            </a:lvl1pPr>
          </a:lstStyle>
          <a:p>
            <a:endParaRPr lang="de-DE" dirty="0" smtClean="0"/>
          </a:p>
          <a:p>
            <a:r>
              <a:rPr lang="de-DE" dirty="0" smtClean="0"/>
              <a:t>Noch überwiegt die Skepsis ...</a:t>
            </a:r>
            <a:endParaRPr lang="de-DE" dirty="0"/>
          </a:p>
        </p:txBody>
      </p:sp>
    </p:spTree>
    <p:extLst>
      <p:ext uri="{BB962C8B-B14F-4D97-AF65-F5344CB8AC3E}">
        <p14:creationId xmlns:p14="http://schemas.microsoft.com/office/powerpoint/2010/main" val="252707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2"/>
          <a:stretch>
            <a:fillRect/>
          </a:stretch>
        </p:blipFill>
        <p:spPr>
          <a:xfrm>
            <a:off x="1403648" y="1328196"/>
            <a:ext cx="6552728" cy="4898132"/>
          </a:xfrm>
          <a:prstGeom prst="rect">
            <a:avLst/>
          </a:prstGeom>
        </p:spPr>
      </p:pic>
      <p:sp>
        <p:nvSpPr>
          <p:cNvPr id="3" name="Titel 2"/>
          <p:cNvSpPr>
            <a:spLocks noGrp="1"/>
          </p:cNvSpPr>
          <p:nvPr>
            <p:ph type="title"/>
          </p:nvPr>
        </p:nvSpPr>
        <p:spPr/>
        <p:txBody>
          <a:bodyPr/>
          <a:lstStyle/>
          <a:p>
            <a:r>
              <a:rPr lang="de-DE" dirty="0" smtClean="0"/>
              <a:t>Was ist jetzt so ein Ding?</a:t>
            </a:r>
            <a:endParaRPr lang="de-DE" dirty="0"/>
          </a:p>
        </p:txBody>
      </p:sp>
    </p:spTree>
    <p:extLst>
      <p:ext uri="{BB962C8B-B14F-4D97-AF65-F5344CB8AC3E}">
        <p14:creationId xmlns:p14="http://schemas.microsoft.com/office/powerpoint/2010/main" val="30125471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rotWithShape="1">
          <a:blip r:embed="rId2">
            <a:clrChange>
              <a:clrFrom>
                <a:srgbClr val="FEFEFE"/>
              </a:clrFrom>
              <a:clrTo>
                <a:srgbClr val="FEFEFE">
                  <a:alpha val="0"/>
                </a:srgbClr>
              </a:clrTo>
            </a:clrChange>
          </a:blip>
          <a:srcRect t="16446"/>
          <a:stretch/>
        </p:blipFill>
        <p:spPr>
          <a:xfrm>
            <a:off x="611560" y="1196752"/>
            <a:ext cx="7992888" cy="4979752"/>
          </a:xfrm>
          <a:prstGeom prst="rect">
            <a:avLst/>
          </a:prstGeom>
        </p:spPr>
      </p:pic>
      <p:sp>
        <p:nvSpPr>
          <p:cNvPr id="3" name="Titel 2"/>
          <p:cNvSpPr txBox="1">
            <a:spLocks/>
          </p:cNvSpPr>
          <p:nvPr/>
        </p:nvSpPr>
        <p:spPr>
          <a:xfrm>
            <a:off x="360000" y="216000"/>
            <a:ext cx="8426842" cy="864000"/>
          </a:xfrm>
          <a:prstGeom prst="rect">
            <a:avLst/>
          </a:prstGeom>
        </p:spPr>
        <p:txBody>
          <a:bodyPr/>
          <a:lstStyle>
            <a:lvl1pPr algn="l" defTabSz="914400" rtl="0" eaLnBrk="1" latinLnBrk="0" hangingPunct="1">
              <a:lnSpc>
                <a:spcPts val="3000"/>
              </a:lnSpc>
              <a:spcBef>
                <a:spcPct val="0"/>
              </a:spcBef>
              <a:buNone/>
              <a:defRPr sz="2800" b="1" kern="1200">
                <a:solidFill>
                  <a:schemeClr val="tx1"/>
                </a:solidFill>
                <a:latin typeface="+mj-lt"/>
                <a:ea typeface="+mj-ea"/>
                <a:cs typeface="+mj-cs"/>
              </a:defRPr>
            </a:lvl1pPr>
          </a:lstStyle>
          <a:p>
            <a:r>
              <a:rPr lang="de-DE" dirty="0" smtClean="0"/>
              <a:t>Nur eine kleine Minderheit erwartet für sich Nachteile.</a:t>
            </a:r>
            <a:endParaRPr lang="de-DE" dirty="0"/>
          </a:p>
        </p:txBody>
      </p:sp>
    </p:spTree>
    <p:extLst>
      <p:ext uri="{BB962C8B-B14F-4D97-AF65-F5344CB8AC3E}">
        <p14:creationId xmlns:p14="http://schemas.microsoft.com/office/powerpoint/2010/main" val="282465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Ja, was ist eigentlich das Ding?</a:t>
            </a:r>
            <a:endParaRPr lang="de-DE" dirty="0"/>
          </a:p>
        </p:txBody>
      </p:sp>
      <p:pic>
        <p:nvPicPr>
          <p:cNvPr id="3" name="Bild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04248" y="1196752"/>
            <a:ext cx="2030512" cy="2880320"/>
          </a:xfrm>
          <a:prstGeom prst="rect">
            <a:avLst/>
          </a:prstGeom>
        </p:spPr>
      </p:pic>
      <p:pic>
        <p:nvPicPr>
          <p:cNvPr id="5" name="Bild 4"/>
          <p:cNvPicPr>
            <a:picLocks noChangeAspect="1"/>
          </p:cNvPicPr>
          <p:nvPr/>
        </p:nvPicPr>
        <p:blipFill>
          <a:blip r:embed="rId3"/>
          <a:stretch>
            <a:fillRect/>
          </a:stretch>
        </p:blipFill>
        <p:spPr>
          <a:xfrm>
            <a:off x="4530943" y="1196752"/>
            <a:ext cx="2176916" cy="2880320"/>
          </a:xfrm>
          <a:prstGeom prst="rect">
            <a:avLst/>
          </a:prstGeom>
        </p:spPr>
      </p:pic>
      <p:pic>
        <p:nvPicPr>
          <p:cNvPr id="7" name="Bild 6"/>
          <p:cNvPicPr>
            <a:picLocks noChangeAspect="1"/>
          </p:cNvPicPr>
          <p:nvPr/>
        </p:nvPicPr>
        <p:blipFill>
          <a:blip r:embed="rId4"/>
          <a:stretch>
            <a:fillRect/>
          </a:stretch>
        </p:blipFill>
        <p:spPr>
          <a:xfrm>
            <a:off x="2394326" y="1196752"/>
            <a:ext cx="2040227" cy="2880320"/>
          </a:xfrm>
          <a:prstGeom prst="rect">
            <a:avLst/>
          </a:prstGeom>
        </p:spPr>
      </p:pic>
      <p:sp>
        <p:nvSpPr>
          <p:cNvPr id="8" name="Textfeld 7"/>
          <p:cNvSpPr txBox="1"/>
          <p:nvPr/>
        </p:nvSpPr>
        <p:spPr>
          <a:xfrm>
            <a:off x="4878566" y="5949280"/>
            <a:ext cx="4056670" cy="276999"/>
          </a:xfrm>
          <a:prstGeom prst="rect">
            <a:avLst/>
          </a:prstGeom>
          <a:noFill/>
        </p:spPr>
        <p:txBody>
          <a:bodyPr wrap="none" rtlCol="0">
            <a:spAutoFit/>
          </a:bodyPr>
          <a:lstStyle/>
          <a:p>
            <a:r>
              <a:rPr lang="de-DE" sz="1200" dirty="0" smtClean="0">
                <a:solidFill>
                  <a:srgbClr val="1E2959"/>
                </a:solidFill>
              </a:rPr>
              <a:t>Quelle: </a:t>
            </a:r>
            <a:r>
              <a:rPr lang="de-DE" sz="1200" dirty="0">
                <a:solidFill>
                  <a:srgbClr val="1E2959"/>
                </a:solidFill>
                <a:hlinkClick r:id="rId5"/>
              </a:rPr>
              <a:t>http://de.wiktionary.org/wiki/</a:t>
            </a:r>
            <a:r>
              <a:rPr lang="de-DE" sz="1200" dirty="0" smtClean="0">
                <a:solidFill>
                  <a:srgbClr val="1E2959"/>
                </a:solidFill>
                <a:hlinkClick r:id="rId5"/>
              </a:rPr>
              <a:t>Ding</a:t>
            </a:r>
            <a:r>
              <a:rPr lang="de-DE" sz="1200" dirty="0" smtClean="0">
                <a:solidFill>
                  <a:srgbClr val="1E2959"/>
                </a:solidFill>
              </a:rPr>
              <a:t> vom 20.01.2014</a:t>
            </a:r>
            <a:endParaRPr lang="de-DE" sz="1200" dirty="0">
              <a:solidFill>
                <a:srgbClr val="1E2959"/>
              </a:solidFill>
            </a:endParaRPr>
          </a:p>
        </p:txBody>
      </p:sp>
      <p:pic>
        <p:nvPicPr>
          <p:cNvPr id="9" name="Bild 8"/>
          <p:cNvPicPr>
            <a:picLocks noChangeAspect="1"/>
          </p:cNvPicPr>
          <p:nvPr/>
        </p:nvPicPr>
        <p:blipFill>
          <a:blip r:embed="rId6"/>
          <a:stretch>
            <a:fillRect/>
          </a:stretch>
        </p:blipFill>
        <p:spPr>
          <a:xfrm>
            <a:off x="251520" y="1196752"/>
            <a:ext cx="2046416" cy="2880320"/>
          </a:xfrm>
          <a:prstGeom prst="rect">
            <a:avLst/>
          </a:prstGeom>
        </p:spPr>
      </p:pic>
      <p:pic>
        <p:nvPicPr>
          <p:cNvPr id="4" name="Bild 3"/>
          <p:cNvPicPr>
            <a:picLocks noChangeAspect="1"/>
          </p:cNvPicPr>
          <p:nvPr/>
        </p:nvPicPr>
        <p:blipFill>
          <a:blip r:embed="rId7"/>
          <a:stretch>
            <a:fillRect/>
          </a:stretch>
        </p:blipFill>
        <p:spPr>
          <a:xfrm>
            <a:off x="179512" y="3573016"/>
            <a:ext cx="8561752" cy="208823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50099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 „Ding“ im Internet der Dinge </a:t>
            </a:r>
            <a:endParaRPr lang="de-DE" dirty="0"/>
          </a:p>
        </p:txBody>
      </p:sp>
      <p:pic>
        <p:nvPicPr>
          <p:cNvPr id="198659" name="Picture 3" descr="C:\Users\dbi\Desktop\mapek.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25144" y="4473115"/>
            <a:ext cx="5524500" cy="309562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uppieren 23"/>
          <p:cNvGrpSpPr/>
          <p:nvPr/>
        </p:nvGrpSpPr>
        <p:grpSpPr>
          <a:xfrm>
            <a:off x="1914228" y="1340768"/>
            <a:ext cx="5322068" cy="5332251"/>
            <a:chOff x="3707904" y="1340768"/>
            <a:chExt cx="4818012" cy="4783284"/>
          </a:xfrm>
        </p:grpSpPr>
        <p:sp>
          <p:nvSpPr>
            <p:cNvPr id="4" name="Rechteck 3"/>
            <p:cNvSpPr/>
            <p:nvPr/>
          </p:nvSpPr>
          <p:spPr>
            <a:xfrm>
              <a:off x="3707904" y="1340768"/>
              <a:ext cx="4818012" cy="3888432"/>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p:cNvSpPr/>
            <p:nvPr/>
          </p:nvSpPr>
          <p:spPr bwMode="auto">
            <a:xfrm>
              <a:off x="3917404" y="2132856"/>
              <a:ext cx="4464496" cy="1728192"/>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a:lstStyle/>
            <a:p>
              <a:pPr algn="ctr">
                <a:defRPr/>
              </a:pPr>
              <a:r>
                <a:rPr lang="en-US" sz="2400" b="1" dirty="0" err="1" smtClean="0">
                  <a:latin typeface="+mn-lt"/>
                  <a:ea typeface="Verdana" pitchFamily="34" charset="0"/>
                  <a:cs typeface="Verdana" pitchFamily="34" charset="0"/>
                </a:rPr>
                <a:t>Logik</a:t>
              </a:r>
              <a:endParaRPr lang="en-US" sz="2000" b="1" dirty="0">
                <a:latin typeface="+mn-lt"/>
                <a:ea typeface="Verdana" pitchFamily="34" charset="0"/>
                <a:cs typeface="Verdana" pitchFamily="34" charset="0"/>
              </a:endParaRPr>
            </a:p>
          </p:txBody>
        </p:sp>
        <p:sp>
          <p:nvSpPr>
            <p:cNvPr id="8" name="Textfeld 7"/>
            <p:cNvSpPr txBox="1"/>
            <p:nvPr/>
          </p:nvSpPr>
          <p:spPr>
            <a:xfrm>
              <a:off x="3989412" y="1484784"/>
              <a:ext cx="4320480" cy="472114"/>
            </a:xfrm>
            <a:prstGeom prst="rect">
              <a:avLst/>
            </a:prstGeom>
            <a:noFill/>
          </p:spPr>
          <p:txBody>
            <a:bodyPr wrap="square" rtlCol="0">
              <a:spAutoFit/>
            </a:bodyPr>
            <a:lstStyle/>
            <a:p>
              <a:pPr algn="ctr"/>
              <a:r>
                <a:rPr lang="de-DE" sz="3200" b="1" dirty="0" smtClean="0"/>
                <a:t>„Ding“</a:t>
              </a:r>
              <a:endParaRPr lang="de-DE" sz="3200" b="1" dirty="0"/>
            </a:p>
          </p:txBody>
        </p:sp>
        <p:sp>
          <p:nvSpPr>
            <p:cNvPr id="15" name="Rechteck 14"/>
            <p:cNvSpPr/>
            <p:nvPr/>
          </p:nvSpPr>
          <p:spPr bwMode="auto">
            <a:xfrm>
              <a:off x="3923928" y="4005064"/>
              <a:ext cx="4464496" cy="108012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a:lstStyle/>
            <a:p>
              <a:pPr algn="ctr">
                <a:defRPr/>
              </a:pPr>
              <a:endParaRPr lang="en-US" sz="2000" b="1" dirty="0" smtClean="0">
                <a:latin typeface="+mn-lt"/>
                <a:ea typeface="Verdana" pitchFamily="34" charset="0"/>
                <a:cs typeface="Verdana" pitchFamily="34" charset="0"/>
              </a:endParaRPr>
            </a:p>
          </p:txBody>
        </p:sp>
        <p:sp>
          <p:nvSpPr>
            <p:cNvPr id="9" name="Ellipse 8"/>
            <p:cNvSpPr/>
            <p:nvPr/>
          </p:nvSpPr>
          <p:spPr>
            <a:xfrm>
              <a:off x="3995936" y="3465004"/>
              <a:ext cx="93610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Monitor</a:t>
              </a:r>
              <a:endParaRPr lang="de-DE" sz="1100" dirty="0"/>
            </a:p>
          </p:txBody>
        </p:sp>
        <p:sp>
          <p:nvSpPr>
            <p:cNvPr id="11" name="Ellipse 10"/>
            <p:cNvSpPr/>
            <p:nvPr/>
          </p:nvSpPr>
          <p:spPr>
            <a:xfrm>
              <a:off x="7380312" y="3506316"/>
              <a:ext cx="93610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Execute</a:t>
              </a:r>
              <a:endParaRPr lang="de-DE" sz="1050" dirty="0"/>
            </a:p>
          </p:txBody>
        </p:sp>
        <p:sp>
          <p:nvSpPr>
            <p:cNvPr id="12" name="Ellipse 11"/>
            <p:cNvSpPr/>
            <p:nvPr/>
          </p:nvSpPr>
          <p:spPr>
            <a:xfrm>
              <a:off x="4925516" y="2708920"/>
              <a:ext cx="93610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Analyse</a:t>
              </a:r>
              <a:endParaRPr lang="de-DE" dirty="0"/>
            </a:p>
          </p:txBody>
        </p:sp>
        <p:sp>
          <p:nvSpPr>
            <p:cNvPr id="13" name="Ellipse 12"/>
            <p:cNvSpPr/>
            <p:nvPr/>
          </p:nvSpPr>
          <p:spPr>
            <a:xfrm>
              <a:off x="6372200" y="2672916"/>
              <a:ext cx="93610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Plan</a:t>
              </a:r>
              <a:endParaRPr lang="de-DE" sz="1100" dirty="0"/>
            </a:p>
          </p:txBody>
        </p:sp>
        <p:sp>
          <p:nvSpPr>
            <p:cNvPr id="10" name="Rechteck 9"/>
            <p:cNvSpPr/>
            <p:nvPr/>
          </p:nvSpPr>
          <p:spPr>
            <a:xfrm>
              <a:off x="3917404" y="4509120"/>
              <a:ext cx="1806724" cy="842975"/>
            </a:xfrm>
            <a:prstGeom prst="rect">
              <a:avLst/>
            </a:prstGeom>
            <a:solidFill>
              <a:srgbClr val="979A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Sensoren</a:t>
              </a:r>
              <a:endParaRPr lang="de-DE" dirty="0"/>
            </a:p>
          </p:txBody>
        </p:sp>
        <p:sp>
          <p:nvSpPr>
            <p:cNvPr id="17" name="Rechteck 16"/>
            <p:cNvSpPr/>
            <p:nvPr/>
          </p:nvSpPr>
          <p:spPr>
            <a:xfrm>
              <a:off x="6509692" y="4509120"/>
              <a:ext cx="1806724" cy="842975"/>
            </a:xfrm>
            <a:prstGeom prst="rect">
              <a:avLst/>
            </a:prstGeom>
            <a:solidFill>
              <a:srgbClr val="979A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Effektoren</a:t>
              </a:r>
              <a:endParaRPr lang="de-DE" dirty="0"/>
            </a:p>
          </p:txBody>
        </p:sp>
        <p:sp>
          <p:nvSpPr>
            <p:cNvPr id="16" name="Textfeld 15"/>
            <p:cNvSpPr txBox="1"/>
            <p:nvPr/>
          </p:nvSpPr>
          <p:spPr>
            <a:xfrm>
              <a:off x="3897562" y="5047300"/>
              <a:ext cx="4432790" cy="1076752"/>
            </a:xfrm>
            <a:prstGeom prst="rect">
              <a:avLst/>
            </a:prstGeom>
            <a:noFill/>
          </p:spPr>
          <p:txBody>
            <a:bodyPr wrap="square" rtlCol="0">
              <a:spAutoFit/>
            </a:bodyPr>
            <a:lstStyle/>
            <a:p>
              <a:pPr algn="ctr">
                <a:defRPr/>
              </a:pPr>
              <a:endParaRPr lang="en-US" sz="2400" b="1" dirty="0">
                <a:ea typeface="Verdana" pitchFamily="34" charset="0"/>
                <a:cs typeface="Verdana" pitchFamily="34" charset="0"/>
              </a:endParaRPr>
            </a:p>
            <a:p>
              <a:pPr algn="ctr">
                <a:defRPr/>
              </a:pPr>
              <a:r>
                <a:rPr lang="en-US" sz="2400" b="1" dirty="0" err="1">
                  <a:ea typeface="Verdana" pitchFamily="34" charset="0"/>
                  <a:cs typeface="Verdana" pitchFamily="34" charset="0"/>
                </a:rPr>
                <a:t>Schnittstelle</a:t>
              </a:r>
              <a:r>
                <a:rPr lang="en-US" sz="2400" b="1" dirty="0">
                  <a:ea typeface="Verdana" pitchFamily="34" charset="0"/>
                  <a:cs typeface="Verdana" pitchFamily="34" charset="0"/>
                </a:rPr>
                <a:t> </a:t>
              </a:r>
              <a:r>
                <a:rPr lang="en-US" sz="2400" b="1" dirty="0" err="1">
                  <a:ea typeface="Verdana" pitchFamily="34" charset="0"/>
                  <a:cs typeface="Verdana" pitchFamily="34" charset="0"/>
                </a:rPr>
                <a:t>zur</a:t>
              </a:r>
              <a:r>
                <a:rPr lang="en-US" sz="2400" b="1" dirty="0">
                  <a:ea typeface="Verdana" pitchFamily="34" charset="0"/>
                  <a:cs typeface="Verdana" pitchFamily="34" charset="0"/>
                </a:rPr>
                <a:t> </a:t>
              </a:r>
              <a:r>
                <a:rPr lang="en-US" sz="2400" b="1" dirty="0" err="1" smtClean="0">
                  <a:ea typeface="Verdana" pitchFamily="34" charset="0"/>
                  <a:cs typeface="Verdana" pitchFamily="34" charset="0"/>
                </a:rPr>
                <a:t>Außenwelt</a:t>
              </a:r>
              <a:endParaRPr lang="en-US" sz="2400" b="1" dirty="0">
                <a:ea typeface="Verdana" pitchFamily="34" charset="0"/>
                <a:cs typeface="Verdana" pitchFamily="34" charset="0"/>
              </a:endParaRPr>
            </a:p>
            <a:p>
              <a:endParaRPr lang="de-DE" sz="2400" dirty="0"/>
            </a:p>
          </p:txBody>
        </p:sp>
        <p:sp>
          <p:nvSpPr>
            <p:cNvPr id="18" name="Pfeil nach oben 17"/>
            <p:cNvSpPr/>
            <p:nvPr/>
          </p:nvSpPr>
          <p:spPr>
            <a:xfrm rot="2994840">
              <a:off x="4731337" y="3093344"/>
              <a:ext cx="504056" cy="64807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nach oben 19"/>
            <p:cNvSpPr/>
            <p:nvPr/>
          </p:nvSpPr>
          <p:spPr>
            <a:xfrm>
              <a:off x="4211960" y="4103161"/>
              <a:ext cx="504056" cy="64807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oben 20"/>
            <p:cNvSpPr/>
            <p:nvPr/>
          </p:nvSpPr>
          <p:spPr>
            <a:xfrm rot="5400000">
              <a:off x="5868144" y="2708920"/>
              <a:ext cx="504056" cy="64807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Pfeil nach oben 21"/>
            <p:cNvSpPr/>
            <p:nvPr/>
          </p:nvSpPr>
          <p:spPr>
            <a:xfrm rot="7870485">
              <a:off x="7106065" y="3205985"/>
              <a:ext cx="504056" cy="64807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Pfeil nach oben 22"/>
            <p:cNvSpPr/>
            <p:nvPr/>
          </p:nvSpPr>
          <p:spPr>
            <a:xfrm rot="10800000">
              <a:off x="7596337" y="4149079"/>
              <a:ext cx="504056" cy="64807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422059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uppieren 26"/>
          <p:cNvGrpSpPr/>
          <p:nvPr/>
        </p:nvGrpSpPr>
        <p:grpSpPr>
          <a:xfrm>
            <a:off x="1914228" y="1340768"/>
            <a:ext cx="5322068" cy="5332251"/>
            <a:chOff x="3707904" y="1340768"/>
            <a:chExt cx="4818012" cy="4783284"/>
          </a:xfrm>
        </p:grpSpPr>
        <p:sp>
          <p:nvSpPr>
            <p:cNvPr id="28" name="Rechteck 27"/>
            <p:cNvSpPr/>
            <p:nvPr/>
          </p:nvSpPr>
          <p:spPr>
            <a:xfrm>
              <a:off x="3707904" y="1340768"/>
              <a:ext cx="4818012" cy="3888432"/>
            </a:xfrm>
            <a:prstGeom prst="rect">
              <a:avLst/>
            </a:prstGeom>
            <a:solidFill>
              <a:schemeClr val="tx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29"/>
            <p:cNvSpPr/>
            <p:nvPr/>
          </p:nvSpPr>
          <p:spPr bwMode="auto">
            <a:xfrm>
              <a:off x="3917404" y="2132856"/>
              <a:ext cx="4464496" cy="1728192"/>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a:lstStyle/>
            <a:p>
              <a:pPr algn="ctr">
                <a:defRPr/>
              </a:pPr>
              <a:r>
                <a:rPr lang="en-US" sz="2400" b="1" dirty="0" err="1" smtClean="0">
                  <a:latin typeface="+mn-lt"/>
                  <a:ea typeface="Verdana" pitchFamily="34" charset="0"/>
                  <a:cs typeface="Verdana" pitchFamily="34" charset="0"/>
                </a:rPr>
                <a:t>Logik</a:t>
              </a:r>
              <a:endParaRPr lang="en-US" sz="2000" b="1" dirty="0">
                <a:latin typeface="+mn-lt"/>
                <a:ea typeface="Verdana" pitchFamily="34" charset="0"/>
                <a:cs typeface="Verdana" pitchFamily="34" charset="0"/>
              </a:endParaRPr>
            </a:p>
          </p:txBody>
        </p:sp>
        <p:sp>
          <p:nvSpPr>
            <p:cNvPr id="34" name="Textfeld 33"/>
            <p:cNvSpPr txBox="1"/>
            <p:nvPr/>
          </p:nvSpPr>
          <p:spPr>
            <a:xfrm>
              <a:off x="3989412" y="1484784"/>
              <a:ext cx="4320480" cy="472114"/>
            </a:xfrm>
            <a:prstGeom prst="rect">
              <a:avLst/>
            </a:prstGeom>
            <a:noFill/>
          </p:spPr>
          <p:txBody>
            <a:bodyPr wrap="square" rtlCol="0">
              <a:spAutoFit/>
            </a:bodyPr>
            <a:lstStyle/>
            <a:p>
              <a:pPr algn="ctr"/>
              <a:r>
                <a:rPr lang="de-DE" sz="3200" b="1" dirty="0" smtClean="0"/>
                <a:t>„Ding“</a:t>
              </a:r>
              <a:endParaRPr lang="de-DE" sz="3200" b="1" dirty="0"/>
            </a:p>
          </p:txBody>
        </p:sp>
        <p:sp>
          <p:nvSpPr>
            <p:cNvPr id="35" name="Rechteck 34"/>
            <p:cNvSpPr/>
            <p:nvPr/>
          </p:nvSpPr>
          <p:spPr bwMode="auto">
            <a:xfrm>
              <a:off x="3923928" y="4005064"/>
              <a:ext cx="4464496" cy="1080120"/>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a:lstStyle/>
            <a:p>
              <a:pPr algn="ctr">
                <a:defRPr/>
              </a:pPr>
              <a:endParaRPr lang="en-US" sz="2000" b="1" dirty="0" smtClean="0">
                <a:latin typeface="+mn-lt"/>
                <a:ea typeface="Verdana" pitchFamily="34" charset="0"/>
                <a:cs typeface="Verdana" pitchFamily="34" charset="0"/>
              </a:endParaRPr>
            </a:p>
          </p:txBody>
        </p:sp>
        <p:sp>
          <p:nvSpPr>
            <p:cNvPr id="36" name="Ellipse 35"/>
            <p:cNvSpPr/>
            <p:nvPr/>
          </p:nvSpPr>
          <p:spPr>
            <a:xfrm>
              <a:off x="3995936" y="3465004"/>
              <a:ext cx="93610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Monitor</a:t>
              </a:r>
              <a:endParaRPr lang="de-DE" sz="1100" dirty="0"/>
            </a:p>
          </p:txBody>
        </p:sp>
        <p:sp>
          <p:nvSpPr>
            <p:cNvPr id="37" name="Ellipse 36"/>
            <p:cNvSpPr/>
            <p:nvPr/>
          </p:nvSpPr>
          <p:spPr>
            <a:xfrm>
              <a:off x="7380312" y="3506316"/>
              <a:ext cx="93610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Execute</a:t>
              </a:r>
              <a:endParaRPr lang="de-DE" sz="1050" dirty="0"/>
            </a:p>
          </p:txBody>
        </p:sp>
        <p:sp>
          <p:nvSpPr>
            <p:cNvPr id="38" name="Ellipse 37"/>
            <p:cNvSpPr/>
            <p:nvPr/>
          </p:nvSpPr>
          <p:spPr>
            <a:xfrm>
              <a:off x="4925516" y="2708920"/>
              <a:ext cx="93610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Analyse</a:t>
              </a:r>
              <a:endParaRPr lang="de-DE" dirty="0"/>
            </a:p>
          </p:txBody>
        </p:sp>
        <p:sp>
          <p:nvSpPr>
            <p:cNvPr id="39" name="Ellipse 38"/>
            <p:cNvSpPr/>
            <p:nvPr/>
          </p:nvSpPr>
          <p:spPr>
            <a:xfrm>
              <a:off x="6372200" y="2672916"/>
              <a:ext cx="936104" cy="7920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smtClean="0"/>
                <a:t>Plan</a:t>
              </a:r>
              <a:endParaRPr lang="de-DE" sz="1100" dirty="0"/>
            </a:p>
          </p:txBody>
        </p:sp>
        <p:sp>
          <p:nvSpPr>
            <p:cNvPr id="40" name="Rechteck 39"/>
            <p:cNvSpPr/>
            <p:nvPr/>
          </p:nvSpPr>
          <p:spPr>
            <a:xfrm>
              <a:off x="3917404" y="4509120"/>
              <a:ext cx="1806724" cy="842975"/>
            </a:xfrm>
            <a:prstGeom prst="rect">
              <a:avLst/>
            </a:prstGeom>
            <a:solidFill>
              <a:srgbClr val="979A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Sensoren</a:t>
              </a:r>
              <a:endParaRPr lang="de-DE" dirty="0"/>
            </a:p>
          </p:txBody>
        </p:sp>
        <p:sp>
          <p:nvSpPr>
            <p:cNvPr id="41" name="Rechteck 40"/>
            <p:cNvSpPr/>
            <p:nvPr/>
          </p:nvSpPr>
          <p:spPr>
            <a:xfrm>
              <a:off x="6509692" y="4509120"/>
              <a:ext cx="1806724" cy="842975"/>
            </a:xfrm>
            <a:prstGeom prst="rect">
              <a:avLst/>
            </a:prstGeom>
            <a:solidFill>
              <a:srgbClr val="979A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Effektoren</a:t>
              </a:r>
              <a:endParaRPr lang="de-DE" dirty="0"/>
            </a:p>
          </p:txBody>
        </p:sp>
        <p:sp>
          <p:nvSpPr>
            <p:cNvPr id="42" name="Textfeld 41"/>
            <p:cNvSpPr txBox="1"/>
            <p:nvPr/>
          </p:nvSpPr>
          <p:spPr>
            <a:xfrm>
              <a:off x="3897562" y="5047300"/>
              <a:ext cx="4432789" cy="1076752"/>
            </a:xfrm>
            <a:prstGeom prst="rect">
              <a:avLst/>
            </a:prstGeom>
            <a:noFill/>
          </p:spPr>
          <p:txBody>
            <a:bodyPr wrap="square" rtlCol="0">
              <a:spAutoFit/>
            </a:bodyPr>
            <a:lstStyle/>
            <a:p>
              <a:pPr algn="ctr">
                <a:defRPr/>
              </a:pPr>
              <a:endParaRPr lang="en-US" sz="2400" b="1" dirty="0">
                <a:ea typeface="Verdana" pitchFamily="34" charset="0"/>
                <a:cs typeface="Verdana" pitchFamily="34" charset="0"/>
              </a:endParaRPr>
            </a:p>
            <a:p>
              <a:pPr algn="ctr">
                <a:defRPr/>
              </a:pPr>
              <a:r>
                <a:rPr lang="en-US" sz="2400" b="1" dirty="0" err="1">
                  <a:ea typeface="Verdana" pitchFamily="34" charset="0"/>
                  <a:cs typeface="Verdana" pitchFamily="34" charset="0"/>
                </a:rPr>
                <a:t>Schnittstelle</a:t>
              </a:r>
              <a:r>
                <a:rPr lang="en-US" sz="2400" b="1" dirty="0">
                  <a:ea typeface="Verdana" pitchFamily="34" charset="0"/>
                  <a:cs typeface="Verdana" pitchFamily="34" charset="0"/>
                </a:rPr>
                <a:t> </a:t>
              </a:r>
              <a:r>
                <a:rPr lang="en-US" sz="2400" b="1" dirty="0" err="1">
                  <a:ea typeface="Verdana" pitchFamily="34" charset="0"/>
                  <a:cs typeface="Verdana" pitchFamily="34" charset="0"/>
                </a:rPr>
                <a:t>zur</a:t>
              </a:r>
              <a:r>
                <a:rPr lang="en-US" sz="2400" b="1" dirty="0">
                  <a:ea typeface="Verdana" pitchFamily="34" charset="0"/>
                  <a:cs typeface="Verdana" pitchFamily="34" charset="0"/>
                </a:rPr>
                <a:t> </a:t>
              </a:r>
              <a:r>
                <a:rPr lang="en-US" sz="2400" b="1" dirty="0" err="1" smtClean="0">
                  <a:ea typeface="Verdana" pitchFamily="34" charset="0"/>
                  <a:cs typeface="Verdana" pitchFamily="34" charset="0"/>
                </a:rPr>
                <a:t>Außenwelt</a:t>
              </a:r>
              <a:endParaRPr lang="en-US" sz="2400" b="1" dirty="0">
                <a:ea typeface="Verdana" pitchFamily="34" charset="0"/>
                <a:cs typeface="Verdana" pitchFamily="34" charset="0"/>
              </a:endParaRPr>
            </a:p>
            <a:p>
              <a:endParaRPr lang="de-DE" sz="2400" dirty="0"/>
            </a:p>
          </p:txBody>
        </p:sp>
        <p:sp>
          <p:nvSpPr>
            <p:cNvPr id="43" name="Pfeil nach oben 42"/>
            <p:cNvSpPr/>
            <p:nvPr/>
          </p:nvSpPr>
          <p:spPr>
            <a:xfrm rot="2994840">
              <a:off x="4731337" y="3093344"/>
              <a:ext cx="504056" cy="64807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Pfeil nach oben 43"/>
            <p:cNvSpPr/>
            <p:nvPr/>
          </p:nvSpPr>
          <p:spPr>
            <a:xfrm>
              <a:off x="4211960" y="4103161"/>
              <a:ext cx="504056" cy="64807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Pfeil nach oben 44"/>
            <p:cNvSpPr/>
            <p:nvPr/>
          </p:nvSpPr>
          <p:spPr>
            <a:xfrm rot="5400000">
              <a:off x="5868144" y="2708920"/>
              <a:ext cx="504056" cy="64807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Pfeil nach oben 45"/>
            <p:cNvSpPr/>
            <p:nvPr/>
          </p:nvSpPr>
          <p:spPr>
            <a:xfrm rot="7870485">
              <a:off x="7106065" y="3205985"/>
              <a:ext cx="504056" cy="64807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Pfeil nach oben 46"/>
            <p:cNvSpPr/>
            <p:nvPr/>
          </p:nvSpPr>
          <p:spPr>
            <a:xfrm rot="10800000">
              <a:off x="7596337" y="4149079"/>
              <a:ext cx="504056" cy="648072"/>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p:cNvSpPr>
            <a:spLocks noGrp="1"/>
          </p:cNvSpPr>
          <p:nvPr>
            <p:ph type="title"/>
          </p:nvPr>
        </p:nvSpPr>
        <p:spPr/>
        <p:txBody>
          <a:bodyPr/>
          <a:lstStyle/>
          <a:p>
            <a:r>
              <a:rPr lang="de-DE" dirty="0"/>
              <a:t>Ein „Ding“ im Internet der Dinge </a:t>
            </a:r>
          </a:p>
        </p:txBody>
      </p:sp>
      <p:pic>
        <p:nvPicPr>
          <p:cNvPr id="198659" name="Picture 3" descr="C:\Users\dbi\Desktop\mapek.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25144" y="4473115"/>
            <a:ext cx="5524500" cy="309562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uppieren 28"/>
          <p:cNvGrpSpPr/>
          <p:nvPr/>
        </p:nvGrpSpPr>
        <p:grpSpPr>
          <a:xfrm>
            <a:off x="3113338" y="2655233"/>
            <a:ext cx="1289753" cy="1224136"/>
            <a:chOff x="3131840" y="2924944"/>
            <a:chExt cx="1289753" cy="1224136"/>
          </a:xfrm>
        </p:grpSpPr>
        <p:cxnSp>
          <p:nvCxnSpPr>
            <p:cNvPr id="6" name="Gerade Verbindung 5"/>
            <p:cNvCxnSpPr/>
            <p:nvPr/>
          </p:nvCxnSpPr>
          <p:spPr>
            <a:xfrm>
              <a:off x="3131840" y="2924944"/>
              <a:ext cx="1289753" cy="1224136"/>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p:nvCxnSpPr>
          <p:spPr>
            <a:xfrm flipV="1">
              <a:off x="3131840" y="2990807"/>
              <a:ext cx="1289753" cy="1061637"/>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 name="Gruppieren 30"/>
          <p:cNvGrpSpPr/>
          <p:nvPr/>
        </p:nvGrpSpPr>
        <p:grpSpPr>
          <a:xfrm>
            <a:off x="4761645" y="2639846"/>
            <a:ext cx="1289753" cy="1224136"/>
            <a:chOff x="3131840" y="2924944"/>
            <a:chExt cx="1289753" cy="1224136"/>
          </a:xfrm>
        </p:grpSpPr>
        <p:cxnSp>
          <p:nvCxnSpPr>
            <p:cNvPr id="32" name="Gerade Verbindung 31"/>
            <p:cNvCxnSpPr/>
            <p:nvPr/>
          </p:nvCxnSpPr>
          <p:spPr>
            <a:xfrm>
              <a:off x="3131840" y="2924944"/>
              <a:ext cx="1289753" cy="1224136"/>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Gerade Verbindung 32"/>
            <p:cNvCxnSpPr/>
            <p:nvPr/>
          </p:nvCxnSpPr>
          <p:spPr>
            <a:xfrm flipV="1">
              <a:off x="3131840" y="2990807"/>
              <a:ext cx="1289753" cy="1061637"/>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8" name="Gruppieren 30"/>
          <p:cNvGrpSpPr/>
          <p:nvPr/>
        </p:nvGrpSpPr>
        <p:grpSpPr>
          <a:xfrm>
            <a:off x="5868144" y="3645024"/>
            <a:ext cx="1289753" cy="1224136"/>
            <a:chOff x="3131840" y="2924944"/>
            <a:chExt cx="1289753" cy="1224136"/>
          </a:xfrm>
        </p:grpSpPr>
        <p:cxnSp>
          <p:nvCxnSpPr>
            <p:cNvPr id="49" name="Gerade Verbindung 48"/>
            <p:cNvCxnSpPr/>
            <p:nvPr/>
          </p:nvCxnSpPr>
          <p:spPr>
            <a:xfrm>
              <a:off x="3131840" y="2924944"/>
              <a:ext cx="1289753" cy="1224136"/>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Gerade Verbindung 49"/>
            <p:cNvCxnSpPr/>
            <p:nvPr/>
          </p:nvCxnSpPr>
          <p:spPr>
            <a:xfrm flipV="1">
              <a:off x="3131840" y="2990807"/>
              <a:ext cx="1289753" cy="1061637"/>
            </a:xfrm>
            <a:prstGeom prst="line">
              <a:avLst/>
            </a:prstGeom>
            <a:ln w="6032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291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 calcmode="lin" valueType="num">
                                      <p:cBhvr>
                                        <p:cTn id="14" dur="500" fill="hold"/>
                                        <p:tgtEl>
                                          <p:spTgt spid="31"/>
                                        </p:tgtEl>
                                        <p:attrNameLst>
                                          <p:attrName>ppt_w</p:attrName>
                                        </p:attrNameLst>
                                      </p:cBhvr>
                                      <p:tavLst>
                                        <p:tav tm="0">
                                          <p:val>
                                            <p:fltVal val="0"/>
                                          </p:val>
                                        </p:tav>
                                        <p:tav tm="100000">
                                          <p:val>
                                            <p:strVal val="#ppt_w"/>
                                          </p:val>
                                        </p:tav>
                                      </p:tavLst>
                                    </p:anim>
                                    <p:anim calcmode="lin" valueType="num">
                                      <p:cBhvr>
                                        <p:cTn id="15" dur="500" fill="hold"/>
                                        <p:tgtEl>
                                          <p:spTgt spid="31"/>
                                        </p:tgtEl>
                                        <p:attrNameLst>
                                          <p:attrName>ppt_h</p:attrName>
                                        </p:attrNameLst>
                                      </p:cBhvr>
                                      <p:tavLst>
                                        <p:tav tm="0">
                                          <p:val>
                                            <p:fltVal val="0"/>
                                          </p:val>
                                        </p:tav>
                                        <p:tav tm="100000">
                                          <p:val>
                                            <p:strVal val="#ppt_h"/>
                                          </p:val>
                                        </p:tav>
                                      </p:tavLst>
                                    </p:anim>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p:cTn id="21" dur="500" fill="hold"/>
                                        <p:tgtEl>
                                          <p:spTgt spid="48"/>
                                        </p:tgtEl>
                                        <p:attrNameLst>
                                          <p:attrName>ppt_w</p:attrName>
                                        </p:attrNameLst>
                                      </p:cBhvr>
                                      <p:tavLst>
                                        <p:tav tm="0">
                                          <p:val>
                                            <p:fltVal val="0"/>
                                          </p:val>
                                        </p:tav>
                                        <p:tav tm="100000">
                                          <p:val>
                                            <p:strVal val="#ppt_w"/>
                                          </p:val>
                                        </p:tav>
                                      </p:tavLst>
                                    </p:anim>
                                    <p:anim calcmode="lin" valueType="num">
                                      <p:cBhvr>
                                        <p:cTn id="22" dur="500" fill="hold"/>
                                        <p:tgtEl>
                                          <p:spTgt spid="48"/>
                                        </p:tgtEl>
                                        <p:attrNameLst>
                                          <p:attrName>ppt_h</p:attrName>
                                        </p:attrNameLst>
                                      </p:cBhvr>
                                      <p:tavLst>
                                        <p:tav tm="0">
                                          <p:val>
                                            <p:fltVal val="0"/>
                                          </p:val>
                                        </p:tav>
                                        <p:tav tm="100000">
                                          <p:val>
                                            <p:strVal val="#ppt_h"/>
                                          </p:val>
                                        </p:tav>
                                      </p:tavLst>
                                    </p:anim>
                                    <p:animEffect transition="in" filter="fad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IoT</a:t>
            </a:r>
            <a:r>
              <a:rPr lang="de-DE" dirty="0" smtClean="0"/>
              <a:t>?</a:t>
            </a:r>
            <a:endParaRPr lang="de-DE" dirty="0"/>
          </a:p>
        </p:txBody>
      </p:sp>
      <p:pic>
        <p:nvPicPr>
          <p:cNvPr id="4" name="Bild 3" descr="IoT Skizze.jpg"/>
          <p:cNvPicPr>
            <a:picLocks noChangeAspect="1"/>
          </p:cNvPicPr>
          <p:nvPr/>
        </p:nvPicPr>
        <p:blipFill rotWithShape="1">
          <a:blip r:embed="rId2" cstate="print">
            <a:alphaModFix/>
            <a:biLevel thresh="50000"/>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l="1557"/>
          <a:stretch/>
        </p:blipFill>
        <p:spPr>
          <a:xfrm>
            <a:off x="3411678" y="0"/>
            <a:ext cx="5732321" cy="6869638"/>
          </a:xfrm>
          <a:prstGeom prst="rect">
            <a:avLst/>
          </a:prstGeom>
        </p:spPr>
      </p:pic>
      <p:sp>
        <p:nvSpPr>
          <p:cNvPr id="3" name="Textfeld 2"/>
          <p:cNvSpPr txBox="1"/>
          <p:nvPr/>
        </p:nvSpPr>
        <p:spPr>
          <a:xfrm>
            <a:off x="395536" y="1340768"/>
            <a:ext cx="2952328" cy="4339649"/>
          </a:xfrm>
          <a:prstGeom prst="rect">
            <a:avLst/>
          </a:prstGeom>
          <a:noFill/>
        </p:spPr>
        <p:txBody>
          <a:bodyPr wrap="square" rtlCol="0">
            <a:spAutoFit/>
          </a:bodyPr>
          <a:lstStyle/>
          <a:p>
            <a:r>
              <a:rPr lang="de-DE" sz="1200" b="1" dirty="0"/>
              <a:t>IOT</a:t>
            </a:r>
            <a:r>
              <a:rPr lang="de-DE" sz="1200" dirty="0"/>
              <a:t> ist eine Abkürzung für:</a:t>
            </a:r>
          </a:p>
          <a:p>
            <a:pPr marL="171450" indent="-171450">
              <a:buFont typeface="Arial"/>
              <a:buChar char="•"/>
            </a:pPr>
            <a:r>
              <a:rPr lang="de-DE" sz="1200" dirty="0"/>
              <a:t>Internet </a:t>
            </a:r>
            <a:r>
              <a:rPr lang="de-DE" sz="1200" dirty="0" err="1"/>
              <a:t>of</a:t>
            </a:r>
            <a:r>
              <a:rPr lang="de-DE" sz="1200" dirty="0"/>
              <a:t> Things, (</a:t>
            </a:r>
            <a:r>
              <a:rPr lang="de-DE" sz="1200" dirty="0">
                <a:hlinkClick r:id="rId4"/>
              </a:rPr>
              <a:t>Internet der Dinge)</a:t>
            </a:r>
          </a:p>
          <a:p>
            <a:pPr marL="171450" indent="-171450">
              <a:buFont typeface="Arial"/>
              <a:buChar char="•"/>
            </a:pPr>
            <a:r>
              <a:rPr lang="de-DE" sz="1200" i="1" dirty="0"/>
              <a:t>In Orbit Test</a:t>
            </a:r>
            <a:r>
              <a:rPr lang="de-DE" sz="1200" dirty="0"/>
              <a:t> im Rahmen einer </a:t>
            </a:r>
            <a:r>
              <a:rPr lang="de-DE" sz="1200" dirty="0">
                <a:hlinkClick r:id="rId5"/>
              </a:rPr>
              <a:t>Launch and Early Orbit Phase (LEOP)</a:t>
            </a:r>
          </a:p>
          <a:p>
            <a:pPr marL="171450" indent="-171450">
              <a:buFont typeface="Arial"/>
              <a:buChar char="•"/>
            </a:pPr>
            <a:r>
              <a:rPr lang="de-DE" sz="1200" dirty="0"/>
              <a:t>eine Elektronenröhre: </a:t>
            </a:r>
            <a:r>
              <a:rPr lang="de-DE" sz="1200" dirty="0">
                <a:hlinkClick r:id="rId6"/>
              </a:rPr>
              <a:t>Inductive Output Tube</a:t>
            </a:r>
          </a:p>
          <a:p>
            <a:pPr marL="171450" indent="-171450">
              <a:buFont typeface="Arial"/>
              <a:buChar char="•"/>
            </a:pPr>
            <a:r>
              <a:rPr lang="de-DE" sz="1200" dirty="0"/>
              <a:t>den chaosmagischen Orden </a:t>
            </a:r>
            <a:r>
              <a:rPr lang="de-DE" sz="1200" dirty="0">
                <a:hlinkClick r:id="rId7"/>
              </a:rPr>
              <a:t>Illuminaten von Thanateros</a:t>
            </a:r>
          </a:p>
          <a:p>
            <a:pPr marL="171450" indent="-171450">
              <a:buFont typeface="Arial"/>
              <a:buChar char="•"/>
            </a:pPr>
            <a:r>
              <a:rPr lang="de-DE" sz="1200" dirty="0"/>
              <a:t>ein Baukonsortium der italienisch-thailändischen </a:t>
            </a:r>
            <a:r>
              <a:rPr lang="de-DE" sz="1200" i="1" dirty="0" err="1"/>
              <a:t>Italian</a:t>
            </a:r>
            <a:r>
              <a:rPr lang="de-DE" sz="1200" i="1" dirty="0"/>
              <a:t>-Thai Development Public Company, Ltd.</a:t>
            </a:r>
            <a:r>
              <a:rPr lang="de-DE" sz="1200" dirty="0"/>
              <a:t> (</a:t>
            </a:r>
            <a:r>
              <a:rPr lang="de-DE" sz="1200" b="1" dirty="0"/>
              <a:t>I</a:t>
            </a:r>
            <a:r>
              <a:rPr lang="de-DE" sz="1200" dirty="0"/>
              <a:t>TD) und der japanischen </a:t>
            </a:r>
            <a:r>
              <a:rPr lang="de-DE" sz="1200" b="1" dirty="0" err="1"/>
              <a:t>O</a:t>
            </a:r>
            <a:r>
              <a:rPr lang="de-DE" sz="1200" dirty="0" err="1"/>
              <a:t>bayashi</a:t>
            </a:r>
            <a:r>
              <a:rPr lang="de-DE" sz="1200" dirty="0"/>
              <a:t> Corporation und </a:t>
            </a:r>
            <a:r>
              <a:rPr lang="de-DE" sz="1200" b="1" dirty="0" err="1"/>
              <a:t>T</a:t>
            </a:r>
            <a:r>
              <a:rPr lang="de-DE" sz="1200" dirty="0" err="1"/>
              <a:t>akenaka</a:t>
            </a:r>
            <a:r>
              <a:rPr lang="de-DE" sz="1200" dirty="0"/>
              <a:t> Corporation, das im Januar 2007 wegen Risse in den Pisten des Flughafens </a:t>
            </a:r>
            <a:r>
              <a:rPr lang="de-DE" sz="1200" dirty="0">
                <a:hlinkClick r:id="rId8"/>
              </a:rPr>
              <a:t>Bangkok-Suvarnabhumi in die Schlagzeilen kam</a:t>
            </a:r>
          </a:p>
          <a:p>
            <a:pPr marL="171450" indent="-171450">
              <a:buFont typeface="Arial"/>
              <a:buChar char="•"/>
            </a:pPr>
            <a:r>
              <a:rPr lang="de-DE" sz="1200" dirty="0"/>
              <a:t>das Institut für Oberflächentechnik der </a:t>
            </a:r>
            <a:r>
              <a:rPr lang="de-DE" sz="1200" dirty="0">
                <a:hlinkClick r:id="rId9"/>
              </a:rPr>
              <a:t>RWTH Aachen</a:t>
            </a:r>
          </a:p>
          <a:p>
            <a:pPr marL="171450" indent="-171450">
              <a:buFont typeface="Arial"/>
              <a:buChar char="•"/>
            </a:pPr>
            <a:r>
              <a:rPr lang="de-DE" sz="1200" dirty="0">
                <a:hlinkClick r:id="rId10"/>
              </a:rPr>
              <a:t>Interoperability Testing im Rahmen von Software-Tests</a:t>
            </a:r>
          </a:p>
          <a:p>
            <a:pPr marL="171450" indent="-171450">
              <a:buFont typeface="Arial"/>
              <a:buChar char="•"/>
            </a:pPr>
            <a:r>
              <a:rPr lang="de-DE" sz="1200" dirty="0" smtClean="0"/>
              <a:t>"</a:t>
            </a:r>
            <a:r>
              <a:rPr lang="de-DE" sz="1200" dirty="0"/>
              <a:t>in </a:t>
            </a:r>
            <a:r>
              <a:rPr lang="de-DE" sz="1200" dirty="0" err="1"/>
              <a:t>order</a:t>
            </a:r>
            <a:r>
              <a:rPr lang="de-DE" sz="1200" dirty="0"/>
              <a:t> </a:t>
            </a:r>
            <a:r>
              <a:rPr lang="de-DE" sz="1200" dirty="0" err="1"/>
              <a:t>to</a:t>
            </a:r>
            <a:r>
              <a:rPr lang="de-DE" sz="1200" dirty="0"/>
              <a:t>"</a:t>
            </a:r>
          </a:p>
        </p:txBody>
      </p:sp>
      <p:sp>
        <p:nvSpPr>
          <p:cNvPr id="5" name="Textfeld 4"/>
          <p:cNvSpPr txBox="1"/>
          <p:nvPr/>
        </p:nvSpPr>
        <p:spPr>
          <a:xfrm>
            <a:off x="1547664" y="5661248"/>
            <a:ext cx="1707469" cy="276999"/>
          </a:xfrm>
          <a:prstGeom prst="rect">
            <a:avLst/>
          </a:prstGeom>
          <a:noFill/>
        </p:spPr>
        <p:txBody>
          <a:bodyPr wrap="none" rtlCol="0">
            <a:spAutoFit/>
          </a:bodyPr>
          <a:lstStyle/>
          <a:p>
            <a:r>
              <a:rPr lang="de-DE" sz="1200" dirty="0" smtClean="0"/>
              <a:t>Wikipedia: 28.01.2014</a:t>
            </a:r>
            <a:endParaRPr lang="de-DE" sz="1200" dirty="0"/>
          </a:p>
        </p:txBody>
      </p:sp>
    </p:spTree>
    <p:extLst>
      <p:ext uri="{BB962C8B-B14F-4D97-AF65-F5344CB8AC3E}">
        <p14:creationId xmlns:p14="http://schemas.microsoft.com/office/powerpoint/2010/main" val="6138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t">
            <a:normAutofit/>
          </a:bodyPr>
          <a:lstStyle/>
          <a:p>
            <a:r>
              <a:rPr lang="en-US" dirty="0" smtClean="0"/>
              <a:t>A high-level M2M system architecture</a:t>
            </a:r>
            <a:endParaRPr lang="en-US" dirty="0"/>
          </a:p>
        </p:txBody>
      </p:sp>
      <p:pic>
        <p:nvPicPr>
          <p:cNvPr id="5" name="Bild 4"/>
          <p:cNvPicPr>
            <a:picLocks noChangeAspect="1"/>
          </p:cNvPicPr>
          <p:nvPr/>
        </p:nvPicPr>
        <p:blipFill>
          <a:blip r:embed="rId2"/>
          <a:stretch>
            <a:fillRect/>
          </a:stretch>
        </p:blipFill>
        <p:spPr>
          <a:xfrm>
            <a:off x="297321" y="666309"/>
            <a:ext cx="8595159" cy="5787027"/>
          </a:xfrm>
          <a:prstGeom prst="rect">
            <a:avLst/>
          </a:prstGeom>
        </p:spPr>
      </p:pic>
    </p:spTree>
    <p:extLst>
      <p:ext uri="{BB962C8B-B14F-4D97-AF65-F5344CB8AC3E}">
        <p14:creationId xmlns:p14="http://schemas.microsoft.com/office/powerpoint/2010/main" val="2842165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ru-RU" dirty="0"/>
              <a:t>Матрёшка</a:t>
            </a:r>
            <a:r>
              <a:rPr lang="de-DE" dirty="0" smtClean="0"/>
              <a:t>: Ein Ding ist ein Ding ist ein Ding</a:t>
            </a:r>
            <a:endParaRPr lang="de-DE" dirty="0"/>
          </a:p>
        </p:txBody>
      </p:sp>
      <p:pic>
        <p:nvPicPr>
          <p:cNvPr id="3" name="Bild 2"/>
          <p:cNvPicPr>
            <a:picLocks noChangeAspect="1"/>
          </p:cNvPicPr>
          <p:nvPr/>
        </p:nvPicPr>
        <p:blipFill>
          <a:blip r:embed="rId2"/>
          <a:stretch>
            <a:fillRect/>
          </a:stretch>
        </p:blipFill>
        <p:spPr>
          <a:xfrm>
            <a:off x="0" y="1340768"/>
            <a:ext cx="9212932" cy="4120800"/>
          </a:xfrm>
          <a:prstGeom prst="rect">
            <a:avLst/>
          </a:prstGeom>
        </p:spPr>
      </p:pic>
    </p:spTree>
    <p:extLst>
      <p:ext uri="{BB962C8B-B14F-4D97-AF65-F5344CB8AC3E}">
        <p14:creationId xmlns:p14="http://schemas.microsoft.com/office/powerpoint/2010/main" val="339911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 nützen aber die Dinge ohne Kommunikation</a:t>
            </a:r>
            <a:endParaRPr lang="de-DE" dirty="0"/>
          </a:p>
        </p:txBody>
      </p:sp>
      <p:pic>
        <p:nvPicPr>
          <p:cNvPr id="3" name="Bild 2"/>
          <p:cNvPicPr>
            <a:picLocks noChangeAspect="1"/>
          </p:cNvPicPr>
          <p:nvPr/>
        </p:nvPicPr>
        <p:blipFill>
          <a:blip r:embed="rId2"/>
          <a:stretch>
            <a:fillRect/>
          </a:stretch>
        </p:blipFill>
        <p:spPr>
          <a:xfrm>
            <a:off x="1691680" y="1358346"/>
            <a:ext cx="4968552" cy="4907535"/>
          </a:xfrm>
          <a:prstGeom prst="rect">
            <a:avLst/>
          </a:prstGeom>
          <a:ln>
            <a:noFill/>
          </a:ln>
          <a:effectLst>
            <a:outerShdw blurRad="190500" algn="tl" rotWithShape="0">
              <a:srgbClr val="000000">
                <a:alpha val="70000"/>
              </a:srgbClr>
            </a:outerShdw>
          </a:effectLst>
        </p:spPr>
      </p:pic>
      <p:sp>
        <p:nvSpPr>
          <p:cNvPr id="4" name="Textfeld 3"/>
          <p:cNvSpPr txBox="1"/>
          <p:nvPr/>
        </p:nvSpPr>
        <p:spPr>
          <a:xfrm>
            <a:off x="104911" y="215062"/>
            <a:ext cx="9507649" cy="261610"/>
          </a:xfrm>
          <a:prstGeom prst="rect">
            <a:avLst/>
          </a:prstGeom>
          <a:noFill/>
        </p:spPr>
        <p:txBody>
          <a:bodyPr wrap="none" rtlCol="0">
            <a:spAutoFit/>
          </a:bodyPr>
          <a:lstStyle/>
          <a:p>
            <a:pPr algn="r"/>
            <a:r>
              <a:rPr lang="de-DE" sz="1100" dirty="0" smtClean="0"/>
              <a:t>Quelle</a:t>
            </a:r>
            <a:r>
              <a:rPr lang="de-DE" sz="1100" dirty="0"/>
              <a:t>: </a:t>
            </a:r>
            <a:r>
              <a:rPr lang="de-DE" sz="1100" dirty="0" err="1" smtClean="0"/>
              <a:t>heise</a:t>
            </a:r>
            <a:r>
              <a:rPr lang="de-DE" sz="1100" dirty="0" smtClean="0"/>
              <a:t>: </a:t>
            </a:r>
            <a:r>
              <a:rPr lang="de-DE" sz="1100" dirty="0"/>
              <a:t>12.01.14 http://</a:t>
            </a:r>
            <a:r>
              <a:rPr lang="de-DE" sz="1100" dirty="0" err="1"/>
              <a:t>www.heise.de</a:t>
            </a:r>
            <a:r>
              <a:rPr lang="de-DE" sz="1100" dirty="0"/>
              <a:t>/</a:t>
            </a:r>
            <a:r>
              <a:rPr lang="de-DE" sz="1100" dirty="0" err="1"/>
              <a:t>newsticker</a:t>
            </a:r>
            <a:r>
              <a:rPr lang="de-DE" sz="1100" dirty="0"/>
              <a:t>/</a:t>
            </a:r>
            <a:r>
              <a:rPr lang="de-DE" sz="1100" dirty="0" err="1"/>
              <a:t>meldung</a:t>
            </a:r>
            <a:r>
              <a:rPr lang="de-DE" sz="1100" dirty="0"/>
              <a:t>/Internet-der-Dinge-Dinge-sind-da-aber-sie-sprechen-nicht-miteinander-2083768.html</a:t>
            </a:r>
          </a:p>
        </p:txBody>
      </p:sp>
    </p:spTree>
    <p:extLst>
      <p:ext uri="{BB962C8B-B14F-4D97-AF65-F5344CB8AC3E}">
        <p14:creationId xmlns:p14="http://schemas.microsoft.com/office/powerpoint/2010/main" val="9329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Was will so ein Ding eigentlich?</a:t>
            </a:r>
            <a:endParaRPr lang="de-DE" dirty="0"/>
          </a:p>
        </p:txBody>
      </p:sp>
      <p:pic>
        <p:nvPicPr>
          <p:cNvPr id="3" name="Bild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491895" y="2780928"/>
            <a:ext cx="2160225" cy="1828346"/>
          </a:xfrm>
          <a:prstGeom prst="rect">
            <a:avLst/>
          </a:prstGeom>
        </p:spPr>
      </p:pic>
      <p:pic>
        <p:nvPicPr>
          <p:cNvPr id="5" name="Bild 4"/>
          <p:cNvPicPr>
            <a:picLocks/>
          </p:cNvPicPr>
          <p:nvPr/>
        </p:nvPicPr>
        <p:blipFill>
          <a:blip r:embed="rId3"/>
          <a:stretch>
            <a:fillRect/>
          </a:stretch>
        </p:blipFill>
        <p:spPr>
          <a:xfrm>
            <a:off x="6316552" y="1354942"/>
            <a:ext cx="2160000" cy="1799998"/>
          </a:xfrm>
          <a:prstGeom prst="rect">
            <a:avLst/>
          </a:prstGeom>
          <a:noFill/>
          <a:ln>
            <a:noFill/>
          </a:ln>
        </p:spPr>
      </p:pic>
      <p:pic>
        <p:nvPicPr>
          <p:cNvPr id="9" name="Bild 8"/>
          <p:cNvPicPr>
            <a:picLocks/>
          </p:cNvPicPr>
          <p:nvPr/>
        </p:nvPicPr>
        <p:blipFill>
          <a:blip r:embed="rId4"/>
          <a:stretch>
            <a:fillRect/>
          </a:stretch>
        </p:blipFill>
        <p:spPr>
          <a:xfrm>
            <a:off x="629784" y="1354942"/>
            <a:ext cx="2160240" cy="1799999"/>
          </a:xfrm>
          <a:prstGeom prst="rect">
            <a:avLst/>
          </a:prstGeom>
        </p:spPr>
      </p:pic>
      <p:pic>
        <p:nvPicPr>
          <p:cNvPr id="10" name="Bild 9"/>
          <p:cNvPicPr>
            <a:picLocks/>
          </p:cNvPicPr>
          <p:nvPr/>
        </p:nvPicPr>
        <p:blipFill>
          <a:blip r:embed="rId5"/>
          <a:stretch>
            <a:fillRect/>
          </a:stretch>
        </p:blipFill>
        <p:spPr>
          <a:xfrm>
            <a:off x="629904" y="3789040"/>
            <a:ext cx="2160000" cy="1799999"/>
          </a:xfrm>
          <a:prstGeom prst="rect">
            <a:avLst/>
          </a:prstGeom>
        </p:spPr>
      </p:pic>
      <p:sp>
        <p:nvSpPr>
          <p:cNvPr id="11" name="Textfeld 10"/>
          <p:cNvSpPr txBox="1"/>
          <p:nvPr/>
        </p:nvSpPr>
        <p:spPr>
          <a:xfrm>
            <a:off x="539552" y="3140968"/>
            <a:ext cx="2340705" cy="584776"/>
          </a:xfrm>
          <a:prstGeom prst="rect">
            <a:avLst/>
          </a:prstGeom>
          <a:noFill/>
        </p:spPr>
        <p:txBody>
          <a:bodyPr wrap="none" rtlCol="0">
            <a:spAutoFit/>
          </a:bodyPr>
          <a:lstStyle/>
          <a:p>
            <a:pPr algn="ctr"/>
            <a:r>
              <a:rPr lang="de-DE" sz="1600" dirty="0" smtClean="0"/>
              <a:t>Schnell Informationen </a:t>
            </a:r>
          </a:p>
          <a:p>
            <a:pPr algn="ctr"/>
            <a:r>
              <a:rPr lang="de-DE" sz="1600" dirty="0" smtClean="0"/>
              <a:t>senden und verarbeiten</a:t>
            </a:r>
            <a:endParaRPr lang="de-DE" sz="1600" dirty="0"/>
          </a:p>
        </p:txBody>
      </p:sp>
      <p:sp>
        <p:nvSpPr>
          <p:cNvPr id="12" name="Textfeld 11"/>
          <p:cNvSpPr txBox="1"/>
          <p:nvPr/>
        </p:nvSpPr>
        <p:spPr>
          <a:xfrm>
            <a:off x="6288967" y="3212976"/>
            <a:ext cx="2215170" cy="830997"/>
          </a:xfrm>
          <a:prstGeom prst="rect">
            <a:avLst/>
          </a:prstGeom>
          <a:noFill/>
        </p:spPr>
        <p:txBody>
          <a:bodyPr wrap="none" rtlCol="0">
            <a:spAutoFit/>
          </a:bodyPr>
          <a:lstStyle/>
          <a:p>
            <a:pPr algn="ctr"/>
            <a:r>
              <a:rPr lang="de-DE" sz="1600" dirty="0" smtClean="0"/>
              <a:t>Eventbasierend </a:t>
            </a:r>
            <a:br>
              <a:rPr lang="de-DE" sz="1600" dirty="0" smtClean="0"/>
            </a:br>
            <a:r>
              <a:rPr lang="de-DE" sz="1600" dirty="0" smtClean="0"/>
              <a:t>steuern und gesteuert </a:t>
            </a:r>
          </a:p>
          <a:p>
            <a:pPr algn="ctr"/>
            <a:r>
              <a:rPr lang="de-DE" sz="1600" dirty="0" smtClean="0"/>
              <a:t>werden</a:t>
            </a:r>
            <a:endParaRPr lang="de-DE" sz="1600" dirty="0"/>
          </a:p>
        </p:txBody>
      </p:sp>
      <p:sp>
        <p:nvSpPr>
          <p:cNvPr id="13" name="Textfeld 12"/>
          <p:cNvSpPr txBox="1"/>
          <p:nvPr/>
        </p:nvSpPr>
        <p:spPr>
          <a:xfrm>
            <a:off x="653716" y="5733256"/>
            <a:ext cx="2112377" cy="338554"/>
          </a:xfrm>
          <a:prstGeom prst="rect">
            <a:avLst/>
          </a:prstGeom>
          <a:noFill/>
        </p:spPr>
        <p:txBody>
          <a:bodyPr wrap="none" rtlCol="0">
            <a:spAutoFit/>
          </a:bodyPr>
          <a:lstStyle/>
          <a:p>
            <a:pPr algn="ctr"/>
            <a:r>
              <a:rPr lang="de-DE" sz="1600" dirty="0" smtClean="0"/>
              <a:t>Nach Regeln agieren</a:t>
            </a:r>
            <a:endParaRPr lang="de-DE" sz="1600" dirty="0"/>
          </a:p>
        </p:txBody>
      </p:sp>
      <p:pic>
        <p:nvPicPr>
          <p:cNvPr id="14" name="Bild 13"/>
          <p:cNvPicPr>
            <a:picLocks noChangeAspect="1"/>
          </p:cNvPicPr>
          <p:nvPr/>
        </p:nvPicPr>
        <p:blipFill>
          <a:blip r:embed="rId6"/>
          <a:stretch>
            <a:fillRect/>
          </a:stretch>
        </p:blipFill>
        <p:spPr>
          <a:xfrm>
            <a:off x="6292339" y="4005064"/>
            <a:ext cx="2208427" cy="1545897"/>
          </a:xfrm>
          <a:prstGeom prst="rect">
            <a:avLst/>
          </a:prstGeom>
        </p:spPr>
      </p:pic>
      <p:sp>
        <p:nvSpPr>
          <p:cNvPr id="15" name="Textfeld 14"/>
          <p:cNvSpPr txBox="1"/>
          <p:nvPr/>
        </p:nvSpPr>
        <p:spPr>
          <a:xfrm>
            <a:off x="6260664" y="5733256"/>
            <a:ext cx="2271776" cy="338554"/>
          </a:xfrm>
          <a:prstGeom prst="rect">
            <a:avLst/>
          </a:prstGeom>
          <a:noFill/>
        </p:spPr>
        <p:txBody>
          <a:bodyPr wrap="none" rtlCol="0">
            <a:spAutoFit/>
          </a:bodyPr>
          <a:lstStyle/>
          <a:p>
            <a:pPr algn="ctr"/>
            <a:r>
              <a:rPr lang="de-DE" sz="1600" dirty="0" smtClean="0"/>
              <a:t>Überall einsetzbar sein</a:t>
            </a:r>
            <a:endParaRPr lang="de-DE" sz="1600" dirty="0"/>
          </a:p>
        </p:txBody>
      </p:sp>
    </p:spTree>
    <p:extLst>
      <p:ext uri="{BB962C8B-B14F-4D97-AF65-F5344CB8AC3E}">
        <p14:creationId xmlns:p14="http://schemas.microsoft.com/office/powerpoint/2010/main" val="280011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Kommt uns das nicht bekannt vor?</a:t>
            </a:r>
            <a:endParaRPr lang="de-DE" dirty="0"/>
          </a:p>
        </p:txBody>
      </p:sp>
      <p:pic>
        <p:nvPicPr>
          <p:cNvPr id="17" name="Bild 16"/>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3491895" y="2780928"/>
            <a:ext cx="2160225" cy="1828346"/>
          </a:xfrm>
          <a:prstGeom prst="rect">
            <a:avLst/>
          </a:prstGeom>
        </p:spPr>
      </p:pic>
      <p:pic>
        <p:nvPicPr>
          <p:cNvPr id="18" name="Bild 17"/>
          <p:cNvPicPr>
            <a:picLocks/>
          </p:cNvPicPr>
          <p:nvPr/>
        </p:nvPicPr>
        <p:blipFill>
          <a:blip r:embed="rId3">
            <a:duotone>
              <a:schemeClr val="accent3">
                <a:shade val="45000"/>
                <a:satMod val="135000"/>
              </a:schemeClr>
              <a:prstClr val="white"/>
            </a:duotone>
          </a:blip>
          <a:stretch>
            <a:fillRect/>
          </a:stretch>
        </p:blipFill>
        <p:spPr>
          <a:xfrm>
            <a:off x="6316552" y="1354942"/>
            <a:ext cx="2160000" cy="1799998"/>
          </a:xfrm>
          <a:prstGeom prst="rect">
            <a:avLst/>
          </a:prstGeom>
          <a:noFill/>
          <a:ln>
            <a:noFill/>
          </a:ln>
        </p:spPr>
      </p:pic>
      <p:pic>
        <p:nvPicPr>
          <p:cNvPr id="19" name="Bild 18"/>
          <p:cNvPicPr>
            <a:picLocks/>
          </p:cNvPicPr>
          <p:nvPr/>
        </p:nvPicPr>
        <p:blipFill>
          <a:blip r:embed="rId4">
            <a:duotone>
              <a:schemeClr val="accent3">
                <a:shade val="45000"/>
                <a:satMod val="135000"/>
              </a:schemeClr>
              <a:prstClr val="white"/>
            </a:duotone>
          </a:blip>
          <a:stretch>
            <a:fillRect/>
          </a:stretch>
        </p:blipFill>
        <p:spPr>
          <a:xfrm>
            <a:off x="629784" y="1354942"/>
            <a:ext cx="2160240" cy="1799999"/>
          </a:xfrm>
          <a:prstGeom prst="rect">
            <a:avLst/>
          </a:prstGeom>
        </p:spPr>
      </p:pic>
      <p:pic>
        <p:nvPicPr>
          <p:cNvPr id="20" name="Bild 19"/>
          <p:cNvPicPr>
            <a:picLocks/>
          </p:cNvPicPr>
          <p:nvPr/>
        </p:nvPicPr>
        <p:blipFill>
          <a:blip r:embed="rId5">
            <a:duotone>
              <a:schemeClr val="accent3">
                <a:shade val="45000"/>
                <a:satMod val="135000"/>
              </a:schemeClr>
              <a:prstClr val="white"/>
            </a:duotone>
          </a:blip>
          <a:stretch>
            <a:fillRect/>
          </a:stretch>
        </p:blipFill>
        <p:spPr>
          <a:xfrm>
            <a:off x="629904" y="3789040"/>
            <a:ext cx="2160000" cy="1799999"/>
          </a:xfrm>
          <a:prstGeom prst="rect">
            <a:avLst/>
          </a:prstGeom>
        </p:spPr>
      </p:pic>
      <p:sp>
        <p:nvSpPr>
          <p:cNvPr id="21" name="Textfeld 20"/>
          <p:cNvSpPr txBox="1"/>
          <p:nvPr/>
        </p:nvSpPr>
        <p:spPr>
          <a:xfrm>
            <a:off x="539552" y="3140968"/>
            <a:ext cx="2340705" cy="584776"/>
          </a:xfrm>
          <a:prstGeom prst="rect">
            <a:avLst/>
          </a:prstGeom>
          <a:noFill/>
        </p:spPr>
        <p:txBody>
          <a:bodyPr wrap="none" rtlCol="0">
            <a:spAutoFit/>
          </a:bodyPr>
          <a:lstStyle/>
          <a:p>
            <a:pPr algn="ctr"/>
            <a:r>
              <a:rPr lang="de-DE" sz="1600" dirty="0" smtClean="0">
                <a:solidFill>
                  <a:schemeClr val="accent2"/>
                </a:solidFill>
              </a:rPr>
              <a:t>Schnell Informationen </a:t>
            </a:r>
          </a:p>
          <a:p>
            <a:pPr algn="ctr"/>
            <a:r>
              <a:rPr lang="de-DE" sz="1600" dirty="0" smtClean="0">
                <a:solidFill>
                  <a:schemeClr val="accent2"/>
                </a:solidFill>
              </a:rPr>
              <a:t>senden und verarbeiten</a:t>
            </a:r>
            <a:endParaRPr lang="de-DE" sz="1600" dirty="0">
              <a:solidFill>
                <a:schemeClr val="accent2"/>
              </a:solidFill>
            </a:endParaRPr>
          </a:p>
        </p:txBody>
      </p:sp>
      <p:sp>
        <p:nvSpPr>
          <p:cNvPr id="22" name="Textfeld 21"/>
          <p:cNvSpPr txBox="1"/>
          <p:nvPr/>
        </p:nvSpPr>
        <p:spPr>
          <a:xfrm>
            <a:off x="6288967" y="3212976"/>
            <a:ext cx="2215170" cy="830997"/>
          </a:xfrm>
          <a:prstGeom prst="rect">
            <a:avLst/>
          </a:prstGeom>
          <a:noFill/>
        </p:spPr>
        <p:txBody>
          <a:bodyPr wrap="none" rtlCol="0">
            <a:spAutoFit/>
          </a:bodyPr>
          <a:lstStyle/>
          <a:p>
            <a:pPr algn="ctr"/>
            <a:r>
              <a:rPr lang="de-DE" sz="1600" dirty="0" smtClean="0">
                <a:solidFill>
                  <a:schemeClr val="accent2"/>
                </a:solidFill>
              </a:rPr>
              <a:t>Eventbasierend </a:t>
            </a:r>
            <a:br>
              <a:rPr lang="de-DE" sz="1600" dirty="0" smtClean="0">
                <a:solidFill>
                  <a:schemeClr val="accent2"/>
                </a:solidFill>
              </a:rPr>
            </a:br>
            <a:r>
              <a:rPr lang="de-DE" sz="1600" dirty="0" smtClean="0">
                <a:solidFill>
                  <a:schemeClr val="accent2"/>
                </a:solidFill>
              </a:rPr>
              <a:t>steuern und gesteuert </a:t>
            </a:r>
          </a:p>
          <a:p>
            <a:pPr algn="ctr"/>
            <a:r>
              <a:rPr lang="de-DE" sz="1600" dirty="0" smtClean="0">
                <a:solidFill>
                  <a:schemeClr val="accent2"/>
                </a:solidFill>
              </a:rPr>
              <a:t>werden</a:t>
            </a:r>
            <a:endParaRPr lang="de-DE" sz="1600" dirty="0">
              <a:solidFill>
                <a:schemeClr val="accent2"/>
              </a:solidFill>
            </a:endParaRPr>
          </a:p>
        </p:txBody>
      </p:sp>
      <p:sp>
        <p:nvSpPr>
          <p:cNvPr id="23" name="Textfeld 22"/>
          <p:cNvSpPr txBox="1"/>
          <p:nvPr/>
        </p:nvSpPr>
        <p:spPr>
          <a:xfrm>
            <a:off x="653716" y="5733256"/>
            <a:ext cx="2112377" cy="338554"/>
          </a:xfrm>
          <a:prstGeom prst="rect">
            <a:avLst/>
          </a:prstGeom>
          <a:noFill/>
        </p:spPr>
        <p:txBody>
          <a:bodyPr wrap="none" rtlCol="0">
            <a:spAutoFit/>
          </a:bodyPr>
          <a:lstStyle/>
          <a:p>
            <a:pPr algn="ctr"/>
            <a:r>
              <a:rPr lang="de-DE" sz="1600" dirty="0" smtClean="0">
                <a:solidFill>
                  <a:schemeClr val="accent2"/>
                </a:solidFill>
              </a:rPr>
              <a:t>Nach Regeln agieren</a:t>
            </a:r>
            <a:endParaRPr lang="de-DE" sz="1600" dirty="0">
              <a:solidFill>
                <a:schemeClr val="accent2"/>
              </a:solidFill>
            </a:endParaRPr>
          </a:p>
        </p:txBody>
      </p:sp>
      <p:pic>
        <p:nvPicPr>
          <p:cNvPr id="24" name="Bild 23"/>
          <p:cNvPicPr>
            <a:picLocks noChangeAspect="1"/>
          </p:cNvPicPr>
          <p:nvPr/>
        </p:nvPicPr>
        <p:blipFill>
          <a:blip r:embed="rId6">
            <a:duotone>
              <a:schemeClr val="accent3">
                <a:shade val="45000"/>
                <a:satMod val="135000"/>
              </a:schemeClr>
              <a:prstClr val="white"/>
            </a:duotone>
          </a:blip>
          <a:stretch>
            <a:fillRect/>
          </a:stretch>
        </p:blipFill>
        <p:spPr>
          <a:xfrm>
            <a:off x="6292339" y="4005064"/>
            <a:ext cx="2208427" cy="1545897"/>
          </a:xfrm>
          <a:prstGeom prst="rect">
            <a:avLst/>
          </a:prstGeom>
        </p:spPr>
      </p:pic>
      <p:sp>
        <p:nvSpPr>
          <p:cNvPr id="25" name="Textfeld 24"/>
          <p:cNvSpPr txBox="1"/>
          <p:nvPr/>
        </p:nvSpPr>
        <p:spPr>
          <a:xfrm>
            <a:off x="6260664" y="5733256"/>
            <a:ext cx="2271776" cy="338554"/>
          </a:xfrm>
          <a:prstGeom prst="rect">
            <a:avLst/>
          </a:prstGeom>
          <a:noFill/>
        </p:spPr>
        <p:txBody>
          <a:bodyPr wrap="none" rtlCol="0">
            <a:spAutoFit/>
          </a:bodyPr>
          <a:lstStyle/>
          <a:p>
            <a:pPr algn="ctr"/>
            <a:r>
              <a:rPr lang="de-DE" sz="1600" dirty="0" smtClean="0">
                <a:solidFill>
                  <a:schemeClr val="accent2"/>
                </a:solidFill>
              </a:rPr>
              <a:t>Überall einsetzbar sein</a:t>
            </a:r>
            <a:endParaRPr lang="de-DE" sz="1600" dirty="0">
              <a:solidFill>
                <a:schemeClr val="accent2"/>
              </a:solidFill>
            </a:endParaRPr>
          </a:p>
        </p:txBody>
      </p:sp>
      <p:sp>
        <p:nvSpPr>
          <p:cNvPr id="26" name="Rechteck 25"/>
          <p:cNvSpPr/>
          <p:nvPr/>
        </p:nvSpPr>
        <p:spPr>
          <a:xfrm rot="21007540">
            <a:off x="6350869" y="3323732"/>
            <a:ext cx="1352854" cy="707886"/>
          </a:xfrm>
          <a:prstGeom prst="rect">
            <a:avLst/>
          </a:prstGeom>
          <a:noFill/>
          <a:effectLst>
            <a:glow rad="228600">
              <a:schemeClr val="accent5">
                <a:satMod val="175000"/>
                <a:alpha val="40000"/>
              </a:schemeClr>
            </a:glow>
          </a:effectLst>
        </p:spPr>
        <p:txBody>
          <a:bodyPr wrap="none" lIns="91440" tIns="45720" rIns="91440" bIns="45720">
            <a:spAutoFit/>
          </a:bodyPr>
          <a:lstStyle/>
          <a:p>
            <a:pPr algn="ctr"/>
            <a:r>
              <a:rPr lang="de-DE" sz="4000" b="1" dirty="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rPr>
              <a:t>BAM</a:t>
            </a:r>
          </a:p>
        </p:txBody>
      </p:sp>
      <p:sp>
        <p:nvSpPr>
          <p:cNvPr id="27" name="Rechteck 26"/>
          <p:cNvSpPr/>
          <p:nvPr/>
        </p:nvSpPr>
        <p:spPr>
          <a:xfrm rot="1041084">
            <a:off x="4390488" y="1961562"/>
            <a:ext cx="4489480" cy="707886"/>
          </a:xfrm>
          <a:prstGeom prst="rect">
            <a:avLst/>
          </a:prstGeom>
          <a:noFill/>
          <a:effectLst>
            <a:glow rad="228600">
              <a:schemeClr val="accent5">
                <a:satMod val="175000"/>
                <a:alpha val="40000"/>
              </a:schemeClr>
            </a:glow>
          </a:effectLst>
        </p:spPr>
        <p:txBody>
          <a:bodyPr wrap="none" lIns="91440" tIns="45720" rIns="91440" bIns="45720">
            <a:spAutoFit/>
          </a:bodyPr>
          <a:lstStyle/>
          <a:p>
            <a:pPr algn="ctr"/>
            <a:r>
              <a:rPr lang="de-DE" sz="4000" b="1" dirty="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rPr>
              <a:t>Event Processing</a:t>
            </a:r>
          </a:p>
        </p:txBody>
      </p:sp>
      <p:sp>
        <p:nvSpPr>
          <p:cNvPr id="28" name="Rechteck 27"/>
          <p:cNvSpPr/>
          <p:nvPr/>
        </p:nvSpPr>
        <p:spPr>
          <a:xfrm rot="20380781">
            <a:off x="1649286" y="3073203"/>
            <a:ext cx="2493742" cy="707886"/>
          </a:xfrm>
          <a:prstGeom prst="rect">
            <a:avLst/>
          </a:prstGeom>
          <a:noFill/>
        </p:spPr>
        <p:txBody>
          <a:bodyPr wrap="none" lIns="91440" tIns="45720" rIns="91440" bIns="45720">
            <a:spAutoFit/>
          </a:bodyPr>
          <a:lstStyle/>
          <a:p>
            <a:pPr algn="ctr"/>
            <a:r>
              <a:rPr lang="de-DE" sz="4000" b="1" dirty="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rPr>
              <a:t>Fast Data</a:t>
            </a:r>
          </a:p>
        </p:txBody>
      </p:sp>
      <p:sp>
        <p:nvSpPr>
          <p:cNvPr id="29" name="Rechteck 28"/>
          <p:cNvSpPr/>
          <p:nvPr/>
        </p:nvSpPr>
        <p:spPr>
          <a:xfrm>
            <a:off x="971262" y="1484784"/>
            <a:ext cx="2265314" cy="707886"/>
          </a:xfrm>
          <a:prstGeom prst="rect">
            <a:avLst/>
          </a:prstGeom>
          <a:noFill/>
        </p:spPr>
        <p:txBody>
          <a:bodyPr wrap="none" lIns="91440" tIns="45720" rIns="91440" bIns="45720">
            <a:spAutoFit/>
          </a:bodyPr>
          <a:lstStyle/>
          <a:p>
            <a:pPr algn="ctr"/>
            <a:r>
              <a:rPr lang="de-DE" sz="4000" b="1" dirty="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rPr>
              <a:t>Big Data</a:t>
            </a:r>
          </a:p>
        </p:txBody>
      </p:sp>
      <p:sp>
        <p:nvSpPr>
          <p:cNvPr id="30" name="Rechteck 29"/>
          <p:cNvSpPr/>
          <p:nvPr/>
        </p:nvSpPr>
        <p:spPr>
          <a:xfrm>
            <a:off x="683568" y="4509120"/>
            <a:ext cx="5143205" cy="1323439"/>
          </a:xfrm>
          <a:prstGeom prst="rect">
            <a:avLst/>
          </a:prstGeom>
          <a:noFill/>
        </p:spPr>
        <p:txBody>
          <a:bodyPr wrap="none" lIns="91440" tIns="45720" rIns="91440" bIns="45720">
            <a:spAutoFit/>
          </a:bodyPr>
          <a:lstStyle/>
          <a:p>
            <a:pPr algn="ctr"/>
            <a:r>
              <a:rPr lang="de-DE" sz="4000" b="1" dirty="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rPr>
              <a:t>Realtime-</a:t>
            </a:r>
            <a:r>
              <a:rPr lang="de-DE" sz="4000" b="1" dirty="0" smtClean="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rPr>
              <a:t>Monitoring</a:t>
            </a:r>
          </a:p>
          <a:p>
            <a:pPr algn="ctr"/>
            <a:r>
              <a:rPr lang="de-DE" sz="4000" b="1" dirty="0" smtClean="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rPr>
              <a:t>von </a:t>
            </a:r>
            <a:r>
              <a:rPr lang="de-DE" sz="4000" b="1" dirty="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rPr>
              <a:t>KPIs</a:t>
            </a:r>
          </a:p>
        </p:txBody>
      </p:sp>
      <p:sp>
        <p:nvSpPr>
          <p:cNvPr id="31" name="Rechteck 30"/>
          <p:cNvSpPr/>
          <p:nvPr/>
        </p:nvSpPr>
        <p:spPr>
          <a:xfrm>
            <a:off x="4788024" y="2708920"/>
            <a:ext cx="1324551" cy="707886"/>
          </a:xfrm>
          <a:prstGeom prst="rect">
            <a:avLst/>
          </a:prstGeom>
          <a:noFill/>
        </p:spPr>
        <p:txBody>
          <a:bodyPr wrap="none" lIns="91440" tIns="45720" rIns="91440" bIns="45720">
            <a:spAutoFit/>
          </a:bodyPr>
          <a:lstStyle/>
          <a:p>
            <a:pPr algn="ctr"/>
            <a:r>
              <a:rPr lang="de-DE" sz="4000" b="1" dirty="0" smtClean="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rPr>
              <a:t>BPM</a:t>
            </a:r>
            <a:endParaRPr lang="de-DE" sz="4000" b="1" dirty="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endParaRPr>
          </a:p>
        </p:txBody>
      </p:sp>
      <p:sp>
        <p:nvSpPr>
          <p:cNvPr id="32" name="Rechteck 31"/>
          <p:cNvSpPr/>
          <p:nvPr/>
        </p:nvSpPr>
        <p:spPr>
          <a:xfrm rot="1068033">
            <a:off x="6084184" y="4631341"/>
            <a:ext cx="2891236" cy="1323439"/>
          </a:xfrm>
          <a:prstGeom prst="rect">
            <a:avLst/>
          </a:prstGeom>
          <a:noFill/>
          <a:effectLst>
            <a:glow rad="228600">
              <a:schemeClr val="accent5">
                <a:satMod val="175000"/>
                <a:alpha val="40000"/>
              </a:schemeClr>
            </a:glow>
          </a:effectLst>
        </p:spPr>
        <p:txBody>
          <a:bodyPr wrap="none" lIns="91440" tIns="45720" rIns="91440" bIns="45720">
            <a:spAutoFit/>
          </a:bodyPr>
          <a:lstStyle/>
          <a:p>
            <a:pPr algn="ctr"/>
            <a:r>
              <a:rPr lang="de-DE" sz="4000" b="1" dirty="0" smtClean="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rPr>
              <a:t>Mobile </a:t>
            </a:r>
          </a:p>
          <a:p>
            <a:pPr algn="ctr"/>
            <a:r>
              <a:rPr lang="de-DE" sz="4000" b="1" dirty="0" smtClean="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rPr>
              <a:t>Computing</a:t>
            </a:r>
            <a:endParaRPr lang="de-DE" sz="4000" b="1" dirty="0">
              <a:ln w="12700">
                <a:solidFill>
                  <a:schemeClr val="tx2">
                    <a:satMod val="155000"/>
                  </a:schemeClr>
                </a:solidFill>
                <a:prstDash val="solid"/>
              </a:ln>
              <a:solidFill>
                <a:schemeClr val="bg2">
                  <a:tint val="85000"/>
                  <a:satMod val="155000"/>
                </a:schemeClr>
              </a:solidFill>
              <a:effectLst>
                <a:glow rad="228600">
                  <a:schemeClr val="accent6">
                    <a:satMod val="175000"/>
                    <a:alpha val="40000"/>
                  </a:schemeClr>
                </a:glow>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17528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Gartner nennt das den Nexus </a:t>
            </a:r>
            <a:r>
              <a:rPr lang="de-DE" dirty="0" err="1" smtClean="0"/>
              <a:t>of</a:t>
            </a:r>
            <a:r>
              <a:rPr lang="de-DE" dirty="0" smtClean="0"/>
              <a:t> Forces ...</a:t>
            </a:r>
            <a:endParaRPr lang="de-DE" dirty="0"/>
          </a:p>
        </p:txBody>
      </p:sp>
      <p:pic>
        <p:nvPicPr>
          <p:cNvPr id="3" name="Bild 2"/>
          <p:cNvPicPr>
            <a:picLocks noChangeAspect="1"/>
          </p:cNvPicPr>
          <p:nvPr/>
        </p:nvPicPr>
        <p:blipFill>
          <a:blip r:embed="rId2">
            <a:clrChange>
              <a:clrFrom>
                <a:srgbClr val="FFFFFF"/>
              </a:clrFrom>
              <a:clrTo>
                <a:srgbClr val="FFFFFF">
                  <a:alpha val="0"/>
                </a:srgbClr>
              </a:clrTo>
            </a:clrChange>
          </a:blip>
          <a:stretch>
            <a:fillRect/>
          </a:stretch>
        </p:blipFill>
        <p:spPr>
          <a:xfrm>
            <a:off x="1331640" y="1472178"/>
            <a:ext cx="6165304" cy="4621118"/>
          </a:xfrm>
          <a:prstGeom prst="rect">
            <a:avLst/>
          </a:prstGeom>
        </p:spPr>
      </p:pic>
      <p:pic>
        <p:nvPicPr>
          <p:cNvPr id="4" name="Bild 3" descr="MC9004339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340768"/>
            <a:ext cx="1800200" cy="1800200"/>
          </a:xfrm>
          <a:prstGeom prst="rect">
            <a:avLst/>
          </a:prstGeom>
        </p:spPr>
      </p:pic>
      <p:pic>
        <p:nvPicPr>
          <p:cNvPr id="5" name="Bild 4" descr="MC90043393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4509120"/>
            <a:ext cx="1343190" cy="1343190"/>
          </a:xfrm>
          <a:prstGeom prst="rect">
            <a:avLst/>
          </a:prstGeom>
        </p:spPr>
      </p:pic>
      <p:pic>
        <p:nvPicPr>
          <p:cNvPr id="9" name="Picture 3" descr="internet cloud 75 opa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9561" y="4610439"/>
            <a:ext cx="2976" cy="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internet cloud 75 opa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6935" y="5468583"/>
            <a:ext cx="2976" cy="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4"/>
          <p:cNvSpPr txBox="1">
            <a:spLocks noChangeArrowheads="1"/>
          </p:cNvSpPr>
          <p:nvPr/>
        </p:nvSpPr>
        <p:spPr bwMode="auto">
          <a:xfrm>
            <a:off x="7561624" y="5125855"/>
            <a:ext cx="1392" cy="250"/>
          </a:xfrm>
          <a:prstGeom prst="rect">
            <a:avLst/>
          </a:prstGeom>
          <a:noFill/>
          <a:ln w="9525">
            <a:noFill/>
            <a:miter lim="800000"/>
            <a:headEnd/>
            <a:tailEnd/>
          </a:ln>
          <a:effectLst/>
        </p:spPr>
        <p:txBody>
          <a:bodyPr>
            <a:spAutoFit/>
          </a:bodyPr>
          <a:lstStyle/>
          <a:p>
            <a:pPr algn="ctr" eaLnBrk="1" hangingPunct="1">
              <a:spcBef>
                <a:spcPct val="50000"/>
              </a:spcBef>
            </a:pPr>
            <a:r>
              <a:rPr lang="en-US" sz="2000" kern="1200" dirty="0">
                <a:solidFill>
                  <a:srgbClr val="969696"/>
                </a:solidFill>
                <a:effectLst>
                  <a:outerShdw blurRad="38100" dist="38100" dir="2700000" algn="tl">
                    <a:srgbClr val="DDDDDD"/>
                  </a:outerShdw>
                </a:effectLst>
                <a:latin typeface="Franklin Gothic Medium" charset="0"/>
              </a:rPr>
              <a:t>Internet</a:t>
            </a:r>
          </a:p>
        </p:txBody>
      </p:sp>
      <p:pic>
        <p:nvPicPr>
          <p:cNvPr id="13" name="Picture 3" descr="internet cloud 75 opa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192" y="4725144"/>
            <a:ext cx="2535996" cy="1645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Rectangle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732240" y="1957438"/>
            <a:ext cx="643186" cy="904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Bild 19" descr="MC90043262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84715" y="1976512"/>
            <a:ext cx="1676400" cy="1676400"/>
          </a:xfrm>
          <a:prstGeom prst="rect">
            <a:avLst/>
          </a:prstGeom>
        </p:spPr>
      </p:pic>
    </p:spTree>
    <p:extLst>
      <p:ext uri="{BB962C8B-B14F-4D97-AF65-F5344CB8AC3E}">
        <p14:creationId xmlns:p14="http://schemas.microsoft.com/office/powerpoint/2010/main" val="163859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0" y="0"/>
            <a:ext cx="9144000" cy="6883558"/>
          </a:xfrm>
          <a:prstGeom prst="rect">
            <a:avLst/>
          </a:prstGeom>
          <a:noFill/>
          <a:ln w="9525">
            <a:noFill/>
            <a:miter lim="800000"/>
            <a:headEnd/>
            <a:tailEnd/>
          </a:ln>
        </p:spPr>
      </p:pic>
      <p:sp>
        <p:nvSpPr>
          <p:cNvPr id="7" name="Rechteck 6"/>
          <p:cNvSpPr/>
          <p:nvPr/>
        </p:nvSpPr>
        <p:spPr>
          <a:xfrm>
            <a:off x="0" y="260350"/>
            <a:ext cx="9144000" cy="1152525"/>
          </a:xfrm>
          <a:prstGeom prst="rect">
            <a:avLst/>
          </a:prstGeom>
          <a:solidFill>
            <a:schemeClr val="bg1">
              <a:alpha val="80000"/>
            </a:schemeClr>
          </a:solidFill>
        </p:spPr>
        <p:txBody>
          <a:bodyPr wrap="square" lIns="360000" rIns="360000" anchor="ctr" anchorCtr="0">
            <a:noAutofit/>
          </a:bodyPr>
          <a:lstStyle/>
          <a:p>
            <a:pPr algn="r"/>
            <a:r>
              <a:rPr lang="de-DE" sz="3600" b="1" dirty="0" smtClean="0">
                <a:solidFill>
                  <a:srgbClr val="1E2959"/>
                </a:solidFill>
              </a:rPr>
              <a:t>Herausforderungen:</a:t>
            </a:r>
            <a:br>
              <a:rPr lang="de-DE" sz="3600" b="1" dirty="0" smtClean="0">
                <a:solidFill>
                  <a:srgbClr val="1E2959"/>
                </a:solidFill>
              </a:rPr>
            </a:br>
            <a:r>
              <a:rPr lang="de-DE" sz="2400" b="1" dirty="0" smtClean="0">
                <a:solidFill>
                  <a:srgbClr val="1E2959"/>
                </a:solidFill>
              </a:rPr>
              <a:t>Die Ganz-viele-billige-Device-Architektur-Wartungs-Hölle</a:t>
            </a:r>
            <a:endParaRPr lang="de-DE" sz="1400" dirty="0">
              <a:solidFill>
                <a:srgbClr val="1E2959"/>
              </a:solidFill>
            </a:endParaRPr>
          </a:p>
        </p:txBody>
      </p:sp>
      <p:pic>
        <p:nvPicPr>
          <p:cNvPr id="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05641" y="4149080"/>
            <a:ext cx="4338359" cy="2518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31839" y="1844824"/>
            <a:ext cx="6012161" cy="2091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00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2"/>
          <a:stretch>
            <a:fillRect/>
          </a:stretch>
        </p:blipFill>
        <p:spPr>
          <a:xfrm>
            <a:off x="-612576" y="-27384"/>
            <a:ext cx="10729192" cy="6044112"/>
          </a:xfrm>
          <a:prstGeom prst="rect">
            <a:avLst/>
          </a:prstGeom>
        </p:spPr>
      </p:pic>
      <p:sp>
        <p:nvSpPr>
          <p:cNvPr id="2" name="Titel 1"/>
          <p:cNvSpPr>
            <a:spLocks noGrp="1"/>
          </p:cNvSpPr>
          <p:nvPr>
            <p:ph type="title"/>
          </p:nvPr>
        </p:nvSpPr>
        <p:spPr>
          <a:xfrm>
            <a:off x="-216064" y="216000"/>
            <a:ext cx="4139992" cy="864000"/>
          </a:xfrm>
          <a:gradFill flip="none" rotWithShape="1">
            <a:gsLst>
              <a:gs pos="0">
                <a:schemeClr val="accent3">
                  <a:shade val="51000"/>
                  <a:satMod val="130000"/>
                  <a:alpha val="60000"/>
                </a:schemeClr>
              </a:gs>
              <a:gs pos="80000">
                <a:schemeClr val="accent3">
                  <a:shade val="93000"/>
                  <a:satMod val="130000"/>
                  <a:alpha val="60000"/>
                </a:schemeClr>
              </a:gs>
              <a:gs pos="100000">
                <a:schemeClr val="accent3">
                  <a:shade val="94000"/>
                  <a:satMod val="135000"/>
                  <a:alpha val="60000"/>
                </a:schemeClr>
              </a:gs>
            </a:gsLst>
            <a:lin ang="16200000" scaled="0"/>
            <a:tileRect/>
          </a:gradFill>
          <a:ln>
            <a:noFill/>
          </a:ln>
        </p:spPr>
        <p:style>
          <a:lnRef idx="1">
            <a:schemeClr val="accent3"/>
          </a:lnRef>
          <a:fillRef idx="3">
            <a:schemeClr val="accent3"/>
          </a:fillRef>
          <a:effectRef idx="2">
            <a:schemeClr val="accent3"/>
          </a:effectRef>
          <a:fontRef idx="minor">
            <a:schemeClr val="lt1"/>
          </a:fontRef>
        </p:style>
        <p:txBody>
          <a:bodyPr/>
          <a:lstStyle/>
          <a:p>
            <a:r>
              <a:rPr lang="de-DE" dirty="0" smtClean="0"/>
              <a:t>	</a:t>
            </a:r>
            <a:r>
              <a:rPr lang="de-DE" dirty="0" err="1" smtClean="0"/>
              <a:t>Eventproccessing</a:t>
            </a:r>
            <a:endParaRPr lang="de-DE" dirty="0"/>
          </a:p>
        </p:txBody>
      </p:sp>
    </p:spTree>
    <p:extLst>
      <p:ext uri="{BB962C8B-B14F-4D97-AF65-F5344CB8AC3E}">
        <p14:creationId xmlns:p14="http://schemas.microsoft.com/office/powerpoint/2010/main" val="262879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1"/>
          <p:cNvSpPr>
            <a:spLocks noGrp="1"/>
          </p:cNvSpPr>
          <p:nvPr>
            <p:ph type="title"/>
          </p:nvPr>
        </p:nvSpPr>
        <p:spPr>
          <a:xfrm>
            <a:off x="360000" y="44624"/>
            <a:ext cx="8388464" cy="864000"/>
          </a:xfrm>
        </p:spPr>
        <p:txBody>
          <a:bodyPr/>
          <a:lstStyle/>
          <a:p>
            <a:r>
              <a:rPr lang="en-US" dirty="0" smtClean="0"/>
              <a:t>Rich Support for Event Driven Processing</a:t>
            </a:r>
          </a:p>
        </p:txBody>
      </p:sp>
      <p:pic>
        <p:nvPicPr>
          <p:cNvPr id="31747" name="Content Placeholder 3" descr="CaseManager.png"/>
          <p:cNvPicPr>
            <a:picLocks noGrp="1" noChangeAspect="1"/>
          </p:cNvPicPr>
          <p:nvPr>
            <p:ph idx="4294967295"/>
          </p:nvPr>
        </p:nvPicPr>
        <p:blipFill>
          <a:blip r:embed="rId3"/>
          <a:srcRect/>
          <a:stretch>
            <a:fillRect/>
          </a:stretch>
        </p:blipFill>
        <p:spPr>
          <a:xfrm>
            <a:off x="179512" y="1027118"/>
            <a:ext cx="8786450" cy="5233514"/>
          </a:xfrm>
        </p:spPr>
      </p:pic>
    </p:spTree>
    <p:extLst>
      <p:ext uri="{BB962C8B-B14F-4D97-AF65-F5344CB8AC3E}">
        <p14:creationId xmlns:p14="http://schemas.microsoft.com/office/powerpoint/2010/main" val="1981132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1"/>
          <p:cNvSpPr>
            <a:spLocks noGrp="1"/>
          </p:cNvSpPr>
          <p:nvPr>
            <p:ph type="title"/>
          </p:nvPr>
        </p:nvSpPr>
        <p:spPr>
          <a:xfrm>
            <a:off x="360000" y="44624"/>
            <a:ext cx="8388464" cy="864000"/>
          </a:xfrm>
        </p:spPr>
        <p:txBody>
          <a:bodyPr/>
          <a:lstStyle/>
          <a:p>
            <a:r>
              <a:rPr lang="en-US" dirty="0" smtClean="0"/>
              <a:t>Built In Business Rules</a:t>
            </a:r>
          </a:p>
        </p:txBody>
      </p:sp>
      <p:pic>
        <p:nvPicPr>
          <p:cNvPr id="4" name="Content Placeholder 4" descr="composer-rules.png"/>
          <p:cNvPicPr>
            <a:picLocks noGrp="1" noChangeAspect="1"/>
          </p:cNvPicPr>
          <p:nvPr/>
        </p:nvPicPr>
        <p:blipFill>
          <a:blip r:embed="rId3"/>
          <a:srcRect/>
          <a:stretch>
            <a:fillRect/>
          </a:stretch>
        </p:blipFill>
        <p:spPr bwMode="auto">
          <a:xfrm>
            <a:off x="319560" y="2604294"/>
            <a:ext cx="8510181" cy="3056954"/>
          </a:xfrm>
          <a:prstGeom prst="rect">
            <a:avLst/>
          </a:prstGeom>
          <a:noFill/>
          <a:ln w="9525">
            <a:noFill/>
            <a:miter lim="800000"/>
            <a:headEnd/>
            <a:tailEnd/>
          </a:ln>
        </p:spPr>
      </p:pic>
      <p:pic>
        <p:nvPicPr>
          <p:cNvPr id="5" name="Picture 3"/>
          <p:cNvPicPr>
            <a:picLocks noChangeAspect="1" noChangeArrowheads="1"/>
          </p:cNvPicPr>
          <p:nvPr/>
        </p:nvPicPr>
        <p:blipFill>
          <a:blip r:embed="rId4"/>
          <a:srcRect/>
          <a:stretch>
            <a:fillRect/>
          </a:stretch>
        </p:blipFill>
        <p:spPr bwMode="auto">
          <a:xfrm>
            <a:off x="1730956" y="1477167"/>
            <a:ext cx="6002047" cy="1001507"/>
          </a:xfrm>
          <a:prstGeom prst="rect">
            <a:avLst/>
          </a:prstGeom>
          <a:noFill/>
          <a:ln w="9525">
            <a:noFill/>
            <a:miter lim="800000"/>
            <a:headEnd/>
            <a:tailEnd/>
          </a:ln>
        </p:spPr>
      </p:pic>
      <p:sp>
        <p:nvSpPr>
          <p:cNvPr id="6" name="Down Arrow 6"/>
          <p:cNvSpPr/>
          <p:nvPr/>
        </p:nvSpPr>
        <p:spPr bwMode="auto">
          <a:xfrm>
            <a:off x="3416833" y="2219994"/>
            <a:ext cx="485149" cy="533402"/>
          </a:xfrm>
          <a:prstGeom prst="downArrow">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wrap="square" lIns="92075" tIns="46038" rIns="92075" bIns="46038">
            <a:spAutoFit/>
          </a:bodyPr>
          <a:lstStyle>
            <a:defPPr>
              <a:defRPr lang="en-US"/>
            </a:defPPr>
            <a:lvl1pPr algn="l" rtl="0" fontAlgn="base">
              <a:spcBef>
                <a:spcPct val="0"/>
              </a:spcBef>
              <a:spcAft>
                <a:spcPct val="0"/>
              </a:spcAft>
              <a:defRPr sz="700" kern="1200">
                <a:solidFill>
                  <a:schemeClr val="lt1"/>
                </a:solidFill>
                <a:latin typeface="+mn-lt"/>
                <a:ea typeface="+mn-ea"/>
                <a:cs typeface="+mn-cs"/>
              </a:defRPr>
            </a:lvl1pPr>
            <a:lvl2pPr marL="169863" indent="114300" algn="l" rtl="0" fontAlgn="base">
              <a:spcBef>
                <a:spcPct val="0"/>
              </a:spcBef>
              <a:spcAft>
                <a:spcPct val="0"/>
              </a:spcAft>
              <a:defRPr sz="700" kern="1200">
                <a:solidFill>
                  <a:schemeClr val="lt1"/>
                </a:solidFill>
                <a:latin typeface="+mn-lt"/>
                <a:ea typeface="+mn-ea"/>
                <a:cs typeface="+mn-cs"/>
              </a:defRPr>
            </a:lvl2pPr>
            <a:lvl3pPr marL="341313" indent="228600" algn="l" rtl="0" fontAlgn="base">
              <a:spcBef>
                <a:spcPct val="0"/>
              </a:spcBef>
              <a:spcAft>
                <a:spcPct val="0"/>
              </a:spcAft>
              <a:defRPr sz="700" kern="1200">
                <a:solidFill>
                  <a:schemeClr val="lt1"/>
                </a:solidFill>
                <a:latin typeface="+mn-lt"/>
                <a:ea typeface="+mn-ea"/>
                <a:cs typeface="+mn-cs"/>
              </a:defRPr>
            </a:lvl3pPr>
            <a:lvl4pPr marL="512763" indent="342900" algn="l" rtl="0" fontAlgn="base">
              <a:spcBef>
                <a:spcPct val="0"/>
              </a:spcBef>
              <a:spcAft>
                <a:spcPct val="0"/>
              </a:spcAft>
              <a:defRPr sz="700" kern="1200">
                <a:solidFill>
                  <a:schemeClr val="lt1"/>
                </a:solidFill>
                <a:latin typeface="+mn-lt"/>
                <a:ea typeface="+mn-ea"/>
                <a:cs typeface="+mn-cs"/>
              </a:defRPr>
            </a:lvl4pPr>
            <a:lvl5pPr marL="684213" indent="455613" algn="l" rtl="0" fontAlgn="base">
              <a:spcBef>
                <a:spcPct val="0"/>
              </a:spcBef>
              <a:spcAft>
                <a:spcPct val="0"/>
              </a:spcAft>
              <a:defRPr sz="700" kern="1200">
                <a:solidFill>
                  <a:schemeClr val="lt1"/>
                </a:solidFill>
                <a:latin typeface="+mn-lt"/>
                <a:ea typeface="+mn-ea"/>
                <a:cs typeface="+mn-cs"/>
              </a:defRPr>
            </a:lvl5pPr>
            <a:lvl6pPr marL="2286000" algn="l" defTabSz="914400" rtl="0" eaLnBrk="1" latinLnBrk="0" hangingPunct="1">
              <a:defRPr sz="700" kern="1200">
                <a:solidFill>
                  <a:schemeClr val="lt1"/>
                </a:solidFill>
                <a:latin typeface="+mn-lt"/>
                <a:ea typeface="+mn-ea"/>
                <a:cs typeface="+mn-cs"/>
              </a:defRPr>
            </a:lvl6pPr>
            <a:lvl7pPr marL="2743200" algn="l" defTabSz="914400" rtl="0" eaLnBrk="1" latinLnBrk="0" hangingPunct="1">
              <a:defRPr sz="700" kern="1200">
                <a:solidFill>
                  <a:schemeClr val="lt1"/>
                </a:solidFill>
                <a:latin typeface="+mn-lt"/>
                <a:ea typeface="+mn-ea"/>
                <a:cs typeface="+mn-cs"/>
              </a:defRPr>
            </a:lvl7pPr>
            <a:lvl8pPr marL="3200400" algn="l" defTabSz="914400" rtl="0" eaLnBrk="1" latinLnBrk="0" hangingPunct="1">
              <a:defRPr sz="700" kern="1200">
                <a:solidFill>
                  <a:schemeClr val="lt1"/>
                </a:solidFill>
                <a:latin typeface="+mn-lt"/>
                <a:ea typeface="+mn-ea"/>
                <a:cs typeface="+mn-cs"/>
              </a:defRPr>
            </a:lvl8pPr>
            <a:lvl9pPr marL="3657600" algn="l" defTabSz="914400" rtl="0" eaLnBrk="1" latinLnBrk="0" hangingPunct="1">
              <a:defRPr sz="700" kern="1200">
                <a:solidFill>
                  <a:schemeClr val="lt1"/>
                </a:solidFill>
                <a:latin typeface="+mn-lt"/>
                <a:ea typeface="+mn-ea"/>
                <a:cs typeface="+mn-cs"/>
              </a:defRPr>
            </a:lvl9pPr>
          </a:lstStyle>
          <a:p>
            <a:pPr marL="119063" indent="-119063" algn="ctr">
              <a:lnSpc>
                <a:spcPct val="90000"/>
              </a:lnSpc>
              <a:spcBef>
                <a:spcPct val="50000"/>
              </a:spcBef>
              <a:buClr>
                <a:schemeClr val="accent1"/>
              </a:buClr>
              <a:defRPr/>
            </a:pPr>
            <a:endParaRPr lang="en-US" sz="2000" b="1">
              <a:solidFill>
                <a:schemeClr val="tx1"/>
              </a:solidFill>
              <a:latin typeface="Arial" charset="0"/>
            </a:endParaRPr>
          </a:p>
        </p:txBody>
      </p:sp>
    </p:spTree>
    <p:extLst>
      <p:ext uri="{BB962C8B-B14F-4D97-AF65-F5344CB8AC3E}">
        <p14:creationId xmlns:p14="http://schemas.microsoft.com/office/powerpoint/2010/main" val="2290688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Cisco’s Definition</a:t>
            </a:r>
            <a:endParaRPr lang="en-US" dirty="0"/>
          </a:p>
        </p:txBody>
      </p:sp>
      <p:sp>
        <p:nvSpPr>
          <p:cNvPr id="3" name="Content Placeholder 2"/>
          <p:cNvSpPr>
            <a:spLocks noGrp="1"/>
          </p:cNvSpPr>
          <p:nvPr>
            <p:ph idx="1"/>
          </p:nvPr>
        </p:nvSpPr>
        <p:spPr>
          <a:xfrm>
            <a:off x="360000" y="1367999"/>
            <a:ext cx="4356016" cy="4824000"/>
          </a:xfrm>
        </p:spPr>
        <p:txBody>
          <a:bodyPr>
            <a:normAutofit/>
          </a:bodyPr>
          <a:lstStyle/>
          <a:p>
            <a:pPr marL="0" indent="0">
              <a:buNone/>
            </a:pPr>
            <a:r>
              <a:rPr lang="en-US" sz="3600" i="1" dirty="0" smtClean="0">
                <a:solidFill>
                  <a:schemeClr val="tx1"/>
                </a:solidFill>
              </a:rPr>
              <a:t>“Bringing together people, process, data and things to make networked connections more relevant and valuable than ever before”</a:t>
            </a:r>
            <a:endParaRPr lang="en-US" sz="3600" i="1" dirty="0">
              <a:solidFill>
                <a:schemeClr val="tx1"/>
              </a:solidFill>
            </a:endParaRPr>
          </a:p>
        </p:txBody>
      </p:sp>
      <p:sp>
        <p:nvSpPr>
          <p:cNvPr id="4" name="TextBox 3"/>
          <p:cNvSpPr txBox="1"/>
          <p:nvPr/>
        </p:nvSpPr>
        <p:spPr>
          <a:xfrm>
            <a:off x="7164288" y="5949280"/>
            <a:ext cx="1621508" cy="369332"/>
          </a:xfrm>
          <a:prstGeom prst="rect">
            <a:avLst/>
          </a:prstGeom>
          <a:noFill/>
        </p:spPr>
        <p:txBody>
          <a:bodyPr wrap="none" rtlCol="0">
            <a:spAutoFit/>
          </a:bodyPr>
          <a:lstStyle/>
          <a:p>
            <a:r>
              <a:rPr lang="en-US" dirty="0" smtClean="0"/>
              <a:t>Source: </a:t>
            </a:r>
            <a:r>
              <a:rPr lang="en-US" dirty="0" smtClean="0">
                <a:hlinkClick r:id="rId2"/>
              </a:rPr>
              <a:t>Cisco</a:t>
            </a:r>
            <a:endParaRPr lang="en-US" dirty="0"/>
          </a:p>
        </p:txBody>
      </p:sp>
      <p:pic>
        <p:nvPicPr>
          <p:cNvPr id="5" name="Bild 4"/>
          <p:cNvPicPr>
            <a:picLocks noChangeAspect="1"/>
          </p:cNvPicPr>
          <p:nvPr/>
        </p:nvPicPr>
        <p:blipFill>
          <a:blip r:embed="rId3">
            <a:clrChange>
              <a:clrFrom>
                <a:srgbClr val="FFFFFF"/>
              </a:clrFrom>
              <a:clrTo>
                <a:srgbClr val="FFFFFF">
                  <a:alpha val="0"/>
                </a:srgbClr>
              </a:clrTo>
            </a:clrChange>
          </a:blip>
          <a:stretch>
            <a:fillRect/>
          </a:stretch>
        </p:blipFill>
        <p:spPr>
          <a:xfrm>
            <a:off x="3703003" y="1556792"/>
            <a:ext cx="5405501" cy="4297660"/>
          </a:xfrm>
          <a:prstGeom prst="rect">
            <a:avLst/>
          </a:prstGeom>
        </p:spPr>
      </p:pic>
    </p:spTree>
    <p:extLst>
      <p:ext uri="{BB962C8B-B14F-4D97-AF65-F5344CB8AC3E}">
        <p14:creationId xmlns:p14="http://schemas.microsoft.com/office/powerpoint/2010/main" val="218084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heute</a:t>
            </a:r>
            <a:endParaRPr lang="de-DE" dirty="0"/>
          </a:p>
        </p:txBody>
      </p:sp>
      <p:grpSp>
        <p:nvGrpSpPr>
          <p:cNvPr id="3" name="Gruppierung 2"/>
          <p:cNvGrpSpPr/>
          <p:nvPr/>
        </p:nvGrpSpPr>
        <p:grpSpPr>
          <a:xfrm>
            <a:off x="251520" y="1484784"/>
            <a:ext cx="8568952" cy="3960440"/>
            <a:chOff x="0" y="642937"/>
            <a:chExt cx="9144000" cy="3622245"/>
          </a:xfrm>
        </p:grpSpPr>
        <p:sp>
          <p:nvSpPr>
            <p:cNvPr id="4" name="Rectangle 29"/>
            <p:cNvSpPr/>
            <p:nvPr/>
          </p:nvSpPr>
          <p:spPr>
            <a:xfrm rot="10800000">
              <a:off x="0" y="666750"/>
              <a:ext cx="9144000" cy="3598432"/>
            </a:xfrm>
            <a:prstGeom prst="rect">
              <a:avLst/>
            </a:prstGeom>
            <a:gradFill>
              <a:gsLst>
                <a:gs pos="60000">
                  <a:srgbClr val="EBEDEC"/>
                </a:gs>
                <a:gs pos="100000">
                  <a:srgbClr val="CBD0CE"/>
                </a:gs>
                <a:gs pos="0">
                  <a:schemeClr val="bg1"/>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spcAft>
                  <a:spcPts val="1000"/>
                </a:spcAft>
              </a:pPr>
              <a:r>
                <a:rPr lang="en-AU" sz="1100">
                  <a:effectLst/>
                  <a:ea typeface="Times New Roman"/>
                  <a:cs typeface="Times New Roman"/>
                </a:rPr>
                <a:t> </a:t>
              </a:r>
              <a:endParaRPr lang="de-DE" sz="1100">
                <a:effectLst/>
                <a:ea typeface="宋体"/>
                <a:cs typeface="Times New Roman"/>
              </a:endParaRPr>
            </a:p>
          </p:txBody>
        </p:sp>
        <p:grpSp>
          <p:nvGrpSpPr>
            <p:cNvPr id="5" name="Group 96"/>
            <p:cNvGrpSpPr>
              <a:grpSpLocks/>
            </p:cNvGrpSpPr>
            <p:nvPr/>
          </p:nvGrpSpPr>
          <p:grpSpPr bwMode="auto">
            <a:xfrm>
              <a:off x="3270668" y="1630362"/>
              <a:ext cx="911226" cy="669925"/>
              <a:chOff x="3270668" y="1630362"/>
              <a:chExt cx="1051527" cy="669755"/>
            </a:xfrm>
          </p:grpSpPr>
          <p:pic>
            <p:nvPicPr>
              <p:cNvPr id="60" name="Picture 28"/>
              <p:cNvPicPr>
                <a:picLocks noChangeAspect="1"/>
              </p:cNvPicPr>
              <p:nvPr/>
            </p:nvPicPr>
            <p:blipFill>
              <a:blip r:embed="rId2" cstate="print"/>
              <a:srcRect/>
              <a:stretch>
                <a:fillRect/>
              </a:stretch>
            </p:blipFill>
            <p:spPr bwMode="auto">
              <a:xfrm>
                <a:off x="3270668" y="1630362"/>
                <a:ext cx="1032853" cy="669755"/>
              </a:xfrm>
              <a:prstGeom prst="rect">
                <a:avLst/>
              </a:prstGeom>
              <a:noFill/>
              <a:ln w="9525">
                <a:noFill/>
                <a:miter lim="800000"/>
                <a:headEnd/>
                <a:tailEnd/>
              </a:ln>
            </p:spPr>
          </p:pic>
          <p:sp>
            <p:nvSpPr>
              <p:cNvPr id="61" name="TextBox 16"/>
              <p:cNvSpPr txBox="1"/>
              <p:nvPr/>
            </p:nvSpPr>
            <p:spPr>
              <a:xfrm>
                <a:off x="3358602" y="1858904"/>
                <a:ext cx="963593" cy="261544"/>
              </a:xfrm>
              <a:prstGeom prst="rect">
                <a:avLst/>
              </a:prstGeom>
              <a:noFill/>
            </p:spPr>
            <p:txBody>
              <a:bodyPr>
                <a:spAutoFit/>
              </a:bodyPr>
              <a:lstStyle/>
              <a:p>
                <a:pPr algn="ctr">
                  <a:spcAft>
                    <a:spcPts val="0"/>
                  </a:spcAft>
                </a:pPr>
                <a:r>
                  <a:rPr lang="en-US" sz="1100" b="1" kern="1200">
                    <a:solidFill>
                      <a:srgbClr val="1F497D"/>
                    </a:solidFill>
                    <a:effectLst/>
                    <a:latin typeface="Calibri"/>
                    <a:ea typeface="Times New Roman"/>
                    <a:cs typeface="Times New Roman"/>
                  </a:rPr>
                  <a:t>Internet</a:t>
                </a:r>
                <a:endParaRPr lang="de-DE" sz="1200">
                  <a:effectLst/>
                  <a:latin typeface="Times New Roman"/>
                  <a:ea typeface="Times New Roman"/>
                  <a:cs typeface="Times New Roman"/>
                </a:endParaRPr>
              </a:p>
            </p:txBody>
          </p:sp>
        </p:grpSp>
        <p:sp>
          <p:nvSpPr>
            <p:cNvPr id="6" name="TextBox 68"/>
            <p:cNvSpPr txBox="1">
              <a:spLocks noChangeArrowheads="1"/>
            </p:cNvSpPr>
            <p:nvPr/>
          </p:nvSpPr>
          <p:spPr bwMode="auto">
            <a:xfrm>
              <a:off x="1899068" y="1096875"/>
              <a:ext cx="2037079" cy="473074"/>
            </a:xfrm>
            <a:prstGeom prst="rect">
              <a:avLst/>
            </a:prstGeom>
            <a:noFill/>
            <a:ln w="9525">
              <a:noFill/>
              <a:miter lim="800000"/>
              <a:headEnd/>
              <a:tailEnd/>
            </a:ln>
          </p:spPr>
          <p:txBody>
            <a:bodyPr wrap="square">
              <a:spAutoFit/>
            </a:bodyPr>
            <a:lstStyle/>
            <a:p>
              <a:pPr>
                <a:spcAft>
                  <a:spcPts val="0"/>
                </a:spcAft>
              </a:pPr>
              <a:r>
                <a:rPr lang="en-US" sz="1200" kern="1200">
                  <a:solidFill>
                    <a:srgbClr val="000000"/>
                  </a:solidFill>
                  <a:effectLst/>
                  <a:latin typeface="Calibri"/>
                  <a:ea typeface="Times New Roman"/>
                  <a:cs typeface="Times New Roman"/>
                </a:rPr>
                <a:t>Gateway FTPs batch files every 24 hours to AIV Server</a:t>
              </a:r>
              <a:endParaRPr lang="de-DE" sz="1200">
                <a:effectLst/>
                <a:latin typeface="Times New Roman"/>
                <a:ea typeface="Times New Roman"/>
                <a:cs typeface="Times New Roman"/>
              </a:endParaRPr>
            </a:p>
          </p:txBody>
        </p:sp>
        <p:cxnSp>
          <p:nvCxnSpPr>
            <p:cNvPr id="7" name="Straight Connector 22"/>
            <p:cNvCxnSpPr>
              <a:stCxn id="61" idx="1"/>
              <a:endCxn id="26" idx="3"/>
            </p:cNvCxnSpPr>
            <p:nvPr/>
          </p:nvCxnSpPr>
          <p:spPr>
            <a:xfrm flipH="1">
              <a:off x="2661068" y="1989767"/>
              <a:ext cx="685801" cy="172408"/>
            </a:xfrm>
            <a:prstGeom prst="line">
              <a:avLst/>
            </a:prstGeom>
            <a:ln w="12700" cap="flat" cmpd="sng" algn="ctr">
              <a:solidFill>
                <a:srgbClr val="6E7D9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23"/>
            <p:cNvCxnSpPr>
              <a:stCxn id="12" idx="1"/>
              <a:endCxn id="60" idx="3"/>
            </p:cNvCxnSpPr>
            <p:nvPr/>
          </p:nvCxnSpPr>
          <p:spPr>
            <a:xfrm flipH="1" flipV="1">
              <a:off x="4165712" y="1965325"/>
              <a:ext cx="476556" cy="179387"/>
            </a:xfrm>
            <a:prstGeom prst="line">
              <a:avLst/>
            </a:prstGeom>
            <a:ln w="12700" cap="flat" cmpd="sng" algn="ctr">
              <a:solidFill>
                <a:srgbClr val="6E7D9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9" name="Group 48"/>
            <p:cNvGrpSpPr>
              <a:grpSpLocks/>
            </p:cNvGrpSpPr>
            <p:nvPr/>
          </p:nvGrpSpPr>
          <p:grpSpPr bwMode="auto">
            <a:xfrm>
              <a:off x="4114800" y="642937"/>
              <a:ext cx="277812" cy="3432178"/>
              <a:chOff x="4114800" y="642937"/>
              <a:chExt cx="278034" cy="3432134"/>
            </a:xfrm>
          </p:grpSpPr>
          <p:pic>
            <p:nvPicPr>
              <p:cNvPr id="58" name="Picture 42" descr="Firewall.png"/>
              <p:cNvPicPr>
                <a:picLocks noChangeAspect="1"/>
              </p:cNvPicPr>
              <p:nvPr/>
            </p:nvPicPr>
            <p:blipFill>
              <a:blip r:embed="rId3" cstate="print"/>
              <a:srcRect/>
              <a:stretch>
                <a:fillRect/>
              </a:stretch>
            </p:blipFill>
            <p:spPr bwMode="auto">
              <a:xfrm>
                <a:off x="4114800" y="642937"/>
                <a:ext cx="278034" cy="385938"/>
              </a:xfrm>
              <a:prstGeom prst="rect">
                <a:avLst/>
              </a:prstGeom>
              <a:noFill/>
              <a:ln w="9525">
                <a:noFill/>
                <a:miter lim="800000"/>
                <a:headEnd/>
                <a:tailEnd/>
              </a:ln>
            </p:spPr>
          </p:pic>
          <p:cxnSp>
            <p:nvCxnSpPr>
              <p:cNvPr id="59" name="Straight Connector 59"/>
              <p:cNvCxnSpPr/>
              <p:nvPr/>
            </p:nvCxnSpPr>
            <p:spPr>
              <a:xfrm rot="5400000">
                <a:off x="2698096" y="2505845"/>
                <a:ext cx="3136862" cy="1589"/>
              </a:xfrm>
              <a:prstGeom prst="line">
                <a:avLst/>
              </a:prstGeom>
              <a:ln w="6350" cap="flat" cmpd="sng" algn="ctr">
                <a:solidFill>
                  <a:srgbClr val="6E7D92"/>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10" name="Rectangle 63"/>
            <p:cNvSpPr/>
            <p:nvPr/>
          </p:nvSpPr>
          <p:spPr>
            <a:xfrm>
              <a:off x="298868" y="3333750"/>
              <a:ext cx="1524000" cy="830997"/>
            </a:xfrm>
            <a:prstGeom prst="rect">
              <a:avLst/>
            </a:prstGeom>
          </p:spPr>
          <p:txBody>
            <a:bodyPr wrap="square">
              <a:spAutoFit/>
            </a:bodyPr>
            <a:lstStyle/>
            <a:p>
              <a:pPr>
                <a:spcAft>
                  <a:spcPts val="0"/>
                </a:spcAft>
              </a:pPr>
              <a:r>
                <a:rPr lang="en-US" sz="1200" kern="1200">
                  <a:solidFill>
                    <a:srgbClr val="000000"/>
                  </a:solidFill>
                  <a:effectLst/>
                  <a:latin typeface="Calibri"/>
                  <a:ea typeface="Times New Roman"/>
                  <a:cs typeface="Times New Roman"/>
                </a:rPr>
                <a:t>Equipment send temperature data at regular interval to gateways</a:t>
              </a:r>
              <a:endParaRPr lang="de-DE" sz="1200">
                <a:effectLst/>
                <a:latin typeface="Times New Roman"/>
                <a:ea typeface="Times New Roman"/>
                <a:cs typeface="Times New Roman"/>
              </a:endParaRPr>
            </a:p>
          </p:txBody>
        </p:sp>
        <p:sp>
          <p:nvSpPr>
            <p:cNvPr id="11" name="TextBox 68"/>
            <p:cNvSpPr txBox="1">
              <a:spLocks noChangeArrowheads="1"/>
            </p:cNvSpPr>
            <p:nvPr/>
          </p:nvSpPr>
          <p:spPr bwMode="auto">
            <a:xfrm>
              <a:off x="1594268" y="2620850"/>
              <a:ext cx="2037079" cy="659129"/>
            </a:xfrm>
            <a:prstGeom prst="rect">
              <a:avLst/>
            </a:prstGeom>
            <a:noFill/>
            <a:ln w="9525">
              <a:noFill/>
              <a:miter lim="800000"/>
              <a:headEnd/>
              <a:tailEnd/>
            </a:ln>
          </p:spPr>
          <p:txBody>
            <a:bodyPr wrap="square">
              <a:spAutoFit/>
            </a:bodyPr>
            <a:lstStyle/>
            <a:p>
              <a:pPr>
                <a:spcAft>
                  <a:spcPts val="0"/>
                </a:spcAft>
              </a:pPr>
              <a:r>
                <a:rPr lang="en-US" sz="1200" kern="1200">
                  <a:solidFill>
                    <a:srgbClr val="000000"/>
                  </a:solidFill>
                  <a:effectLst/>
                  <a:latin typeface="Calibri"/>
                  <a:ea typeface="Times New Roman"/>
                  <a:cs typeface="Times New Roman"/>
                </a:rPr>
                <a:t>Gateway stores temperature data across multiple equipments in batch files</a:t>
              </a:r>
              <a:endParaRPr lang="de-DE" sz="1200">
                <a:effectLst/>
                <a:latin typeface="Times New Roman"/>
                <a:ea typeface="Times New Roman"/>
                <a:cs typeface="Times New Roman"/>
              </a:endParaRPr>
            </a:p>
          </p:txBody>
        </p:sp>
        <p:sp>
          <p:nvSpPr>
            <p:cNvPr id="12" name="Rounded Rectangle 67"/>
            <p:cNvSpPr>
              <a:spLocks noChangeArrowheads="1"/>
            </p:cNvSpPr>
            <p:nvPr/>
          </p:nvSpPr>
          <p:spPr bwMode="auto">
            <a:xfrm>
              <a:off x="4642268" y="1946274"/>
              <a:ext cx="1371600" cy="396876"/>
            </a:xfrm>
            <a:prstGeom prst="roundRect">
              <a:avLst>
                <a:gd name="adj" fmla="val 5204"/>
              </a:avLst>
            </a:prstGeom>
            <a:gradFill rotWithShape="1">
              <a:gsLst>
                <a:gs pos="0">
                  <a:srgbClr val="FF0000"/>
                </a:gs>
                <a:gs pos="20000">
                  <a:srgbClr val="FF0000"/>
                </a:gs>
                <a:gs pos="100000">
                  <a:srgbClr val="D80000"/>
                </a:gs>
              </a:gsLst>
              <a:lin ang="5400000"/>
            </a:gradFill>
            <a:ln w="9525">
              <a:solidFill>
                <a:srgbClr val="FF0E0E"/>
              </a:solidFill>
              <a:round/>
              <a:headEnd/>
              <a:tailEnd/>
            </a:ln>
            <a:effectLst>
              <a:outerShdw dist="23000" dir="5400000" rotWithShape="0">
                <a:srgbClr val="808080">
                  <a:alpha val="34999"/>
                </a:srgbClr>
              </a:outerShdw>
            </a:effectLst>
          </p:spPr>
          <p:txBody>
            <a:bodyPr/>
            <a:lstStyle/>
            <a:p>
              <a:pPr algn="ctr">
                <a:spcAft>
                  <a:spcPts val="0"/>
                </a:spcAft>
              </a:pPr>
              <a:r>
                <a:rPr lang="en-US" sz="1050" b="1" kern="1200">
                  <a:solidFill>
                    <a:srgbClr val="FFFFFF"/>
                  </a:solidFill>
                  <a:effectLst>
                    <a:outerShdw blurRad="38100" dist="38100" dir="2700000" algn="tl" rotWithShape="0">
                      <a:srgbClr val="000000"/>
                    </a:outerShdw>
                  </a:effectLst>
                  <a:latin typeface="Calibri"/>
                  <a:ea typeface="ＭＳ Ｐゴシック"/>
                  <a:cs typeface="ＭＳ Ｐゴシック"/>
                </a:rPr>
                <a:t>FTP Server</a:t>
              </a:r>
              <a:endParaRPr lang="de-DE" sz="1200">
                <a:effectLst/>
                <a:latin typeface="Times New Roman"/>
                <a:ea typeface="Times New Roman"/>
                <a:cs typeface="Times New Roman"/>
              </a:endParaRPr>
            </a:p>
          </p:txBody>
        </p:sp>
        <p:sp>
          <p:nvSpPr>
            <p:cNvPr id="13" name="Rectangle 68"/>
            <p:cNvSpPr/>
            <p:nvPr/>
          </p:nvSpPr>
          <p:spPr>
            <a:xfrm>
              <a:off x="4489868" y="2544654"/>
              <a:ext cx="1600200" cy="1207770"/>
            </a:xfrm>
            <a:prstGeom prst="rect">
              <a:avLst/>
            </a:prstGeom>
          </p:spPr>
          <p:txBody>
            <a:bodyPr wrap="square">
              <a:spAutoFit/>
            </a:bodyPr>
            <a:lstStyle/>
            <a:p>
              <a:pPr marL="342900" lvl="0" indent="-342900">
                <a:lnSpc>
                  <a:spcPct val="115000"/>
                </a:lnSpc>
                <a:spcAft>
                  <a:spcPts val="0"/>
                </a:spcAft>
                <a:buFont typeface="Arial"/>
                <a:buChar char="•"/>
                <a:tabLst>
                  <a:tab pos="457200" algn="l"/>
                </a:tabLst>
              </a:pPr>
              <a:r>
                <a:rPr lang="en-US" sz="1200" kern="1200">
                  <a:solidFill>
                    <a:srgbClr val="000000"/>
                  </a:solidFill>
                  <a:effectLst/>
                  <a:latin typeface="Calibri"/>
                  <a:ea typeface="宋体"/>
                  <a:cs typeface="Times New Roman"/>
                </a:rPr>
                <a:t>Store batch data files received from Smart Automation Gateway</a:t>
              </a:r>
              <a:endParaRPr lang="de-DE" sz="1100">
                <a:effectLst/>
                <a:latin typeface="Calibri"/>
                <a:ea typeface="宋体"/>
                <a:cs typeface="Times New Roman"/>
              </a:endParaRPr>
            </a:p>
          </p:txBody>
        </p:sp>
        <p:cxnSp>
          <p:nvCxnSpPr>
            <p:cNvPr id="14" name="Straight Connector 94"/>
            <p:cNvCxnSpPr/>
            <p:nvPr/>
          </p:nvCxnSpPr>
          <p:spPr>
            <a:xfrm>
              <a:off x="6966368" y="2106612"/>
              <a:ext cx="36513" cy="1104900"/>
            </a:xfrm>
            <a:prstGeom prst="line">
              <a:avLst/>
            </a:prstGeom>
            <a:ln w="12700" cap="flat" cmpd="sng" algn="ctr">
              <a:solidFill>
                <a:srgbClr val="6E7D9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96"/>
            <p:cNvCxnSpPr>
              <a:endCxn id="41" idx="3"/>
            </p:cNvCxnSpPr>
            <p:nvPr/>
          </p:nvCxnSpPr>
          <p:spPr>
            <a:xfrm flipH="1">
              <a:off x="7238532" y="3435266"/>
              <a:ext cx="375536" cy="1781"/>
            </a:xfrm>
            <a:prstGeom prst="line">
              <a:avLst/>
            </a:prstGeom>
            <a:ln w="12700" cap="flat" cmpd="sng" algn="ctr">
              <a:solidFill>
                <a:srgbClr val="6E7D9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Rectangle 126"/>
            <p:cNvSpPr/>
            <p:nvPr/>
          </p:nvSpPr>
          <p:spPr>
            <a:xfrm>
              <a:off x="5404268" y="819150"/>
              <a:ext cx="1676400" cy="830997"/>
            </a:xfrm>
            <a:prstGeom prst="rect">
              <a:avLst/>
            </a:prstGeom>
          </p:spPr>
          <p:txBody>
            <a:bodyPr wrap="square">
              <a:spAutoFit/>
            </a:bodyPr>
            <a:lstStyle/>
            <a:p>
              <a:pPr>
                <a:spcAft>
                  <a:spcPts val="0"/>
                </a:spcAft>
              </a:pPr>
              <a:r>
                <a:rPr lang="en-US" sz="1200" kern="1200">
                  <a:solidFill>
                    <a:srgbClr val="4F81BD"/>
                  </a:solidFill>
                  <a:effectLst/>
                  <a:latin typeface="Calibri"/>
                  <a:ea typeface="Times New Roman"/>
                  <a:cs typeface="Times New Roman"/>
                </a:rPr>
                <a:t>Facility Manager </a:t>
              </a:r>
              <a:r>
                <a:rPr lang="en-US" sz="1200" kern="1200">
                  <a:solidFill>
                    <a:srgbClr val="000000"/>
                  </a:solidFill>
                  <a:effectLst/>
                  <a:latin typeface="Calibri"/>
                  <a:ea typeface="Times New Roman"/>
                  <a:cs typeface="Times New Roman"/>
                </a:rPr>
                <a:t>reviews batch data every day to identify “trouble” equipments</a:t>
              </a:r>
              <a:endParaRPr lang="de-DE" sz="1200">
                <a:effectLst/>
                <a:latin typeface="Times New Roman"/>
                <a:ea typeface="Times New Roman"/>
                <a:cs typeface="Times New Roman"/>
              </a:endParaRPr>
            </a:p>
          </p:txBody>
        </p:sp>
        <p:sp>
          <p:nvSpPr>
            <p:cNvPr id="17" name="Rectangle 127"/>
            <p:cNvSpPr/>
            <p:nvPr/>
          </p:nvSpPr>
          <p:spPr>
            <a:xfrm>
              <a:off x="6090068" y="2239872"/>
              <a:ext cx="1676400" cy="649605"/>
            </a:xfrm>
            <a:prstGeom prst="rect">
              <a:avLst/>
            </a:prstGeom>
          </p:spPr>
          <p:txBody>
            <a:bodyPr wrap="square">
              <a:spAutoFit/>
            </a:bodyPr>
            <a:lstStyle/>
            <a:p>
              <a:pPr>
                <a:spcAft>
                  <a:spcPts val="0"/>
                </a:spcAft>
              </a:pPr>
              <a:r>
                <a:rPr lang="en-US" sz="1200" kern="1200">
                  <a:solidFill>
                    <a:srgbClr val="000000"/>
                  </a:solidFill>
                  <a:effectLst/>
                  <a:latin typeface="Calibri"/>
                  <a:ea typeface="Times New Roman"/>
                  <a:cs typeface="Times New Roman"/>
                </a:rPr>
                <a:t>Sends email to technician to resolve the issue</a:t>
              </a:r>
              <a:endParaRPr lang="de-DE" sz="1200">
                <a:effectLst/>
                <a:latin typeface="Times New Roman"/>
                <a:ea typeface="Times New Roman"/>
                <a:cs typeface="Times New Roman"/>
              </a:endParaRPr>
            </a:p>
          </p:txBody>
        </p:sp>
        <p:sp>
          <p:nvSpPr>
            <p:cNvPr id="18" name="Rectangle 129"/>
            <p:cNvSpPr/>
            <p:nvPr/>
          </p:nvSpPr>
          <p:spPr>
            <a:xfrm>
              <a:off x="7467600" y="3181350"/>
              <a:ext cx="1676400" cy="646331"/>
            </a:xfrm>
            <a:prstGeom prst="rect">
              <a:avLst/>
            </a:prstGeom>
          </p:spPr>
          <p:txBody>
            <a:bodyPr wrap="square">
              <a:spAutoFit/>
            </a:bodyPr>
            <a:lstStyle/>
            <a:p>
              <a:pPr algn="ctr">
                <a:spcAft>
                  <a:spcPts val="0"/>
                </a:spcAft>
              </a:pPr>
              <a:r>
                <a:rPr lang="en-US" sz="1200" kern="1200">
                  <a:solidFill>
                    <a:srgbClr val="000000"/>
                  </a:solidFill>
                  <a:effectLst/>
                  <a:latin typeface="Calibri"/>
                  <a:ea typeface="Times New Roman"/>
                  <a:cs typeface="Times New Roman"/>
                </a:rPr>
                <a:t>Phone in to order part replacement for faulty equipments </a:t>
              </a:r>
              <a:endParaRPr lang="de-DE" sz="1200">
                <a:effectLst/>
                <a:latin typeface="Times New Roman"/>
                <a:ea typeface="Times New Roman"/>
                <a:cs typeface="Times New Roman"/>
              </a:endParaRPr>
            </a:p>
          </p:txBody>
        </p:sp>
        <p:grpSp>
          <p:nvGrpSpPr>
            <p:cNvPr id="19" name="Group 71"/>
            <p:cNvGrpSpPr>
              <a:grpSpLocks/>
            </p:cNvGrpSpPr>
            <p:nvPr/>
          </p:nvGrpSpPr>
          <p:grpSpPr bwMode="auto">
            <a:xfrm>
              <a:off x="1441867" y="2620851"/>
              <a:ext cx="244474" cy="224789"/>
              <a:chOff x="1441869" y="2620848"/>
              <a:chExt cx="244545" cy="225419"/>
            </a:xfrm>
          </p:grpSpPr>
          <p:sp>
            <p:nvSpPr>
              <p:cNvPr id="56" name="Oval 55"/>
              <p:cNvSpPr>
                <a:spLocks noChangeArrowheads="1"/>
              </p:cNvSpPr>
              <p:nvPr/>
            </p:nvSpPr>
            <p:spPr bwMode="auto">
              <a:xfrm>
                <a:off x="1489509" y="2642286"/>
                <a:ext cx="144505" cy="156011"/>
              </a:xfrm>
              <a:prstGeom prst="ellipse">
                <a:avLst/>
              </a:prstGeom>
              <a:solidFill>
                <a:srgbClr val="0000FF"/>
              </a:solidFill>
              <a:ln w="9525">
                <a:solidFill>
                  <a:srgbClr val="58667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57" name="TextBox 76"/>
              <p:cNvSpPr txBox="1">
                <a:spLocks noChangeArrowheads="1"/>
              </p:cNvSpPr>
              <p:nvPr/>
            </p:nvSpPr>
            <p:spPr bwMode="auto">
              <a:xfrm>
                <a:off x="1441869" y="2620848"/>
                <a:ext cx="244545" cy="225419"/>
              </a:xfrm>
              <a:prstGeom prst="rect">
                <a:avLst/>
              </a:prstGeom>
              <a:noFill/>
              <a:ln w="9525">
                <a:noFill/>
                <a:miter lim="800000"/>
                <a:headEnd/>
                <a:tailEnd/>
              </a:ln>
            </p:spPr>
            <p:txBody>
              <a:bodyPr wrap="none">
                <a:spAutoFit/>
              </a:bodyPr>
              <a:lstStyle/>
              <a:p>
                <a:pPr>
                  <a:spcAft>
                    <a:spcPts val="0"/>
                  </a:spcAft>
                </a:pPr>
                <a:r>
                  <a:rPr lang="en-US" sz="800" b="1" kern="1200">
                    <a:solidFill>
                      <a:srgbClr val="FFFFFF"/>
                    </a:solidFill>
                    <a:effectLst/>
                    <a:latin typeface="Calibri"/>
                    <a:ea typeface="Times New Roman"/>
                    <a:cs typeface="Times New Roman"/>
                  </a:rPr>
                  <a:t>2</a:t>
                </a:r>
                <a:endParaRPr lang="de-DE" sz="1200">
                  <a:effectLst/>
                  <a:latin typeface="Times New Roman"/>
                  <a:ea typeface="Times New Roman"/>
                  <a:cs typeface="Times New Roman"/>
                </a:endParaRPr>
              </a:p>
            </p:txBody>
          </p:sp>
        </p:grpSp>
        <p:grpSp>
          <p:nvGrpSpPr>
            <p:cNvPr id="20" name="Group 71"/>
            <p:cNvGrpSpPr>
              <a:grpSpLocks/>
            </p:cNvGrpSpPr>
            <p:nvPr/>
          </p:nvGrpSpPr>
          <p:grpSpPr bwMode="auto">
            <a:xfrm>
              <a:off x="1822875" y="944547"/>
              <a:ext cx="250825" cy="224789"/>
              <a:chOff x="1822868" y="944547"/>
              <a:chExt cx="234549" cy="224451"/>
            </a:xfrm>
          </p:grpSpPr>
          <p:sp>
            <p:nvSpPr>
              <p:cNvPr id="54" name="Oval 53"/>
              <p:cNvSpPr>
                <a:spLocks noChangeArrowheads="1"/>
              </p:cNvSpPr>
              <p:nvPr/>
            </p:nvSpPr>
            <p:spPr bwMode="auto">
              <a:xfrm>
                <a:off x="1870372" y="965540"/>
                <a:ext cx="143996" cy="156926"/>
              </a:xfrm>
              <a:prstGeom prst="ellipse">
                <a:avLst/>
              </a:prstGeom>
              <a:solidFill>
                <a:srgbClr val="0000FF"/>
              </a:solidFill>
              <a:ln w="9525">
                <a:solidFill>
                  <a:srgbClr val="58667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55" name="TextBox 89"/>
              <p:cNvSpPr txBox="1">
                <a:spLocks noChangeArrowheads="1"/>
              </p:cNvSpPr>
              <p:nvPr/>
            </p:nvSpPr>
            <p:spPr bwMode="auto">
              <a:xfrm>
                <a:off x="1822868" y="944547"/>
                <a:ext cx="234549" cy="224451"/>
              </a:xfrm>
              <a:prstGeom prst="rect">
                <a:avLst/>
              </a:prstGeom>
              <a:noFill/>
              <a:ln w="9525">
                <a:noFill/>
                <a:miter lim="800000"/>
                <a:headEnd/>
                <a:tailEnd/>
              </a:ln>
            </p:spPr>
            <p:txBody>
              <a:bodyPr>
                <a:spAutoFit/>
              </a:bodyPr>
              <a:lstStyle/>
              <a:p>
                <a:pPr>
                  <a:spcAft>
                    <a:spcPts val="0"/>
                  </a:spcAft>
                </a:pPr>
                <a:r>
                  <a:rPr lang="en-US" sz="800" b="1" kern="1200">
                    <a:solidFill>
                      <a:srgbClr val="FFFFFF"/>
                    </a:solidFill>
                    <a:effectLst/>
                    <a:latin typeface="Calibri"/>
                    <a:ea typeface="Times New Roman"/>
                    <a:cs typeface="Times New Roman"/>
                  </a:rPr>
                  <a:t>3</a:t>
                </a:r>
                <a:endParaRPr lang="de-DE" sz="1200">
                  <a:effectLst/>
                  <a:latin typeface="Times New Roman"/>
                  <a:ea typeface="Times New Roman"/>
                  <a:cs typeface="Times New Roman"/>
                </a:endParaRPr>
              </a:p>
            </p:txBody>
          </p:sp>
        </p:grpSp>
        <p:grpSp>
          <p:nvGrpSpPr>
            <p:cNvPr id="21" name="Group 71"/>
            <p:cNvGrpSpPr>
              <a:grpSpLocks/>
            </p:cNvGrpSpPr>
            <p:nvPr/>
          </p:nvGrpSpPr>
          <p:grpSpPr bwMode="auto">
            <a:xfrm>
              <a:off x="4413679" y="2443013"/>
              <a:ext cx="244474" cy="224789"/>
              <a:chOff x="4413670" y="2443003"/>
              <a:chExt cx="244535" cy="224713"/>
            </a:xfrm>
          </p:grpSpPr>
          <p:sp>
            <p:nvSpPr>
              <p:cNvPr id="52" name="Oval 51"/>
              <p:cNvSpPr>
                <a:spLocks noChangeArrowheads="1"/>
              </p:cNvSpPr>
              <p:nvPr/>
            </p:nvSpPr>
            <p:spPr bwMode="auto">
              <a:xfrm>
                <a:off x="4461305" y="2464171"/>
                <a:ext cx="144499" cy="157110"/>
              </a:xfrm>
              <a:prstGeom prst="ellipse">
                <a:avLst/>
              </a:prstGeom>
              <a:solidFill>
                <a:srgbClr val="0000FF"/>
              </a:solidFill>
              <a:ln w="9525">
                <a:solidFill>
                  <a:srgbClr val="58667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53" name="TextBox 96"/>
              <p:cNvSpPr txBox="1">
                <a:spLocks noChangeArrowheads="1"/>
              </p:cNvSpPr>
              <p:nvPr/>
            </p:nvSpPr>
            <p:spPr bwMode="auto">
              <a:xfrm>
                <a:off x="4413670" y="2443003"/>
                <a:ext cx="244535" cy="224713"/>
              </a:xfrm>
              <a:prstGeom prst="rect">
                <a:avLst/>
              </a:prstGeom>
              <a:noFill/>
              <a:ln w="9525">
                <a:noFill/>
                <a:miter lim="800000"/>
                <a:headEnd/>
                <a:tailEnd/>
              </a:ln>
            </p:spPr>
            <p:txBody>
              <a:bodyPr wrap="none">
                <a:spAutoFit/>
              </a:bodyPr>
              <a:lstStyle/>
              <a:p>
                <a:pPr>
                  <a:spcAft>
                    <a:spcPts val="0"/>
                  </a:spcAft>
                </a:pPr>
                <a:r>
                  <a:rPr lang="en-US" sz="800" b="1" kern="1200">
                    <a:solidFill>
                      <a:srgbClr val="FFFFFF"/>
                    </a:solidFill>
                    <a:effectLst/>
                    <a:latin typeface="Calibri"/>
                    <a:ea typeface="Times New Roman"/>
                    <a:cs typeface="Times New Roman"/>
                  </a:rPr>
                  <a:t>4</a:t>
                </a:r>
                <a:endParaRPr lang="de-DE" sz="1200">
                  <a:effectLst/>
                  <a:latin typeface="Times New Roman"/>
                  <a:ea typeface="Times New Roman"/>
                  <a:cs typeface="Times New Roman"/>
                </a:endParaRPr>
              </a:p>
            </p:txBody>
          </p:sp>
        </p:grpSp>
        <p:grpSp>
          <p:nvGrpSpPr>
            <p:cNvPr id="22" name="Group 71"/>
            <p:cNvGrpSpPr>
              <a:grpSpLocks/>
            </p:cNvGrpSpPr>
            <p:nvPr/>
          </p:nvGrpSpPr>
          <p:grpSpPr bwMode="auto">
            <a:xfrm>
              <a:off x="5175681" y="944550"/>
              <a:ext cx="244474" cy="224789"/>
              <a:chOff x="5175670" y="944547"/>
              <a:chExt cx="244535" cy="224713"/>
            </a:xfrm>
          </p:grpSpPr>
          <p:sp>
            <p:nvSpPr>
              <p:cNvPr id="50" name="Oval 49"/>
              <p:cNvSpPr>
                <a:spLocks noChangeArrowheads="1"/>
              </p:cNvSpPr>
              <p:nvPr/>
            </p:nvSpPr>
            <p:spPr bwMode="auto">
              <a:xfrm>
                <a:off x="5223305" y="965630"/>
                <a:ext cx="144499" cy="157110"/>
              </a:xfrm>
              <a:prstGeom prst="ellipse">
                <a:avLst/>
              </a:prstGeom>
              <a:solidFill>
                <a:srgbClr val="0000FF"/>
              </a:solidFill>
              <a:ln w="9525">
                <a:solidFill>
                  <a:srgbClr val="58667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51" name="TextBox 103"/>
              <p:cNvSpPr txBox="1">
                <a:spLocks noChangeArrowheads="1"/>
              </p:cNvSpPr>
              <p:nvPr/>
            </p:nvSpPr>
            <p:spPr bwMode="auto">
              <a:xfrm>
                <a:off x="5175670" y="944547"/>
                <a:ext cx="244535" cy="224713"/>
              </a:xfrm>
              <a:prstGeom prst="rect">
                <a:avLst/>
              </a:prstGeom>
              <a:noFill/>
              <a:ln w="9525">
                <a:noFill/>
                <a:miter lim="800000"/>
                <a:headEnd/>
                <a:tailEnd/>
              </a:ln>
            </p:spPr>
            <p:txBody>
              <a:bodyPr wrap="none">
                <a:spAutoFit/>
              </a:bodyPr>
              <a:lstStyle/>
              <a:p>
                <a:pPr>
                  <a:spcAft>
                    <a:spcPts val="0"/>
                  </a:spcAft>
                </a:pPr>
                <a:r>
                  <a:rPr lang="en-US" sz="800" b="1" kern="1200">
                    <a:solidFill>
                      <a:srgbClr val="FFFFFF"/>
                    </a:solidFill>
                    <a:effectLst/>
                    <a:latin typeface="Calibri"/>
                    <a:ea typeface="Times New Roman"/>
                    <a:cs typeface="Times New Roman"/>
                  </a:rPr>
                  <a:t>6</a:t>
                </a:r>
                <a:endParaRPr lang="de-DE" sz="1200">
                  <a:effectLst/>
                  <a:latin typeface="Times New Roman"/>
                  <a:ea typeface="Times New Roman"/>
                  <a:cs typeface="Times New Roman"/>
                </a:endParaRPr>
              </a:p>
            </p:txBody>
          </p:sp>
        </p:grpSp>
        <p:grpSp>
          <p:nvGrpSpPr>
            <p:cNvPr id="23" name="Group 71"/>
            <p:cNvGrpSpPr>
              <a:grpSpLocks/>
            </p:cNvGrpSpPr>
            <p:nvPr/>
          </p:nvGrpSpPr>
          <p:grpSpPr bwMode="auto">
            <a:xfrm>
              <a:off x="6090077" y="2087489"/>
              <a:ext cx="244474" cy="224789"/>
              <a:chOff x="6090064" y="2087482"/>
              <a:chExt cx="244535" cy="224713"/>
            </a:xfrm>
          </p:grpSpPr>
          <p:sp>
            <p:nvSpPr>
              <p:cNvPr id="48" name="Oval 47"/>
              <p:cNvSpPr>
                <a:spLocks noChangeArrowheads="1"/>
              </p:cNvSpPr>
              <p:nvPr/>
            </p:nvSpPr>
            <p:spPr bwMode="auto">
              <a:xfrm>
                <a:off x="6137704" y="2108630"/>
                <a:ext cx="144499" cy="157110"/>
              </a:xfrm>
              <a:prstGeom prst="ellipse">
                <a:avLst/>
              </a:prstGeom>
              <a:solidFill>
                <a:srgbClr val="0000FF"/>
              </a:solidFill>
              <a:ln w="9525">
                <a:solidFill>
                  <a:srgbClr val="58667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49" name="TextBox 103"/>
              <p:cNvSpPr txBox="1">
                <a:spLocks noChangeArrowheads="1"/>
              </p:cNvSpPr>
              <p:nvPr/>
            </p:nvSpPr>
            <p:spPr bwMode="auto">
              <a:xfrm>
                <a:off x="6090064" y="2087482"/>
                <a:ext cx="244535" cy="224713"/>
              </a:xfrm>
              <a:prstGeom prst="rect">
                <a:avLst/>
              </a:prstGeom>
              <a:noFill/>
              <a:ln w="9525">
                <a:noFill/>
                <a:miter lim="800000"/>
                <a:headEnd/>
                <a:tailEnd/>
              </a:ln>
            </p:spPr>
            <p:txBody>
              <a:bodyPr wrap="none">
                <a:spAutoFit/>
              </a:bodyPr>
              <a:lstStyle/>
              <a:p>
                <a:pPr>
                  <a:spcAft>
                    <a:spcPts val="0"/>
                  </a:spcAft>
                </a:pPr>
                <a:r>
                  <a:rPr lang="en-US" sz="800" b="1" kern="1200">
                    <a:solidFill>
                      <a:srgbClr val="FFFFFF"/>
                    </a:solidFill>
                    <a:effectLst/>
                    <a:latin typeface="Calibri"/>
                    <a:ea typeface="Times New Roman"/>
                    <a:cs typeface="Times New Roman"/>
                  </a:rPr>
                  <a:t>7</a:t>
                </a:r>
                <a:endParaRPr lang="de-DE" sz="1200">
                  <a:effectLst/>
                  <a:latin typeface="Times New Roman"/>
                  <a:ea typeface="Times New Roman"/>
                  <a:cs typeface="Times New Roman"/>
                </a:endParaRPr>
              </a:p>
            </p:txBody>
          </p:sp>
        </p:grpSp>
        <p:grpSp>
          <p:nvGrpSpPr>
            <p:cNvPr id="24" name="Group 71"/>
            <p:cNvGrpSpPr>
              <a:grpSpLocks/>
            </p:cNvGrpSpPr>
            <p:nvPr/>
          </p:nvGrpSpPr>
          <p:grpSpPr bwMode="auto">
            <a:xfrm>
              <a:off x="7315216" y="3105024"/>
              <a:ext cx="244474" cy="224789"/>
              <a:chOff x="7315200" y="3105011"/>
              <a:chExt cx="244535" cy="224713"/>
            </a:xfrm>
          </p:grpSpPr>
          <p:sp>
            <p:nvSpPr>
              <p:cNvPr id="46" name="Oval 45"/>
              <p:cNvSpPr>
                <a:spLocks noChangeArrowheads="1"/>
              </p:cNvSpPr>
              <p:nvPr/>
            </p:nvSpPr>
            <p:spPr bwMode="auto">
              <a:xfrm>
                <a:off x="7362838" y="3126216"/>
                <a:ext cx="144499" cy="157110"/>
              </a:xfrm>
              <a:prstGeom prst="ellipse">
                <a:avLst/>
              </a:prstGeom>
              <a:solidFill>
                <a:srgbClr val="0000FF"/>
              </a:solidFill>
              <a:ln w="9525">
                <a:solidFill>
                  <a:srgbClr val="58667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47" name="TextBox 103"/>
              <p:cNvSpPr txBox="1">
                <a:spLocks noChangeArrowheads="1"/>
              </p:cNvSpPr>
              <p:nvPr/>
            </p:nvSpPr>
            <p:spPr bwMode="auto">
              <a:xfrm>
                <a:off x="7315200" y="3105011"/>
                <a:ext cx="244535" cy="224713"/>
              </a:xfrm>
              <a:prstGeom prst="rect">
                <a:avLst/>
              </a:prstGeom>
              <a:noFill/>
              <a:ln w="9525">
                <a:noFill/>
                <a:miter lim="800000"/>
                <a:headEnd/>
                <a:tailEnd/>
              </a:ln>
            </p:spPr>
            <p:txBody>
              <a:bodyPr wrap="none">
                <a:spAutoFit/>
              </a:bodyPr>
              <a:lstStyle/>
              <a:p>
                <a:pPr>
                  <a:spcAft>
                    <a:spcPts val="0"/>
                  </a:spcAft>
                </a:pPr>
                <a:r>
                  <a:rPr lang="en-US" sz="800" b="1" kern="1200">
                    <a:solidFill>
                      <a:srgbClr val="FFFFFF"/>
                    </a:solidFill>
                    <a:effectLst/>
                    <a:latin typeface="Calibri"/>
                    <a:ea typeface="Times New Roman"/>
                    <a:cs typeface="Times New Roman"/>
                  </a:rPr>
                  <a:t>9</a:t>
                </a:r>
                <a:endParaRPr lang="de-DE" sz="1200">
                  <a:effectLst/>
                  <a:latin typeface="Times New Roman"/>
                  <a:ea typeface="Times New Roman"/>
                  <a:cs typeface="Times New Roman"/>
                </a:endParaRPr>
              </a:p>
            </p:txBody>
          </p:sp>
        </p:grpSp>
        <p:grpSp>
          <p:nvGrpSpPr>
            <p:cNvPr id="25" name="Group 71"/>
            <p:cNvGrpSpPr>
              <a:grpSpLocks/>
            </p:cNvGrpSpPr>
            <p:nvPr/>
          </p:nvGrpSpPr>
          <p:grpSpPr bwMode="auto">
            <a:xfrm>
              <a:off x="5328082" y="3562201"/>
              <a:ext cx="244474" cy="224789"/>
              <a:chOff x="5328070" y="3562187"/>
              <a:chExt cx="244535" cy="224713"/>
            </a:xfrm>
          </p:grpSpPr>
          <p:sp>
            <p:nvSpPr>
              <p:cNvPr id="44" name="Oval 43"/>
              <p:cNvSpPr>
                <a:spLocks noChangeArrowheads="1"/>
              </p:cNvSpPr>
              <p:nvPr/>
            </p:nvSpPr>
            <p:spPr bwMode="auto">
              <a:xfrm>
                <a:off x="5375705" y="3583418"/>
                <a:ext cx="144499" cy="157110"/>
              </a:xfrm>
              <a:prstGeom prst="ellipse">
                <a:avLst/>
              </a:prstGeom>
              <a:solidFill>
                <a:srgbClr val="0000FF"/>
              </a:solidFill>
              <a:ln w="9525">
                <a:solidFill>
                  <a:srgbClr val="58667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45" name="TextBox 103"/>
              <p:cNvSpPr txBox="1">
                <a:spLocks noChangeArrowheads="1"/>
              </p:cNvSpPr>
              <p:nvPr/>
            </p:nvSpPr>
            <p:spPr bwMode="auto">
              <a:xfrm>
                <a:off x="5328070" y="3562187"/>
                <a:ext cx="244535" cy="224713"/>
              </a:xfrm>
              <a:prstGeom prst="rect">
                <a:avLst/>
              </a:prstGeom>
              <a:noFill/>
              <a:ln w="9525">
                <a:noFill/>
                <a:miter lim="800000"/>
                <a:headEnd/>
                <a:tailEnd/>
              </a:ln>
            </p:spPr>
            <p:txBody>
              <a:bodyPr wrap="none">
                <a:spAutoFit/>
              </a:bodyPr>
              <a:lstStyle/>
              <a:p>
                <a:pPr>
                  <a:spcAft>
                    <a:spcPts val="0"/>
                  </a:spcAft>
                </a:pPr>
                <a:r>
                  <a:rPr lang="en-US" sz="800" b="1" kern="1200">
                    <a:solidFill>
                      <a:srgbClr val="FFFFFF"/>
                    </a:solidFill>
                    <a:effectLst/>
                    <a:latin typeface="Calibri"/>
                    <a:ea typeface="Times New Roman"/>
                    <a:cs typeface="Times New Roman"/>
                  </a:rPr>
                  <a:t>8</a:t>
                </a:r>
                <a:endParaRPr lang="de-DE" sz="1200">
                  <a:effectLst/>
                  <a:latin typeface="Times New Roman"/>
                  <a:ea typeface="Times New Roman"/>
                  <a:cs typeface="Times New Roman"/>
                </a:endParaRPr>
              </a:p>
            </p:txBody>
          </p:sp>
        </p:grpSp>
        <p:sp>
          <p:nvSpPr>
            <p:cNvPr id="26" name="Rounded Rectangle 162"/>
            <p:cNvSpPr>
              <a:spLocks noChangeArrowheads="1"/>
            </p:cNvSpPr>
            <p:nvPr/>
          </p:nvSpPr>
          <p:spPr bwMode="auto">
            <a:xfrm>
              <a:off x="1703806" y="1695450"/>
              <a:ext cx="957262" cy="933450"/>
            </a:xfrm>
            <a:prstGeom prst="roundRect">
              <a:avLst>
                <a:gd name="adj" fmla="val 11148"/>
              </a:avLst>
            </a:prstGeom>
            <a:gradFill rotWithShape="1">
              <a:gsLst>
                <a:gs pos="0">
                  <a:srgbClr val="FF0000">
                    <a:alpha val="53000"/>
                  </a:srgbClr>
                </a:gs>
                <a:gs pos="20000">
                  <a:srgbClr val="FF0000">
                    <a:alpha val="53000"/>
                  </a:srgbClr>
                </a:gs>
                <a:gs pos="100000">
                  <a:srgbClr val="D80000">
                    <a:alpha val="53000"/>
                  </a:srgbClr>
                </a:gs>
              </a:gsLst>
              <a:lin ang="5400000"/>
            </a:gradFill>
            <a:ln w="38100">
              <a:solidFill>
                <a:srgbClr val="FFFFF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27" name="TextBox 163"/>
            <p:cNvSpPr txBox="1"/>
            <p:nvPr/>
          </p:nvSpPr>
          <p:spPr>
            <a:xfrm>
              <a:off x="1670468" y="1865283"/>
              <a:ext cx="990600" cy="544195"/>
            </a:xfrm>
            <a:prstGeom prst="rect">
              <a:avLst/>
            </a:prstGeom>
            <a:noFill/>
          </p:spPr>
          <p:txBody>
            <a:bodyPr wrap="square">
              <a:spAutoFit/>
            </a:bodyPr>
            <a:lstStyle/>
            <a:p>
              <a:pPr algn="ctr">
                <a:spcAft>
                  <a:spcPts val="0"/>
                </a:spcAft>
              </a:pPr>
              <a:r>
                <a:rPr lang="en-US" sz="1050" b="1" kern="1200">
                  <a:solidFill>
                    <a:srgbClr val="FFFFFF"/>
                  </a:solidFill>
                  <a:effectLst>
                    <a:outerShdw blurRad="50800" dist="38100" dir="2700000" rotWithShape="0">
                      <a:srgbClr val="000000">
                        <a:alpha val="43000"/>
                      </a:srgbClr>
                    </a:outerShdw>
                  </a:effectLst>
                  <a:latin typeface="Calibri"/>
                  <a:ea typeface="Times New Roman"/>
                  <a:cs typeface="Times New Roman"/>
                </a:rPr>
                <a:t>Automation</a:t>
              </a:r>
              <a:endParaRPr lang="de-DE" sz="1200">
                <a:effectLst/>
                <a:latin typeface="Times New Roman"/>
                <a:ea typeface="Times New Roman"/>
                <a:cs typeface="Times New Roman"/>
              </a:endParaRPr>
            </a:p>
            <a:p>
              <a:pPr algn="ctr">
                <a:spcAft>
                  <a:spcPts val="0"/>
                </a:spcAft>
              </a:pPr>
              <a:r>
                <a:rPr lang="en-US" sz="1050" b="1" kern="1200">
                  <a:solidFill>
                    <a:srgbClr val="FFFFFF"/>
                  </a:solidFill>
                  <a:effectLst>
                    <a:outerShdw blurRad="50800" dist="38100" dir="2700000" rotWithShape="0">
                      <a:srgbClr val="000000">
                        <a:alpha val="43000"/>
                      </a:srgbClr>
                    </a:outerShdw>
                  </a:effectLst>
                  <a:latin typeface="Calibri"/>
                  <a:ea typeface="Times New Roman"/>
                  <a:cs typeface="Times New Roman"/>
                </a:rPr>
                <a:t>Gateway</a:t>
              </a:r>
              <a:endParaRPr lang="de-DE" sz="1200">
                <a:effectLst/>
                <a:latin typeface="Times New Roman"/>
                <a:ea typeface="Times New Roman"/>
                <a:cs typeface="Times New Roman"/>
              </a:endParaRPr>
            </a:p>
          </p:txBody>
        </p:sp>
        <p:cxnSp>
          <p:nvCxnSpPr>
            <p:cNvPr id="28" name="Straight Connector 167"/>
            <p:cNvCxnSpPr>
              <a:endCxn id="12" idx="3"/>
            </p:cNvCxnSpPr>
            <p:nvPr/>
          </p:nvCxnSpPr>
          <p:spPr>
            <a:xfrm flipH="1">
              <a:off x="6013868" y="1733550"/>
              <a:ext cx="533400" cy="411162"/>
            </a:xfrm>
            <a:prstGeom prst="line">
              <a:avLst/>
            </a:prstGeom>
            <a:ln w="12700" cap="flat" cmpd="sng" algn="ctr">
              <a:solidFill>
                <a:srgbClr val="6E7D9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9" name="Group 71"/>
            <p:cNvGrpSpPr>
              <a:grpSpLocks/>
            </p:cNvGrpSpPr>
            <p:nvPr/>
          </p:nvGrpSpPr>
          <p:grpSpPr bwMode="auto">
            <a:xfrm>
              <a:off x="70268" y="3433546"/>
              <a:ext cx="244474" cy="224789"/>
              <a:chOff x="70268" y="3433543"/>
              <a:chExt cx="244359" cy="225419"/>
            </a:xfrm>
          </p:grpSpPr>
          <p:sp>
            <p:nvSpPr>
              <p:cNvPr id="42" name="Oval 41"/>
              <p:cNvSpPr>
                <a:spLocks noChangeArrowheads="1"/>
              </p:cNvSpPr>
              <p:nvPr/>
            </p:nvSpPr>
            <p:spPr bwMode="auto">
              <a:xfrm>
                <a:off x="117874" y="3455027"/>
                <a:ext cx="144394" cy="156011"/>
              </a:xfrm>
              <a:prstGeom prst="ellipse">
                <a:avLst/>
              </a:prstGeom>
              <a:solidFill>
                <a:srgbClr val="0000FF"/>
              </a:solidFill>
              <a:ln w="9525">
                <a:solidFill>
                  <a:srgbClr val="58667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43" name="TextBox 83"/>
              <p:cNvSpPr txBox="1">
                <a:spLocks noChangeArrowheads="1"/>
              </p:cNvSpPr>
              <p:nvPr/>
            </p:nvSpPr>
            <p:spPr bwMode="auto">
              <a:xfrm>
                <a:off x="70268" y="3433543"/>
                <a:ext cx="244359" cy="225419"/>
              </a:xfrm>
              <a:prstGeom prst="rect">
                <a:avLst/>
              </a:prstGeom>
              <a:noFill/>
              <a:ln w="9525">
                <a:noFill/>
                <a:miter lim="800000"/>
                <a:headEnd/>
                <a:tailEnd/>
              </a:ln>
            </p:spPr>
            <p:txBody>
              <a:bodyPr wrap="none">
                <a:spAutoFit/>
              </a:bodyPr>
              <a:lstStyle/>
              <a:p>
                <a:pPr>
                  <a:spcAft>
                    <a:spcPts val="0"/>
                  </a:spcAft>
                </a:pPr>
                <a:r>
                  <a:rPr lang="en-US" sz="800" b="1" kern="1200">
                    <a:solidFill>
                      <a:srgbClr val="FFFFFF"/>
                    </a:solidFill>
                    <a:effectLst/>
                    <a:latin typeface="Calibri"/>
                    <a:ea typeface="Times New Roman"/>
                    <a:cs typeface="Times New Roman"/>
                  </a:rPr>
                  <a:t>1</a:t>
                </a:r>
                <a:endParaRPr lang="de-DE" sz="1200">
                  <a:effectLst/>
                  <a:latin typeface="Times New Roman"/>
                  <a:ea typeface="Times New Roman"/>
                  <a:cs typeface="Times New Roman"/>
                </a:endParaRPr>
              </a:p>
            </p:txBody>
          </p:sp>
        </p:grpSp>
        <p:sp>
          <p:nvSpPr>
            <p:cNvPr id="30" name="Rounded Rectangle 103"/>
            <p:cNvSpPr>
              <a:spLocks noChangeArrowheads="1"/>
            </p:cNvSpPr>
            <p:nvPr/>
          </p:nvSpPr>
          <p:spPr bwMode="auto">
            <a:xfrm>
              <a:off x="298868" y="1901825"/>
              <a:ext cx="762000" cy="593725"/>
            </a:xfrm>
            <a:prstGeom prst="roundRect">
              <a:avLst>
                <a:gd name="adj" fmla="val 11148"/>
              </a:avLst>
            </a:prstGeom>
            <a:gradFill rotWithShape="1">
              <a:gsLst>
                <a:gs pos="0">
                  <a:srgbClr val="FF0000">
                    <a:alpha val="53000"/>
                  </a:srgbClr>
                </a:gs>
                <a:gs pos="20000">
                  <a:srgbClr val="FF0000">
                    <a:alpha val="53000"/>
                  </a:srgbClr>
                </a:gs>
                <a:gs pos="100000">
                  <a:srgbClr val="D80000">
                    <a:alpha val="53000"/>
                  </a:srgbClr>
                </a:gs>
              </a:gsLst>
              <a:lin ang="5400000"/>
            </a:gradFill>
            <a:ln w="38100">
              <a:solidFill>
                <a:srgbClr val="FFFFF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31" name="TextBox 111"/>
            <p:cNvSpPr txBox="1"/>
            <p:nvPr/>
          </p:nvSpPr>
          <p:spPr>
            <a:xfrm>
              <a:off x="222668" y="1885880"/>
              <a:ext cx="857250" cy="896620"/>
            </a:xfrm>
            <a:prstGeom prst="rect">
              <a:avLst/>
            </a:prstGeom>
            <a:noFill/>
          </p:spPr>
          <p:txBody>
            <a:bodyPr>
              <a:spAutoFit/>
            </a:bodyPr>
            <a:lstStyle/>
            <a:p>
              <a:pPr algn="ctr">
                <a:spcAft>
                  <a:spcPts val="0"/>
                </a:spcAft>
              </a:pPr>
              <a:r>
                <a:rPr lang="en-US" sz="900" b="1" kern="1200">
                  <a:solidFill>
                    <a:srgbClr val="FFFFFF"/>
                  </a:solidFill>
                  <a:effectLst>
                    <a:outerShdw blurRad="50800" dist="38100" dir="2700000" rotWithShape="0">
                      <a:srgbClr val="000000">
                        <a:alpha val="43000"/>
                      </a:srgbClr>
                    </a:outerShdw>
                  </a:effectLst>
                  <a:latin typeface="Calibri"/>
                  <a:ea typeface="Times New Roman"/>
                  <a:cs typeface="Times New Roman"/>
                </a:rPr>
                <a:t>Remote Equipment with Temp sensor</a:t>
              </a:r>
              <a:endParaRPr lang="de-DE" sz="1200">
                <a:effectLst/>
                <a:latin typeface="Times New Roman"/>
                <a:ea typeface="Times New Roman"/>
                <a:cs typeface="Times New Roman"/>
              </a:endParaRPr>
            </a:p>
          </p:txBody>
        </p:sp>
        <p:cxnSp>
          <p:nvCxnSpPr>
            <p:cNvPr id="32" name="Straight Connector 123"/>
            <p:cNvCxnSpPr>
              <a:stCxn id="27" idx="1"/>
              <a:endCxn id="31" idx="3"/>
            </p:cNvCxnSpPr>
            <p:nvPr/>
          </p:nvCxnSpPr>
          <p:spPr>
            <a:xfrm flipH="1">
              <a:off x="1079918" y="2080796"/>
              <a:ext cx="590550" cy="128320"/>
            </a:xfrm>
            <a:prstGeom prst="line">
              <a:avLst/>
            </a:prstGeom>
            <a:ln w="12700" cap="flat" cmpd="sng" algn="ctr">
              <a:solidFill>
                <a:srgbClr val="6E7D92"/>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 name="TextBox 110"/>
            <p:cNvSpPr txBox="1">
              <a:spLocks noChangeArrowheads="1"/>
            </p:cNvSpPr>
            <p:nvPr/>
          </p:nvSpPr>
          <p:spPr bwMode="auto">
            <a:xfrm>
              <a:off x="1137068" y="1809684"/>
              <a:ext cx="685799" cy="349249"/>
            </a:xfrm>
            <a:prstGeom prst="rect">
              <a:avLst/>
            </a:prstGeom>
            <a:noFill/>
            <a:ln w="9525">
              <a:noFill/>
              <a:miter lim="800000"/>
              <a:headEnd/>
              <a:tailEnd/>
            </a:ln>
          </p:spPr>
          <p:txBody>
            <a:bodyPr wrap="square">
              <a:spAutoFit/>
            </a:bodyPr>
            <a:lstStyle/>
            <a:p>
              <a:pPr>
                <a:spcAft>
                  <a:spcPts val="0"/>
                </a:spcAft>
              </a:pPr>
              <a:r>
                <a:rPr lang="en-US" sz="800" kern="1200">
                  <a:solidFill>
                    <a:srgbClr val="1F497D"/>
                  </a:solidFill>
                  <a:effectLst/>
                  <a:latin typeface="Calibri"/>
                  <a:ea typeface="Times New Roman"/>
                  <a:cs typeface="Times New Roman"/>
                </a:rPr>
                <a:t>Dedicated network</a:t>
              </a:r>
              <a:endParaRPr lang="de-DE" sz="1200">
                <a:effectLst/>
                <a:latin typeface="Times New Roman"/>
                <a:ea typeface="Times New Roman"/>
                <a:cs typeface="Times New Roman"/>
              </a:endParaRPr>
            </a:p>
          </p:txBody>
        </p:sp>
        <p:sp>
          <p:nvSpPr>
            <p:cNvPr id="34" name="Rounded Rectangle 107"/>
            <p:cNvSpPr>
              <a:spLocks noChangeArrowheads="1"/>
            </p:cNvSpPr>
            <p:nvPr/>
          </p:nvSpPr>
          <p:spPr bwMode="auto">
            <a:xfrm>
              <a:off x="298868" y="1139825"/>
              <a:ext cx="762000" cy="593725"/>
            </a:xfrm>
            <a:prstGeom prst="roundRect">
              <a:avLst>
                <a:gd name="adj" fmla="val 11148"/>
              </a:avLst>
            </a:prstGeom>
            <a:gradFill rotWithShape="1">
              <a:gsLst>
                <a:gs pos="0">
                  <a:srgbClr val="FF0000">
                    <a:alpha val="53000"/>
                  </a:srgbClr>
                </a:gs>
                <a:gs pos="20000">
                  <a:srgbClr val="FF0000">
                    <a:alpha val="53000"/>
                  </a:srgbClr>
                </a:gs>
                <a:gs pos="100000">
                  <a:srgbClr val="D80000">
                    <a:alpha val="53000"/>
                  </a:srgbClr>
                </a:gs>
              </a:gsLst>
              <a:lin ang="5400000"/>
            </a:gradFill>
            <a:ln w="38100">
              <a:solidFill>
                <a:srgbClr val="FFFFF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35" name="TextBox 108"/>
            <p:cNvSpPr txBox="1"/>
            <p:nvPr/>
          </p:nvSpPr>
          <p:spPr>
            <a:xfrm>
              <a:off x="222668" y="1123923"/>
              <a:ext cx="857250" cy="896620"/>
            </a:xfrm>
            <a:prstGeom prst="rect">
              <a:avLst/>
            </a:prstGeom>
            <a:noFill/>
          </p:spPr>
          <p:txBody>
            <a:bodyPr>
              <a:spAutoFit/>
            </a:bodyPr>
            <a:lstStyle/>
            <a:p>
              <a:pPr algn="ctr">
                <a:spcAft>
                  <a:spcPts val="0"/>
                </a:spcAft>
              </a:pPr>
              <a:r>
                <a:rPr lang="en-US" sz="900" b="1" kern="1200">
                  <a:solidFill>
                    <a:srgbClr val="FFFFFF"/>
                  </a:solidFill>
                  <a:effectLst>
                    <a:outerShdw blurRad="50800" dist="38100" dir="2700000" rotWithShape="0">
                      <a:srgbClr val="000000">
                        <a:alpha val="43000"/>
                      </a:srgbClr>
                    </a:outerShdw>
                  </a:effectLst>
                  <a:latin typeface="Calibri"/>
                  <a:ea typeface="Times New Roman"/>
                  <a:cs typeface="Times New Roman"/>
                </a:rPr>
                <a:t>Remote Equipment with Temp sensor</a:t>
              </a:r>
              <a:endParaRPr lang="de-DE" sz="1200">
                <a:effectLst/>
                <a:latin typeface="Times New Roman"/>
                <a:ea typeface="Times New Roman"/>
                <a:cs typeface="Times New Roman"/>
              </a:endParaRPr>
            </a:p>
          </p:txBody>
        </p:sp>
        <p:sp>
          <p:nvSpPr>
            <p:cNvPr id="36" name="Rounded Rectangle 109"/>
            <p:cNvSpPr>
              <a:spLocks noChangeArrowheads="1"/>
            </p:cNvSpPr>
            <p:nvPr/>
          </p:nvSpPr>
          <p:spPr bwMode="auto">
            <a:xfrm>
              <a:off x="298868" y="2587625"/>
              <a:ext cx="762000" cy="593725"/>
            </a:xfrm>
            <a:prstGeom prst="roundRect">
              <a:avLst>
                <a:gd name="adj" fmla="val 11148"/>
              </a:avLst>
            </a:prstGeom>
            <a:gradFill rotWithShape="1">
              <a:gsLst>
                <a:gs pos="0">
                  <a:srgbClr val="FF0000">
                    <a:alpha val="53000"/>
                  </a:srgbClr>
                </a:gs>
                <a:gs pos="20000">
                  <a:srgbClr val="FF0000">
                    <a:alpha val="53000"/>
                  </a:srgbClr>
                </a:gs>
                <a:gs pos="100000">
                  <a:srgbClr val="D80000">
                    <a:alpha val="53000"/>
                  </a:srgbClr>
                </a:gs>
              </a:gsLst>
              <a:lin ang="5400000"/>
            </a:gradFill>
            <a:ln w="38100">
              <a:solidFill>
                <a:srgbClr val="FFFFFF"/>
              </a:solidFill>
              <a:round/>
              <a:headEnd/>
              <a:tailEnd/>
            </a:ln>
            <a:effectLst>
              <a:outerShdw dist="23000" dir="5400000" rotWithShape="0">
                <a:srgbClr val="808080">
                  <a:alpha val="34999"/>
                </a:srgbClr>
              </a:outerShdw>
            </a:effectLst>
          </p:spPr>
          <p:txBody>
            <a:bodyPr anchor="ctr"/>
            <a:lstStyle/>
            <a:p>
              <a:pPr>
                <a:lnSpc>
                  <a:spcPct val="115000"/>
                </a:lnSpc>
                <a:spcAft>
                  <a:spcPts val="1000"/>
                </a:spcAft>
              </a:pPr>
              <a:r>
                <a:rPr lang="en-AU" sz="1100">
                  <a:effectLst/>
                  <a:latin typeface="Calibri"/>
                  <a:ea typeface="Times New Roman"/>
                  <a:cs typeface="Times New Roman"/>
                </a:rPr>
                <a:t> </a:t>
              </a:r>
              <a:endParaRPr lang="de-DE" sz="1100">
                <a:effectLst/>
                <a:latin typeface="Calibri"/>
                <a:ea typeface="宋体"/>
                <a:cs typeface="Times New Roman"/>
              </a:endParaRPr>
            </a:p>
          </p:txBody>
        </p:sp>
        <p:sp>
          <p:nvSpPr>
            <p:cNvPr id="37" name="TextBox 112"/>
            <p:cNvSpPr txBox="1"/>
            <p:nvPr/>
          </p:nvSpPr>
          <p:spPr>
            <a:xfrm>
              <a:off x="222668" y="2571641"/>
              <a:ext cx="857250" cy="896620"/>
            </a:xfrm>
            <a:prstGeom prst="rect">
              <a:avLst/>
            </a:prstGeom>
            <a:noFill/>
          </p:spPr>
          <p:txBody>
            <a:bodyPr>
              <a:spAutoFit/>
            </a:bodyPr>
            <a:lstStyle/>
            <a:p>
              <a:pPr algn="ctr">
                <a:spcAft>
                  <a:spcPts val="0"/>
                </a:spcAft>
              </a:pPr>
              <a:r>
                <a:rPr lang="en-US" sz="900" b="1" kern="1200">
                  <a:solidFill>
                    <a:srgbClr val="FFFFFF"/>
                  </a:solidFill>
                  <a:effectLst>
                    <a:outerShdw blurRad="50800" dist="38100" dir="2700000" rotWithShape="0">
                      <a:srgbClr val="000000">
                        <a:alpha val="43000"/>
                      </a:srgbClr>
                    </a:outerShdw>
                  </a:effectLst>
                  <a:latin typeface="Calibri"/>
                  <a:ea typeface="Times New Roman"/>
                  <a:cs typeface="Times New Roman"/>
                </a:rPr>
                <a:t>Remote Equipment with Temp sensor</a:t>
              </a:r>
              <a:endParaRPr lang="de-DE" sz="1200">
                <a:effectLst/>
                <a:latin typeface="Times New Roman"/>
                <a:ea typeface="Times New Roman"/>
                <a:cs typeface="Times New Roman"/>
              </a:endParaRPr>
            </a:p>
          </p:txBody>
        </p:sp>
        <p:cxnSp>
          <p:nvCxnSpPr>
            <p:cNvPr id="38" name="Straight Connector 114"/>
            <p:cNvCxnSpPr>
              <a:stCxn id="26" idx="1"/>
              <a:endCxn id="34" idx="3"/>
            </p:cNvCxnSpPr>
            <p:nvPr/>
          </p:nvCxnSpPr>
          <p:spPr>
            <a:xfrm flipH="1" flipV="1">
              <a:off x="1060868" y="1436688"/>
              <a:ext cx="642938" cy="725487"/>
            </a:xfrm>
            <a:prstGeom prst="line">
              <a:avLst/>
            </a:prstGeom>
            <a:ln w="12700" cap="flat" cmpd="sng" algn="ctr">
              <a:solidFill>
                <a:srgbClr val="6E7D92"/>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124"/>
            <p:cNvCxnSpPr>
              <a:endCxn id="36" idx="3"/>
            </p:cNvCxnSpPr>
            <p:nvPr/>
          </p:nvCxnSpPr>
          <p:spPr>
            <a:xfrm flipH="1">
              <a:off x="1060868" y="2038350"/>
              <a:ext cx="615532" cy="846138"/>
            </a:xfrm>
            <a:prstGeom prst="line">
              <a:avLst/>
            </a:prstGeom>
            <a:ln w="12700" cap="flat" cmpd="sng" algn="ctr">
              <a:solidFill>
                <a:srgbClr val="6E7D92"/>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40" name="Picture 5" descr="C:\Program Files (x86)\Microsoft Office\MEDIA\CAGCAT10\j0195384.wmf"/>
            <p:cNvPicPr>
              <a:picLocks noChangeAspect="1" noChangeArrowheads="1"/>
            </p:cNvPicPr>
            <p:nvPr/>
          </p:nvPicPr>
          <p:blipFill>
            <a:blip r:embed="rId4" cstate="print"/>
            <a:srcRect/>
            <a:stretch>
              <a:fillRect/>
            </a:stretch>
          </p:blipFill>
          <p:spPr bwMode="auto">
            <a:xfrm>
              <a:off x="6623468" y="1504950"/>
              <a:ext cx="458783" cy="468519"/>
            </a:xfrm>
            <a:prstGeom prst="rect">
              <a:avLst/>
            </a:prstGeom>
            <a:noFill/>
          </p:spPr>
        </p:pic>
        <p:pic>
          <p:nvPicPr>
            <p:cNvPr id="41" name="Picture 3" descr="C:\Program Files (x86)\Microsoft Office\MEDIA\CAGCAT10\j0292020.wmf"/>
            <p:cNvPicPr>
              <a:picLocks noChangeAspect="1" noChangeArrowheads="1"/>
            </p:cNvPicPr>
            <p:nvPr/>
          </p:nvPicPr>
          <p:blipFill>
            <a:blip r:embed="rId5" cstate="print"/>
            <a:srcRect/>
            <a:stretch>
              <a:fillRect/>
            </a:stretch>
          </p:blipFill>
          <p:spPr bwMode="auto">
            <a:xfrm>
              <a:off x="6699668" y="3181350"/>
              <a:ext cx="538864" cy="511394"/>
            </a:xfrm>
            <a:prstGeom prst="rect">
              <a:avLst/>
            </a:prstGeom>
            <a:noFill/>
          </p:spPr>
        </p:pic>
      </p:grpSp>
    </p:spTree>
    <p:extLst>
      <p:ext uri="{BB962C8B-B14F-4D97-AF65-F5344CB8AC3E}">
        <p14:creationId xmlns:p14="http://schemas.microsoft.com/office/powerpoint/2010/main" val="211933094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Ziel</a:t>
            </a:r>
            <a:endParaRPr lang="de-DE" dirty="0"/>
          </a:p>
        </p:txBody>
      </p:sp>
      <p:pic>
        <p:nvPicPr>
          <p:cNvPr id="4" name="Picture 1"/>
          <p:cNvPicPr/>
          <p:nvPr/>
        </p:nvPicPr>
        <p:blipFill>
          <a:blip r:embed="rId2" cstate="print"/>
          <a:srcRect/>
          <a:stretch>
            <a:fillRect/>
          </a:stretch>
        </p:blipFill>
        <p:spPr bwMode="auto">
          <a:xfrm>
            <a:off x="395536" y="1340768"/>
            <a:ext cx="8424936" cy="4464496"/>
          </a:xfrm>
          <a:prstGeom prst="rect">
            <a:avLst/>
          </a:prstGeom>
          <a:noFill/>
          <a:ln w="9525">
            <a:noFill/>
            <a:miter lim="800000"/>
            <a:headEnd/>
            <a:tailEnd/>
          </a:ln>
        </p:spPr>
      </p:pic>
    </p:spTree>
    <p:extLst>
      <p:ext uri="{BB962C8B-B14F-4D97-AF65-F5344CB8AC3E}">
        <p14:creationId xmlns:p14="http://schemas.microsoft.com/office/powerpoint/2010/main" val="1364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Und das jetzt auf </a:t>
            </a:r>
            <a:r>
              <a:rPr lang="de-DE" dirty="0" smtClean="0"/>
              <a:t>„dem Ding“</a:t>
            </a:r>
            <a:endParaRPr lang="de-DE" dirty="0"/>
          </a:p>
        </p:txBody>
      </p:sp>
      <p:pic>
        <p:nvPicPr>
          <p:cNvPr id="4" name="Picture 1" descr="network - New Page"/>
          <p:cNvPicPr/>
          <p:nvPr/>
        </p:nvPicPr>
        <p:blipFill>
          <a:blip r:embed="rId2" cstate="print"/>
          <a:srcRect/>
          <a:stretch>
            <a:fillRect/>
          </a:stretch>
        </p:blipFill>
        <p:spPr bwMode="auto">
          <a:xfrm>
            <a:off x="323528" y="1124744"/>
            <a:ext cx="7056784" cy="5184576"/>
          </a:xfrm>
          <a:prstGeom prst="rect">
            <a:avLst/>
          </a:prstGeom>
          <a:noFill/>
          <a:ln w="9525">
            <a:noFill/>
            <a:miter lim="800000"/>
            <a:headEnd/>
            <a:tailEnd/>
          </a:ln>
        </p:spPr>
      </p:pic>
      <p:pic>
        <p:nvPicPr>
          <p:cNvPr id="5" name="Picture 41"/>
          <p:cNvPicPr/>
          <p:nvPr/>
        </p:nvPicPr>
        <p:blipFill>
          <a:blip r:embed="rId3" cstate="print"/>
          <a:srcRect/>
          <a:stretch>
            <a:fillRect/>
          </a:stretch>
        </p:blipFill>
        <p:spPr bwMode="auto">
          <a:xfrm>
            <a:off x="4932040" y="1268760"/>
            <a:ext cx="3939843" cy="1944216"/>
          </a:xfrm>
          <a:prstGeom prst="rect">
            <a:avLst/>
          </a:prstGeom>
          <a:noFill/>
          <a:ln w="9525">
            <a:noFill/>
            <a:miter lim="800000"/>
            <a:headEnd/>
            <a:tailEnd/>
          </a:ln>
        </p:spPr>
      </p:pic>
    </p:spTree>
    <p:extLst>
      <p:ext uri="{BB962C8B-B14F-4D97-AF65-F5344CB8AC3E}">
        <p14:creationId xmlns:p14="http://schemas.microsoft.com/office/powerpoint/2010/main" val="85102261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http://www.shawsystems.com/images/corpLogos/weblogic.jpg"/>
          <p:cNvPicPr>
            <a:picLocks noChangeAspect="1" noChangeArrowheads="1"/>
          </p:cNvPicPr>
          <p:nvPr/>
        </p:nvPicPr>
        <p:blipFill>
          <a:blip r:embed="rId3" cstate="print"/>
          <a:srcRect/>
          <a:stretch>
            <a:fillRect/>
          </a:stretch>
        </p:blipFill>
        <p:spPr bwMode="auto">
          <a:xfrm>
            <a:off x="4572000" y="4018274"/>
            <a:ext cx="1143000" cy="450352"/>
          </a:xfrm>
          <a:prstGeom prst="rect">
            <a:avLst/>
          </a:prstGeom>
          <a:noFill/>
        </p:spPr>
      </p:pic>
      <p:sp>
        <p:nvSpPr>
          <p:cNvPr id="2" name="Title 1"/>
          <p:cNvSpPr>
            <a:spLocks noGrp="1"/>
          </p:cNvSpPr>
          <p:nvPr>
            <p:ph type="title"/>
          </p:nvPr>
        </p:nvSpPr>
        <p:spPr/>
        <p:txBody>
          <a:bodyPr/>
          <a:lstStyle/>
          <a:p>
            <a:r>
              <a:rPr lang="en-US" dirty="0" smtClean="0">
                <a:latin typeface="+mj-lt"/>
              </a:rPr>
              <a:t>Demo </a:t>
            </a:r>
            <a:r>
              <a:rPr lang="en-US" dirty="0" err="1" smtClean="0">
                <a:latin typeface="+mj-lt"/>
              </a:rPr>
              <a:t>Architektur</a:t>
            </a:r>
            <a:endParaRPr lang="en-US" dirty="0">
              <a:latin typeface="+mj-lt"/>
            </a:endParaRPr>
          </a:p>
        </p:txBody>
      </p:sp>
      <p:sp>
        <p:nvSpPr>
          <p:cNvPr id="1026" name="AutoShape 2" descr="data:image/jpeg;base64,/9j/4AAQSkZJRgABAQAAAQABAAD/2wCEAAkGBwgHBgkIBwgKCgkLDRYPDQwMDRsUFRAWIB0iIiAdHx8kKDQsJCYxJx8fLT0tMTU3Ojo6Iys/RD84QzQ5OjcBCgoKDQwNGg8PGjclHyU3Nzc3Nzc3Nzc3Nzc3Nzc3Nzc3Nzc3Nzc3Nzc3Nzc3Nzc3Nzc3Nzc3Nzc3Nzc3Nzc3N//AABEIAFsAcgMBIgACEQEDEQH/xAAcAAACAwEBAQEAAAAAAAAAAAAABQQGBwMCAQj/xAA6EAACAQMCBAUBBgUBCQAAAAABAgMABBEFIQYSMUETIlFhcRQHMkKBkaEjUmKx8BUkNEOCkqKy0eH/xAAZAQEAAwEBAAAAAAAAAAAAAAAAAQIDBAX/xAAjEQACAwACAAYDAAAAAAAAAAAAAQIDESExBBITIlFxkeHw/9oADAMBAAIRAxEAPwDcaKKKAKKKKAKKM1znmjt4JJpnCRRqXd26KAMk0B0orNLz7YtIWzlksbO5nn38JHHIMD8Tk/dH6nttTHhn7StP1N4rXVYjp944HLk80cnwR0/P9anGC9UUtXXNPa48H6ld+khB8Nj6B+mfbNUbj7jJrPXjoEl1LYWrRo811bRh5eVgdhnYbj0O1QFz0WriTi2w0SGVedJ7tVysAcDHoWJ2UfP5ZNLtF+0LSru4NjqR/wBPv0ALxTHA36fHwelYnrukx6S8WqQ6xHepcOfAkSfluUcZwWXfbpuCfkVG0/VLqK1mtwlvhBkvIq4hznLNnbnPq2WAzjHWoLYfqWORJUV42V0YZDKcgivVUf7HLq5u+BrZ7ubxSk0scZ9EViAPfp1O9XipKhRRRQBRRRQBUTVbo2ljJKskUchwsbTHyBzsM+2al1G1CztdRtJLS+gjngk+9HIMg9x++DmgM20XXePLDXmsdbsBeRSEuLmFP4XL8j7v9/6W61a+I/q9X0DUdOj8OCS8tZIUMhOFLKQDkfPpVZ4us7zhX6KbTL+4ktS7ItvM/O0QxnYndl26Hp60o1n7QZlsFhisg1842YjKjfrivD8f4nxcbVXT/fZ110xktM3vNP1LhvUBY67byWytuZI0DiVfUE7MP8xmuF7rkkz/AEmkRtb2xURrGgGW7Z2Gcn8+tStWv31i5j/1CWRmKtgtjmXJ2x/0gV60fh60+ojl1i4MdqzeWOMbnB/EQdh8b+wr16LZygvP2c1uRbwtukXtza6FaR8jzXFrbqZYOdVliA7jOy7N1bB22yDSDV5mm1A3JCR+JGvL7rjYNud/XJPT9H0doRfpLFDZSrHCY0uUXcKegznGcdsHHr3qua9ZPbzsIwsMwTmCLusmWO+cZB3/AO3pvWjTaOauST1i+6ebleNCYVZckocBsb/H6VJ4c4Lu9WWOa8Zre0I5gNg8o/pB+fvH8s174fuI7S7+o1DTvEK8pTnGAu53xjBO1aLY6pbXkQ8nPzbjDBZBv+9IpHV2tR20EzaJGsOkyG3iTpBnynufKevzVs0vjS2lYQ6iv08g2MiglM+/cfv81T765gtojNNNHJbgczPJ5Gj+T0rOuIuLi3NFpXMiH/jMMNj2Hb5P6VdtEYfptLmB0V0mjZWGQwcEEUUi4Ns8cIaGJRmT/TrfmyT18Nc18qpUsdFRNR1C2022kuLuUIiIzkdyFBLYHfABNUHifj9YZzbQKQolMZVd2kxI8ZIPdcBTgbio0Fv1fiSx02WOBnEk7uF5Fb7v8SJGyexHjIcdSKy+9+0OSa7juHll5kAIaEeVCyx5Ud8ZU5G53NVDVNUkmbnupTI8+D9LBlmPlhUqT3yI1Ybfriof0/iqj6r4rQ5yLS2YMR7t3I9eXOPan2S2lwWfjfinVdVaG9YQmzO1vCinKDbmOcbk7d/y9Vv1Qks5rqIgfU25jheOXmELbEiTYY9MY32xmpFpG1vKx1aQpGgxHayKeUqMDlO25HoD5e5zUONBbt9dDaf7IrbLK3MM43ONs+5HTYVy2UVzeyXJkvEzr4T/AER9W036ywhvZIGV1HJJPHCEXbGDtuc79R360n5r/TWBuInkgIyrYO4wcf3+OlWG+vLjUbfFmrxW6kZDPlicdv8A77dK5W8l1JG8V+qShxyq8gyy5IyR2/ENzvttiuiEWo5gcbNbb1DDQb6aaznubN1lggKmSI9UDE4IOPXPc99q86g95PqEM62ZcqCOZSvlXO6jJxzex39hUnh3TbeS2lSC5gTxm8RUkjCmXGR5mOzDdtvWuGpie01aYzPHBCMkASq8e++52364AwfY1L1rEVhYm8fRA1LVLWdUM0ssc+SGgkXHK354xn0wBsMZ3qLFMVIaFuhzU97nTtVjaK6ALKOUhvK6e2e3wdqRX9m2muhtbhnifdVdSP8Al27/AN/Ssnu5JHZGPkXt6OOv6ve310Y7mUtHFgRx/hBx1I7n3NRbHSp9RdlJYc3Vup37/wCde2af8O8OX2s6nBILBpBM2fBLAMwG2T/KufxH0wK3Hg3gez0CKOa4CT3oGeYDyRn+kHv/AFHf46VotMZTbeRJulalPa6XZ26aHqRWKBEBKoDgKB/NRVioqcfyRhiX2l66jcRX9pbz4hgUrMzbgO0DKQB8Eb9Mnoao5ubm/uJpLD+Gk0jM13KPNJ5icj1OMe3bIrU+L/srtZ7o6no0CzPzc0lhNIQr778h7H2bI6dhis7htr9NWazMFxFLzFHjYHmiyCBnPpkEfG3apRlba48YfLGxit7KaW0gmadAWe4GJDy9BkY9e3Q43zXTSIUlVNTupWurvxAPCB5Qh+7lzk+UgjDbcpWnV9eDR9Eazlnji1BgCfpR5mIP4ifbb9cDqKSgRXfLcRy/R3naaL7rE9j8/wCZrOSn3EmhqWxb5HsenwIIo7+FXVCIk2IRFyM75BJI5t+gIGAKUXOm/TW8k8E3jRlWyk0JRinU+VuoHU7dN68w3bWiNY6naQxrI+VkC5gc+uPwHYdB26VNt9V0yO2lN0ySvNljEis3McjPM2BnOB0H574MRkpcPsxtpcO/yKLNpLe28aCMC3dyPDdtmP8ASeo/Pb3FdUjGpXSwDw1JG6F8rjbOcffIx91dtu/Sm8stvdu8bQJ4QT+G6yNzRr1OxwO+4IAHTIpa1tZxSziRo0XkJjjnbEvKceZQCB+vr3rVPeDL1rH7IvR0l7baTbubdormXkRFM+I1DDfIYA+uMdvLvjYUjXLy+vL/AJtTaVLkln5WACKSduTHbpv7fqxksLltOR4JWjyxIdwVUYHr2323O+M7UrkuL6JEglszKJiViAjLqZT93lHYnbYbn3ouDrpccwiTsIGla9SXxuXmV43B5mODknfrnqDV14C4M1XiUWmoeK1vbLLzO8qZXlGQOX+Zjk57D9qe/Z/9kOSmp8Wpkthl0/O3rmTH/iPz9K2WKGOCNYoY1jjQBVRBgKB0AHaj5NmL9B0HT9AsxbabAIwd3c7vIfVj3pnRRUkBRRRQBSjXeH7LWY8zc8NwqkR3MB5ZEz79x7EEU3ooDB+LOD7nhuJpLmyN7aFizX8cjc2ewYfgH65wPN2pPw3ol7qUUs1vDIQmRzvhIwMfzEjzex29etfo9lDqVYAgjBBHUVR9a4Ilt2ku+E7kWUjMHksX/wB3lI9B+A/G3x1qr05ZUY9iZpqFreaWslvJHHcKEVmibddzjAPY7HrscHGKWw6akdrFcRzKJ3kfMR8zKufL8bbd6uIju9Uvhpt9Gmnyx8waxLKJHGAcIGOD3w2cfAzXTifhnUtOgzpDJNbKrNyEgSQPv5wfQbdT2qiUmUs9WccfR61fiHhmy0gWtlBb/UFAArwEyKfXmxu3vn/1VMbU7WS6spUiV8y+SVsEruVbbsQSMg4JB29aVx2t1dXUMmoOkNuAOe4iAl5ATjPLnOc9qvXC3C17xFbIkAktbDnzNfyKA9zjYFVxseo5s9Ns7YrTpHQ5RSyHZBstPbU9cWxgtJbyZWLs0E+I4zuN87AepPm7b9DqnDPCVtpBS5uCtxeIvLG2PJAPRAfndjuf2proei2Gh2S2mmwLFGOp6s59WPc0xpnyK6vJ2FFFFSahRRRQBRRRQEKDU7ae8e1jZvETPVCAcdcGptQbeCNb2ZgDkYIyxIGeu1TqAKKKKAXaxothrMAiv4FkK58OQbPGSMZVuorM+LOHeJtKjjFpNc6lp8ZTkdMGfY5US7ZYL2O43JOO+u18NA9awzfhL7Pzzvfa8sipOwcacZSwHvIfxHvj9fStHjRY41SNQqKMKqjAAr6K+1CRWMVFcBRRRUlgooooAooooAooooD/2Q=="/>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2" name="AutoShape 8" descr="data:image/jpeg;base64,/9j/4AAQSkZJRgABAQAAAQABAAD/2wCEAAkGBhAQEBAPDw0PDxEUEBUREhARDw8QEhUUFRQXFBUUGRYYGyYfFxkjGRQSHy8gIygpLiwsFh4xNTAqNSYrLCkBCQoKDQwMDQwPDykYFBgpKSkpKSkpKSkpKSkpKSkpKSkpKSkpKSkpKSkpKSkpKSkpKSkpKSkpKSkpKSkpKSkpKf/AABEIAKgBKwMBIgACEQEDEQH/xAAcAAEAAQUBAQAAAAAAAAAAAAAAAQMEBQYHCAL/xABFEAABAwICBgcFBQUFCQAAAAABAAIDBBEFEgYHITFBURMiMmFxgZFSkqGxwRQjM0JiFVNygtGT0tPh8Bc0NUNUY4Siwv/EABUBAQEAAAAAAAAAAAAAAAAAAAAB/8QAFREBAQAAAAAAAAAAAAAAAAAAABH/2gAMAwEAAhEDEQA/AO4oiICIiAiIgIiICIiAiIgIiICIiAiIgIiICIiAiIgIiICIiAiIgIiICIiAiIghLKUQEREBERARYzHtIYKKPpZ324NaNrnHkAuZ1GmWLYq90WGQmOMOyuka4MY3eOvMRv5tYCQg6rW4rBALzTxRD9b2t+ZWt12tfB4TZ2IRk8mBz/kFq9FqQMx6TEcRllcdrmQjKPAyPu53HaLLYqPU5gsQt9gbJ3yySyH4uQW512YP/wBRIe/oXWV9Q618IlNm17GnlI17PiRZXA1aYPa37Ko/7Fq0vTrBdFqIZamka2XeIqXpRL3XymzfOyDqNFiUMwzQzRyjmx7XfJXN15AqMajiqM+Fmsgj3jpJmGUcdhYALW4G571vmiuvGshLY6oCpZ+sZJQO51tvmg9BotYwLWLQVbQWT9G7iyQZCPPctma4EXBBB2gg3CCUREBERAREQEREBERAREQEREBERAREQEREBERAREQEREBWmK4kymhknkNmMbmPfyA7ybBXa59rfxAthgp2n8R5c4cwy1h6n4IMFguCzY5VPqqsubTNNi1pIvyhYQQWi1iXd+zbu6vR0ccLGxRRtjjaA1rGANaAOAAVno5hTaWlhgaLZWXd3vd1nH1JWTQERQ51hc7BxKDW9P8ASQ0NG+SM2leeiiO+ziCS63GwBK8vYrUmZ7pJJ2i7ibuJe9xvtce8m/euh6c6fftGqfC2wgisYeZvcOce8jIRyBVPVHq5jrpaiarN4oXhgibsL3EBwJdvy25IjnVPUwg/e1NSRwELWN+bgk1RHc9HUz24CYNJ+DiF68odH6WBobDSwxgezG352uvms0ao5gWzUVNIDvDoYz9EV5Rw6tfGQQ8Hvvb4Fb3o5p3VUtugkOUdqndtjd/CD2T4W+i6TiupXCZrmOF9K4/mp5HNb7huz4LS8U1HVcBLqOoiqWfu5LwSgdxF2OPu3uiOh6KaxqWuAa4iCbjG92wniGuNvQ7Vtl15kxLCamneBPDJTTcM7SGSW4XGxx2doEkeG/ZNGdY1TD1BIczbZoZesD/S/Bw2FFdwmqw02495sFja3SOOC5lc0AbySGNHm7teV1rmG6wqWue+nBEMwY3MHub0eY3s1r/a2LVdaGiFS+WKohZJL93kd0e21nEg28CVB0jDtOKGdxYyoa119geCwO8C4C6zwcDuXk+vjrI2vDGzB2YWBjJdb02rqWheN1OGQB1RSVb4pQ17nSOecptY2DtjOHV2blR19FgcK03oai2SoYxx/JIQx3x3+SzodfcglERAREQEREBERAREQEREBERAREQEREBcz1vRkPpJOFnjzBafqumLW9PcCNXRvawXkYekYOJt2gO8i6DYIJg9rXjc5ocPAi6qLR9W2lDZYW0krrTRizb/AJ2cLd45Ld7oJVtiUJfDKxvadG5o8S0gfNXC+HgoPJNTTdDVsmlY5zA7LIwHK7dlc0E7nb7X4gLZcJ0qlw2bpaWoY5jhYO2lr27wyWO4LXjlsIubHit91kavulc+ppm2kdtliLbsk7xyd8D3LjGJYa2N2SVj4iNmVwaQPC9j8UR3DDdd8LmjpqY5uPQyMd/6vtbwusj/ALaKAb4a0eEMbvk9ebjTgbp3eBik+e1M8g3TD3agf/KK9FS68aAbqavd/wCOP7ytn69ab8uH1p8WtavPvSP4yn1qF9ZnHddx/n/qiOuaU644qqF0EmBzSsO0F0oY5p4Oa4McWuHNcyGI9MGMLTHKSWB52ENtfeLXvbdsVvDh1W/sUc7/AOGKod8gvut0frYYnTzUU0UbbfeOD22JcAN+3jZBkIRkyRu+5laLMlaOo8C9gT+YfpO3iFtuj2s+rpLQTOBbuAkJkjP8Dzu8FgsGwmtqIXF9DLLECWufZrm3Zv43JB5clZzULg0ho6ePjE/tt8Cd/gdveg6FiGmMszS+EU5dvs+MADxLbu89oWNpMf0iqnGGlkpWNtwlgAPhmNz6LQ6fOwn7PKSRvhkJa5vcDvVaTHNtpmSQvv2hb69V3zQbdUaB6S3LuhhcTtux0X0VAnSqkHYrWtH5Y2yTN91hPyWGg0vrWC0NWZW+x0r43e4429Fcxazq2HtSVTLc5JSPQkt+CDNYZrkxaA5amzyDZzZICHDuI6rgunaJa0qats2QCF/PNmjJ4i+8HuK5BPrSZUjLWUkdVstnOWOUfzssVY0ekdHG4uY2aIHaBkzkfzNAv6IPUMczXAOa5rmncWkEHwIX2vOGjWn7qSpe+OvZ0Dnlxhe14Aub2y7fhZdhwnWdh89gJg0kDab5b+e34IrbVKo01WyQZo3teObSCqqCUREBQpUIJREQEREBEUWQSiKCglRdFBQc+050IcC+vojkewGSSMXBOUXLmHgdm7iueu1lV0AdKKqVzuDSQ4OcTYCxBA4L0C53NaJplqrpK5pdARST3Dg5rc0TiDm6zPHiLIjSsP17VrOrNTwVJHU6maIul35BvADRvcfRbHQ6+KV1unpZY7nKDG4TBzx2g3Y0kD2rALlelGiFbQS5quB3RBsobPCM0btxvmHYcWnc6xuDvWAp5AJXcmNaxncCLnzP1QemaDWPhs5y/aRGeUzHRj3iMvxWakw+nnbcxwzNPHK149V5vnoJo2RyZc8b2B4fGHOaAWhwzbNhsQdvNfWG4/NAc8FRJEd92PIHmNx80HdqrVvhUhJfhlKSd5EQafUKyOqTCOFC1vhJLb0zLV4dYuKUmyrgZPHdzc5bkJymxOZuy3EEt2rZcJ1t0E1hN0lM79YDme836gIq7h1b4ezs0zR5k/NXkeiFMzsx5fAkLL0WIwztzwTRyt5se13yVxlQYM4BGNwd7xVjimANkikiIu17S0g7RY9xW1Fq+HRAoOeYXgT6KJsMRdkYLNBJNh4lYzGtGIqol7vupf3rBv5Zm7nf62rp8tEDwVhUYMDuCiOEY9ofPFtmg+0RjdNF2h5A5m/ELXHU7yCI5mSt/dzAA+F9x8wvQtThL27gfJaxjWhtNUXMkIa7229R3nbf5qjiE9Db8Sge3vicSPQXCtukiGxk80fNr25tvlYD0XTKzVjM0k01W8cmuJ+Y2fBY2bR7GIv+W2Yd7Y3/ADt8kHP5mNdt6djvFjmlfMFMSeqWjvzH6LcpqWtaevg8Tjxc6kBPrkKotpalx/4PGPClH+GgwlJQTyO6OJnTvsTkY4k2HHat80M0UpaljBUPqKSYyiDstF5CLgFjmgnyP+VDDsKryLR0UkQ5Na2FvrYLdtD9GZI52T1ABc03aLl5B39o7vJBtuiWghoZM/2x0wsQG5Mm/n1itvVCB9wFWBRUoiICKLoglFF1KAii6XQSiKLoJRQpughCiIKb2K2ljKvSvgsQYepBILXND2kWLSA4EciDvXM9KNVtHMXSU2ahkNtjWh0BtYfh7C3Z7JHgV198AKs58Oa7eLqI86yYHi1EPu3mZgsSIJXTN2Wt924B3Abhw5K3OlMLzlq6BubKAXRkxTEgAEkG1yd9zx532d4rtFI37hY8wtWxvV/0gs5rJhwEjQ4jwO8INCoMWb0ZFLiUsb3Wd0E7gBmttbnda+xrW3Gw7PK+rK2zCKrD4pCHZRPSvDAZDazTl3G+Ubjv3XVji+rd7CSxr2dw+8Z8do9Vrj6SrpSAM2Vr2vaGklocw3a7IeINuB3IMtHWSwvOUzQPHe+KQcuRW1YTrVxCGwMrKho4TtLjb+JpB8zdaXTaW5sra2BtSGjLnsxkwF79oAcyLbN99pU4lWUhAfTPkDi/rQuYWtYCHElp4gHKLXO/u20dnwrXLTPsKinlhPFzLSs+jvgt7oK+OeNssTw9jhdrh6eRuvLuEzl80ceVxDiAS0AkC/AEi69D6Gsjp6ZkAlz2c51yMp6xvbKUVsdlBajZAdxupQU3RAqjLQMdvaFdKCEGJlwCM7gR4Gytn6PuHZkPnYrP5UyoNbOBy+233VIwSTi5vurY8qZUGAhwG29xKv4MMa3gshZTZB8RssqigKUBES6AiXS6AiXRAREQERLoIREQEREBERBFlGVfSIKRjXw6AK4UWQY+bD2u3tBWHr9EoJb5o2+i2gtXzkQcqxnVLBLfK2xWjYtqkqY7mElw5EX+q9GGEKmaYclEeetGdCax0kcc0Doo2vu+U5eyDfqi97ruUWDQOaMmZmwAbS7cLcfpZZE0jeQX22nARWKOGVEf4coeOR2/P+qkYvJGbSxOHe3rD0O30ustlKhx4EAjkRdBb0uMRybA4E8r2PunaFetlB4/RYypwmCTeyx5hWhwueP8GfMPZf1h6H6FBsKLWxjU0WyaBw/VH1h7rtvpdZCjx+GQ2D2l3s9l/uu2qjKIqbZmnj5HYql0BFBUoCKEQSoREBERAREQEREEooRAREQEREBERAREQEREBEU3QQllN1CBZEUoIsvktX2osgpmJUzEriyWQWjmm1iARyIuFYVeDwSdqMA8wB8uHksyQvgxhBrn7Inj2wVJI9h5zt8LO2jyKlmO1EOyenJHtRfPI+3wJWdfTqk+A7t45EAqChR6S08hDRIA72HXjf7rrFZNsoO4rA1uDRSCz4h5AEeh+ix4wmaL/d6l7R7DiXt9152eRSjcEWqR6Q1UWyanzj2oiQfHI/6ErJ0WlNPIcvSBr/YeDG/3Xb1RmEXw2UHcV9oCIiAiKEEooUhAREughERAupUIglFCIJREQEREBERAREQSihEEooRAuiIgIiIISylEHwYwqMlIDwVxZEGOlw/kdnI7R8Viq7A2vFnRtcOVgR6Hd5WWzKCxBov7PlgP3E8sX6D12e6/cPAhXVPpPVR7JYGzD2oXZXePRv3+RW1yUrTvCx9TgUbuFvBQU6HS6mlOXpMj/wB3KHRP9Hb/ACKzDZQeK1Ou0ZeQQC17fYkaHD4rE/Zaim/DM9OP+2emh/s3XsPBB0RFo9JphUNIDo46gcTC7o5PON/9VuVJPnY19iLi9jvQVkS6KgpChSEEIoKIJRQpQEREBERBKKFKAiIgIiICIiAiIgIiICIiAiIgKERAREQEsiIILVTfADwVVCgxs+BQPILomkjjbb6q+ijDQANw2L7RAUqEQSpC+VIQCFFkRBNkREBERAREQEREBERAupREBRdEQLpdEQLpdEQEREBERAREQEREBERARQiAiIgIiICkBEQf/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4" name="AutoShape 10" descr="data:image/jpeg;base64,/9j/4AAQSkZJRgABAQAAAQABAAD/2wCEAAkGBhAQEBAPDw0PDxEUEBUREhARDw8QEhUUFRQXFBUUGRYYGyYfFxkjGRQSHy8gIygpLiwsFh4xNTAqNSYrLCkBCQoKDQwMDQwPDykYFBgpKSkpKSkpKSkpKSkpKSkpKSkpKSkpKSkpKSkpKSkpKSkpKSkpKSkpKSkpKSkpKSkpKf/AABEIAKgBKwMBIgACEQEDEQH/xAAcAAEAAQUBAQAAAAAAAAAAAAAAAQMEBQYHCAL/xABFEAABAwICBgcFBQUFCQAAAAABAAIDBBEFEgYHITFBURMiMmFxgZFSkqGxwRQjM0JiFVNygtGT0tPh8Bc0NUNUY4Siwv/EABUBAQEAAAAAAAAAAAAAAAAAAAAB/8QAFREBAQAAAAAAAAAAAAAAAAAAABH/2gAMAwEAAhEDEQA/AO4oiICIiAiIgIiICIiAiIgIiICIiAiIgIiICIiAiIgIiICIiAiIgIiICIiAiIghLKUQEREBERARYzHtIYKKPpZ324NaNrnHkAuZ1GmWLYq90WGQmOMOyuka4MY3eOvMRv5tYCQg6rW4rBALzTxRD9b2t+ZWt12tfB4TZ2IRk8mBz/kFq9FqQMx6TEcRllcdrmQjKPAyPu53HaLLYqPU5gsQt9gbJ3yySyH4uQW512YP/wBRIe/oXWV9Q618IlNm17GnlI17PiRZXA1aYPa37Ko/7Fq0vTrBdFqIZamka2XeIqXpRL3XymzfOyDqNFiUMwzQzRyjmx7XfJXN15AqMajiqM+Fmsgj3jpJmGUcdhYALW4G571vmiuvGshLY6oCpZ+sZJQO51tvmg9BotYwLWLQVbQWT9G7iyQZCPPctma4EXBBB2gg3CCUREBERAREQEREBERAREQEREBERAREQEREBERAREQEREBWmK4kymhknkNmMbmPfyA7ybBXa59rfxAthgp2n8R5c4cwy1h6n4IMFguCzY5VPqqsubTNNi1pIvyhYQQWi1iXd+zbu6vR0ccLGxRRtjjaA1rGANaAOAAVno5hTaWlhgaLZWXd3vd1nH1JWTQERQ51hc7BxKDW9P8ASQ0NG+SM2leeiiO+ziCS63GwBK8vYrUmZ7pJJ2i7ibuJe9xvtce8m/euh6c6fftGqfC2wgisYeZvcOce8jIRyBVPVHq5jrpaiarN4oXhgibsL3EBwJdvy25IjnVPUwg/e1NSRwELWN+bgk1RHc9HUz24CYNJ+DiF68odH6WBobDSwxgezG352uvms0ao5gWzUVNIDvDoYz9EV5Rw6tfGQQ8Hvvb4Fb3o5p3VUtugkOUdqndtjd/CD2T4W+i6TiupXCZrmOF9K4/mp5HNb7huz4LS8U1HVcBLqOoiqWfu5LwSgdxF2OPu3uiOh6KaxqWuAa4iCbjG92wniGuNvQ7Vtl15kxLCamneBPDJTTcM7SGSW4XGxx2doEkeG/ZNGdY1TD1BIczbZoZesD/S/Bw2FFdwmqw02495sFja3SOOC5lc0AbySGNHm7teV1rmG6wqWue+nBEMwY3MHub0eY3s1r/a2LVdaGiFS+WKohZJL93kd0e21nEg28CVB0jDtOKGdxYyoa119geCwO8C4C6zwcDuXk+vjrI2vDGzB2YWBjJdb02rqWheN1OGQB1RSVb4pQ17nSOecptY2DtjOHV2blR19FgcK03oai2SoYxx/JIQx3x3+SzodfcglERAREQEREBERAREQEREBERAREQEREBcz1vRkPpJOFnjzBafqumLW9PcCNXRvawXkYekYOJt2gO8i6DYIJg9rXjc5ocPAi6qLR9W2lDZYW0krrTRizb/AJ2cLd45Ld7oJVtiUJfDKxvadG5o8S0gfNXC+HgoPJNTTdDVsmlY5zA7LIwHK7dlc0E7nb7X4gLZcJ0qlw2bpaWoY5jhYO2lr27wyWO4LXjlsIubHit91kavulc+ppm2kdtliLbsk7xyd8D3LjGJYa2N2SVj4iNmVwaQPC9j8UR3DDdd8LmjpqY5uPQyMd/6vtbwusj/ALaKAb4a0eEMbvk9ebjTgbp3eBik+e1M8g3TD3agf/KK9FS68aAbqavd/wCOP7ytn69ab8uH1p8WtavPvSP4yn1qF9ZnHddx/n/qiOuaU644qqF0EmBzSsO0F0oY5p4Oa4McWuHNcyGI9MGMLTHKSWB52ENtfeLXvbdsVvDh1W/sUc7/AOGKod8gvut0frYYnTzUU0UbbfeOD22JcAN+3jZBkIRkyRu+5laLMlaOo8C9gT+YfpO3iFtuj2s+rpLQTOBbuAkJkjP8Dzu8FgsGwmtqIXF9DLLECWufZrm3Zv43JB5clZzULg0ho6ePjE/tt8Cd/gdveg6FiGmMszS+EU5dvs+MADxLbu89oWNpMf0iqnGGlkpWNtwlgAPhmNz6LQ6fOwn7PKSRvhkJa5vcDvVaTHNtpmSQvv2hb69V3zQbdUaB6S3LuhhcTtux0X0VAnSqkHYrWtH5Y2yTN91hPyWGg0vrWC0NWZW+x0r43e4429Fcxazq2HtSVTLc5JSPQkt+CDNYZrkxaA5amzyDZzZICHDuI6rgunaJa0qats2QCF/PNmjJ4i+8HuK5BPrSZUjLWUkdVstnOWOUfzssVY0ekdHG4uY2aIHaBkzkfzNAv6IPUMczXAOa5rmncWkEHwIX2vOGjWn7qSpe+OvZ0Dnlxhe14Aub2y7fhZdhwnWdh89gJg0kDab5b+e34IrbVKo01WyQZo3teObSCqqCUREBQpUIJREQEREBEUWQSiKCglRdFBQc+050IcC+vojkewGSSMXBOUXLmHgdm7iueu1lV0AdKKqVzuDSQ4OcTYCxBA4L0C53NaJplqrpK5pdARST3Dg5rc0TiDm6zPHiLIjSsP17VrOrNTwVJHU6maIul35BvADRvcfRbHQ6+KV1unpZY7nKDG4TBzx2g3Y0kD2rALlelGiFbQS5quB3RBsobPCM0btxvmHYcWnc6xuDvWAp5AJXcmNaxncCLnzP1QemaDWPhs5y/aRGeUzHRj3iMvxWakw+nnbcxwzNPHK149V5vnoJo2RyZc8b2B4fGHOaAWhwzbNhsQdvNfWG4/NAc8FRJEd92PIHmNx80HdqrVvhUhJfhlKSd5EQafUKyOqTCOFC1vhJLb0zLV4dYuKUmyrgZPHdzc5bkJymxOZuy3EEt2rZcJ1t0E1hN0lM79YDme836gIq7h1b4ezs0zR5k/NXkeiFMzsx5fAkLL0WIwztzwTRyt5se13yVxlQYM4BGNwd7xVjimANkikiIu17S0g7RY9xW1Fq+HRAoOeYXgT6KJsMRdkYLNBJNh4lYzGtGIqol7vupf3rBv5Zm7nf62rp8tEDwVhUYMDuCiOEY9ofPFtmg+0RjdNF2h5A5m/ELXHU7yCI5mSt/dzAA+F9x8wvQtThL27gfJaxjWhtNUXMkIa7229R3nbf5qjiE9Db8Sge3vicSPQXCtukiGxk80fNr25tvlYD0XTKzVjM0k01W8cmuJ+Y2fBY2bR7GIv+W2Yd7Y3/ADt8kHP5mNdt6djvFjmlfMFMSeqWjvzH6LcpqWtaevg8Tjxc6kBPrkKotpalx/4PGPClH+GgwlJQTyO6OJnTvsTkY4k2HHat80M0UpaljBUPqKSYyiDstF5CLgFjmgnyP+VDDsKryLR0UkQ5Na2FvrYLdtD9GZI52T1ABc03aLl5B39o7vJBtuiWghoZM/2x0wsQG5Mm/n1itvVCB9wFWBRUoiICKLoglFF1KAii6XQSiKLoJRQpughCiIKb2K2ljKvSvgsQYepBILXND2kWLSA4EciDvXM9KNVtHMXSU2ahkNtjWh0BtYfh7C3Z7JHgV198AKs58Oa7eLqI86yYHi1EPu3mZgsSIJXTN2Wt924B3Abhw5K3OlMLzlq6BubKAXRkxTEgAEkG1yd9zx532d4rtFI37hY8wtWxvV/0gs5rJhwEjQ4jwO8INCoMWb0ZFLiUsb3Wd0E7gBmttbnda+xrW3Gw7PK+rK2zCKrD4pCHZRPSvDAZDazTl3G+Ubjv3XVji+rd7CSxr2dw+8Z8do9Vrj6SrpSAM2Vr2vaGklocw3a7IeINuB3IMtHWSwvOUzQPHe+KQcuRW1YTrVxCGwMrKho4TtLjb+JpB8zdaXTaW5sra2BtSGjLnsxkwF79oAcyLbN99pU4lWUhAfTPkDi/rQuYWtYCHElp4gHKLXO/u20dnwrXLTPsKinlhPFzLSs+jvgt7oK+OeNssTw9jhdrh6eRuvLuEzl80ceVxDiAS0AkC/AEi69D6Gsjp6ZkAlz2c51yMp6xvbKUVsdlBajZAdxupQU3RAqjLQMdvaFdKCEGJlwCM7gR4Gytn6PuHZkPnYrP5UyoNbOBy+233VIwSTi5vurY8qZUGAhwG29xKv4MMa3gshZTZB8RssqigKUBES6AiXS6AiXRAREQERLoIREQEREBERBFlGVfSIKRjXw6AK4UWQY+bD2u3tBWHr9EoJb5o2+i2gtXzkQcqxnVLBLfK2xWjYtqkqY7mElw5EX+q9GGEKmaYclEeetGdCax0kcc0Doo2vu+U5eyDfqi97ruUWDQOaMmZmwAbS7cLcfpZZE0jeQX22nARWKOGVEf4coeOR2/P+qkYvJGbSxOHe3rD0O30ustlKhx4EAjkRdBb0uMRybA4E8r2PunaFetlB4/RYypwmCTeyx5hWhwueP8GfMPZf1h6H6FBsKLWxjU0WyaBw/VH1h7rtvpdZCjx+GQ2D2l3s9l/uu2qjKIqbZmnj5HYql0BFBUoCKEQSoREBERAREQEREEooRAREQEREBERAREQEREBEU3QQllN1CBZEUoIsvktX2osgpmJUzEriyWQWjmm1iARyIuFYVeDwSdqMA8wB8uHksyQvgxhBrn7Inj2wVJI9h5zt8LO2jyKlmO1EOyenJHtRfPI+3wJWdfTqk+A7t45EAqChR6S08hDRIA72HXjf7rrFZNsoO4rA1uDRSCz4h5AEeh+ix4wmaL/d6l7R7DiXt9152eRSjcEWqR6Q1UWyanzj2oiQfHI/6ErJ0WlNPIcvSBr/YeDG/3Xb1RmEXw2UHcV9oCIiAiKEEooUhAREughERAupUIglFCIJREQEREBERAREQSihEEooRAuiIgIiIISylEHwYwqMlIDwVxZEGOlw/kdnI7R8Viq7A2vFnRtcOVgR6Hd5WWzKCxBov7PlgP3E8sX6D12e6/cPAhXVPpPVR7JYGzD2oXZXePRv3+RW1yUrTvCx9TgUbuFvBQU6HS6mlOXpMj/wB3KHRP9Hb/ACKzDZQeK1Ou0ZeQQC17fYkaHD4rE/Zaim/DM9OP+2emh/s3XsPBB0RFo9JphUNIDo46gcTC7o5PON/9VuVJPnY19iLi9jvQVkS6KgpChSEEIoKIJRQpQEREBERBKKFKAiIgIiICIiAiIgIiICIiAiIgKERAREQEsiIILVTfADwVVCgxs+BQPILomkjjbb6q+ijDQANw2L7RAUqEQSpC+VIQCFFkRBNkREBERAREQEREBERAupREBRdEQLpdEQLpdEQEREBERAREQEREBERARQiAiIgIiICkBEQf/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6" name="AutoShape 12" descr="data:image/jpeg;base64,/9j/4AAQSkZJRgABAQAAAQABAAD/2wCEAAkGBhAQEBAPDw0PDxEUEBUREhARDw8QEhUUFRQXFBUUGRYYGyYfFxkjGRQSHy8gIygpLiwsFh4xNTAqNSYrLCkBCQoKDQwMDQwPDykYFBgpKSkpKSkpKSkpKSkpKSkpKSkpKSkpKSkpKSkpKSkpKSkpKSkpKSkpKSkpKSkpKSkpKf/AABEIAKgBKwMBIgACEQEDEQH/xAAcAAEAAQUBAQAAAAAAAAAAAAAAAQMEBQYHCAL/xABFEAABAwICBgcFBQUFCQAAAAABAAIDBBEFEgYHITFBURMiMmFxgZFSkqGxwRQjM0JiFVNygtGT0tPh8Bc0NUNUY4Siwv/EABUBAQEAAAAAAAAAAAAAAAAAAAAB/8QAFREBAQAAAAAAAAAAAAAAAAAAABH/2gAMAwEAAhEDEQA/AO4oiICIiAiIgIiICIiAiIgIiICIiAiIgIiICIiAiIgIiICIiAiIgIiICIiAiIghLKUQEREBERARYzHtIYKKPpZ324NaNrnHkAuZ1GmWLYq90WGQmOMOyuka4MY3eOvMRv5tYCQg6rW4rBALzTxRD9b2t+ZWt12tfB4TZ2IRk8mBz/kFq9FqQMx6TEcRllcdrmQjKPAyPu53HaLLYqPU5gsQt9gbJ3yySyH4uQW512YP/wBRIe/oXWV9Q618IlNm17GnlI17PiRZXA1aYPa37Ko/7Fq0vTrBdFqIZamka2XeIqXpRL3XymzfOyDqNFiUMwzQzRyjmx7XfJXN15AqMajiqM+Fmsgj3jpJmGUcdhYALW4G571vmiuvGshLY6oCpZ+sZJQO51tvmg9BotYwLWLQVbQWT9G7iyQZCPPctma4EXBBB2gg3CCUREBERAREQEREBERAREQEREBERAREQEREBERAREQEREBWmK4kymhknkNmMbmPfyA7ybBXa59rfxAthgp2n8R5c4cwy1h6n4IMFguCzY5VPqqsubTNNi1pIvyhYQQWi1iXd+zbu6vR0ccLGxRRtjjaA1rGANaAOAAVno5hTaWlhgaLZWXd3vd1nH1JWTQERQ51hc7BxKDW9P8ASQ0NG+SM2leeiiO+ziCS63GwBK8vYrUmZ7pJJ2i7ibuJe9xvtce8m/euh6c6fftGqfC2wgisYeZvcOce8jIRyBVPVHq5jrpaiarN4oXhgibsL3EBwJdvy25IjnVPUwg/e1NSRwELWN+bgk1RHc9HUz24CYNJ+DiF68odH6WBobDSwxgezG352uvms0ao5gWzUVNIDvDoYz9EV5Rw6tfGQQ8Hvvb4Fb3o5p3VUtugkOUdqndtjd/CD2T4W+i6TiupXCZrmOF9K4/mp5HNb7huz4LS8U1HVcBLqOoiqWfu5LwSgdxF2OPu3uiOh6KaxqWuAa4iCbjG92wniGuNvQ7Vtl15kxLCamneBPDJTTcM7SGSW4XGxx2doEkeG/ZNGdY1TD1BIczbZoZesD/S/Bw2FFdwmqw02495sFja3SOOC5lc0AbySGNHm7teV1rmG6wqWue+nBEMwY3MHub0eY3s1r/a2LVdaGiFS+WKohZJL93kd0e21nEg28CVB0jDtOKGdxYyoa119geCwO8C4C6zwcDuXk+vjrI2vDGzB2YWBjJdb02rqWheN1OGQB1RSVb4pQ17nSOecptY2DtjOHV2blR19FgcK03oai2SoYxx/JIQx3x3+SzodfcglERAREQEREBERAREQEREBERAREQEREBcz1vRkPpJOFnjzBafqumLW9PcCNXRvawXkYekYOJt2gO8i6DYIJg9rXjc5ocPAi6qLR9W2lDZYW0krrTRizb/AJ2cLd45Ld7oJVtiUJfDKxvadG5o8S0gfNXC+HgoPJNTTdDVsmlY5zA7LIwHK7dlc0E7nb7X4gLZcJ0qlw2bpaWoY5jhYO2lr27wyWO4LXjlsIubHit91kavulc+ppm2kdtliLbsk7xyd8D3LjGJYa2N2SVj4iNmVwaQPC9j8UR3DDdd8LmjpqY5uPQyMd/6vtbwusj/ALaKAb4a0eEMbvk9ebjTgbp3eBik+e1M8g3TD3agf/KK9FS68aAbqavd/wCOP7ytn69ab8uH1p8WtavPvSP4yn1qF9ZnHddx/n/qiOuaU644qqF0EmBzSsO0F0oY5p4Oa4McWuHNcyGI9MGMLTHKSWB52ENtfeLXvbdsVvDh1W/sUc7/AOGKod8gvut0frYYnTzUU0UbbfeOD22JcAN+3jZBkIRkyRu+5laLMlaOo8C9gT+YfpO3iFtuj2s+rpLQTOBbuAkJkjP8Dzu8FgsGwmtqIXF9DLLECWufZrm3Zv43JB5clZzULg0ho6ePjE/tt8Cd/gdveg6FiGmMszS+EU5dvs+MADxLbu89oWNpMf0iqnGGlkpWNtwlgAPhmNz6LQ6fOwn7PKSRvhkJa5vcDvVaTHNtpmSQvv2hb69V3zQbdUaB6S3LuhhcTtux0X0VAnSqkHYrWtH5Y2yTN91hPyWGg0vrWC0NWZW+x0r43e4429Fcxazq2HtSVTLc5JSPQkt+CDNYZrkxaA5amzyDZzZICHDuI6rgunaJa0qats2QCF/PNmjJ4i+8HuK5BPrSZUjLWUkdVstnOWOUfzssVY0ekdHG4uY2aIHaBkzkfzNAv6IPUMczXAOa5rmncWkEHwIX2vOGjWn7qSpe+OvZ0Dnlxhe14Aub2y7fhZdhwnWdh89gJg0kDab5b+e34IrbVKo01WyQZo3teObSCqqCUREBQpUIJREQEREBEUWQSiKCglRdFBQc+050IcC+vojkewGSSMXBOUXLmHgdm7iueu1lV0AdKKqVzuDSQ4OcTYCxBA4L0C53NaJplqrpK5pdARST3Dg5rc0TiDm6zPHiLIjSsP17VrOrNTwVJHU6maIul35BvADRvcfRbHQ6+KV1unpZY7nKDG4TBzx2g3Y0kD2rALlelGiFbQS5quB3RBsobPCM0btxvmHYcWnc6xuDvWAp5AJXcmNaxncCLnzP1QemaDWPhs5y/aRGeUzHRj3iMvxWakw+nnbcxwzNPHK149V5vnoJo2RyZc8b2B4fGHOaAWhwzbNhsQdvNfWG4/NAc8FRJEd92PIHmNx80HdqrVvhUhJfhlKSd5EQafUKyOqTCOFC1vhJLb0zLV4dYuKUmyrgZPHdzc5bkJymxOZuy3EEt2rZcJ1t0E1hN0lM79YDme836gIq7h1b4ezs0zR5k/NXkeiFMzsx5fAkLL0WIwztzwTRyt5se13yVxlQYM4BGNwd7xVjimANkikiIu17S0g7RY9xW1Fq+HRAoOeYXgT6KJsMRdkYLNBJNh4lYzGtGIqol7vupf3rBv5Zm7nf62rp8tEDwVhUYMDuCiOEY9ofPFtmg+0RjdNF2h5A5m/ELXHU7yCI5mSt/dzAA+F9x8wvQtThL27gfJaxjWhtNUXMkIa7229R3nbf5qjiE9Db8Sge3vicSPQXCtukiGxk80fNr25tvlYD0XTKzVjM0k01W8cmuJ+Y2fBY2bR7GIv+W2Yd7Y3/ADt8kHP5mNdt6djvFjmlfMFMSeqWjvzH6LcpqWtaevg8Tjxc6kBPrkKotpalx/4PGPClH+GgwlJQTyO6OJnTvsTkY4k2HHat80M0UpaljBUPqKSYyiDstF5CLgFjmgnyP+VDDsKryLR0UkQ5Na2FvrYLdtD9GZI52T1ABc03aLl5B39o7vJBtuiWghoZM/2x0wsQG5Mm/n1itvVCB9wFWBRUoiICKLoglFF1KAii6XQSiKLoJRQpughCiIKb2K2ljKvSvgsQYepBILXND2kWLSA4EciDvXM9KNVtHMXSU2ahkNtjWh0BtYfh7C3Z7JHgV198AKs58Oa7eLqI86yYHi1EPu3mZgsSIJXTN2Wt924B3Abhw5K3OlMLzlq6BubKAXRkxTEgAEkG1yd9zx532d4rtFI37hY8wtWxvV/0gs5rJhwEjQ4jwO8INCoMWb0ZFLiUsb3Wd0E7gBmttbnda+xrW3Gw7PK+rK2zCKrD4pCHZRPSvDAZDazTl3G+Ubjv3XVji+rd7CSxr2dw+8Z8do9Vrj6SrpSAM2Vr2vaGklocw3a7IeINuB3IMtHWSwvOUzQPHe+KQcuRW1YTrVxCGwMrKho4TtLjb+JpB8zdaXTaW5sra2BtSGjLnsxkwF79oAcyLbN99pU4lWUhAfTPkDi/rQuYWtYCHElp4gHKLXO/u20dnwrXLTPsKinlhPFzLSs+jvgt7oK+OeNssTw9jhdrh6eRuvLuEzl80ceVxDiAS0AkC/AEi69D6Gsjp6ZkAlz2c51yMp6xvbKUVsdlBajZAdxupQU3RAqjLQMdvaFdKCEGJlwCM7gR4Gytn6PuHZkPnYrP5UyoNbOBy+233VIwSTi5vurY8qZUGAhwG29xKv4MMa3gshZTZB8RssqigKUBES6AiXS6AiXRAREQERLoIREQEREBERBFlGVfSIKRjXw6AK4UWQY+bD2u3tBWHr9EoJb5o2+i2gtXzkQcqxnVLBLfK2xWjYtqkqY7mElw5EX+q9GGEKmaYclEeetGdCax0kcc0Doo2vu+U5eyDfqi97ruUWDQOaMmZmwAbS7cLcfpZZE0jeQX22nARWKOGVEf4coeOR2/P+qkYvJGbSxOHe3rD0O30ustlKhx4EAjkRdBb0uMRybA4E8r2PunaFetlB4/RYypwmCTeyx5hWhwueP8GfMPZf1h6H6FBsKLWxjU0WyaBw/VH1h7rtvpdZCjx+GQ2D2l3s9l/uu2qjKIqbZmnj5HYql0BFBUoCKEQSoREBERAREQEREEooRAREQEREBERAREQEREBEU3QQllN1CBZEUoIsvktX2osgpmJUzEriyWQWjmm1iARyIuFYVeDwSdqMA8wB8uHksyQvgxhBrn7Inj2wVJI9h5zt8LO2jyKlmO1EOyenJHtRfPI+3wJWdfTqk+A7t45EAqChR6S08hDRIA72HXjf7rrFZNsoO4rA1uDRSCz4h5AEeh+ix4wmaL/d6l7R7DiXt9152eRSjcEWqR6Q1UWyanzj2oiQfHI/6ErJ0WlNPIcvSBr/YeDG/3Xb1RmEXw2UHcV9oCIiAiKEEooUhAREughERAupUIglFCIJREQEREBERAREQSihEEooRAuiIgIiIISylEHwYwqMlIDwVxZEGOlw/kdnI7R8Viq7A2vFnRtcOVgR6Hd5WWzKCxBov7PlgP3E8sX6D12e6/cPAhXVPpPVR7JYGzD2oXZXePRv3+RW1yUrTvCx9TgUbuFvBQU6HS6mlOXpMj/wB3KHRP9Hb/ACKzDZQeK1Ou0ZeQQC17fYkaHD4rE/Zaim/DM9OP+2emh/s3XsPBB0RFo9JphUNIDo46gcTC7o5PON/9VuVJPnY19iLi9jvQVkS6KgpChSEEIoKIJRQpQEREBERBKKFKAiIgIiICIiAiIgIiICIiAiIgKERAREQEsiIILVTfADwVVCgxs+BQPILomkjjbb6q+ijDQANw2L7RAUqEQSpC+VIQCFFkRBNkREBERAREQEREBERAupREBRdEQLpdEQLpdEQEREBERAREQEREBERARQiAiIgIiICkBEQf/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38" name="AutoShape 14" descr="data:image/jpeg;base64,/9j/4AAQSkZJRgABAQAAAQABAAD/2wCEAAkGBhAQEBAPDw0PDxEUEBUREhARDw8QEhUUFRQXFBUUGRYYGyYfFxkjGRQSHy8gIygpLiwsFh4xNTAqNSYrLCkBCQoKDQwMDQwPDykYFBgpKSkpKSkpKSkpKSkpKSkpKSkpKSkpKSkpKSkpKSkpKSkpKSkpKSkpKSkpKSkpKSkpKf/AABEIAKgBKwMBIgACEQEDEQH/xAAcAAEAAQUBAQAAAAAAAAAAAAAAAQMEBQYHCAL/xABFEAABAwICBgcFBQUFCQAAAAABAAIDBBEFEgYHITFBURMiMmFxgZFSkqGxwRQjM0JiFVNygtGT0tPh8Bc0NUNUY4Siwv/EABUBAQEAAAAAAAAAAAAAAAAAAAAB/8QAFREBAQAAAAAAAAAAAAAAAAAAABH/2gAMAwEAAhEDEQA/AO4oiICIiAiIgIiICIiAiIgIiICIiAiIgIiICIiAiIgIiICIiAiIgIiICIiAiIghLKUQEREBERARYzHtIYKKPpZ324NaNrnHkAuZ1GmWLYq90WGQmOMOyuka4MY3eOvMRv5tYCQg6rW4rBALzTxRD9b2t+ZWt12tfB4TZ2IRk8mBz/kFq9FqQMx6TEcRllcdrmQjKPAyPu53HaLLYqPU5gsQt9gbJ3yySyH4uQW512YP/wBRIe/oXWV9Q618IlNm17GnlI17PiRZXA1aYPa37Ko/7Fq0vTrBdFqIZamka2XeIqXpRL3XymzfOyDqNFiUMwzQzRyjmx7XfJXN15AqMajiqM+Fmsgj3jpJmGUcdhYALW4G571vmiuvGshLY6oCpZ+sZJQO51tvmg9BotYwLWLQVbQWT9G7iyQZCPPctma4EXBBB2gg3CCUREBERAREQEREBERAREQEREBERAREQEREBERAREQEREBWmK4kymhknkNmMbmPfyA7ybBXa59rfxAthgp2n8R5c4cwy1h6n4IMFguCzY5VPqqsubTNNi1pIvyhYQQWi1iXd+zbu6vR0ccLGxRRtjjaA1rGANaAOAAVno5hTaWlhgaLZWXd3vd1nH1JWTQERQ51hc7BxKDW9P8ASQ0NG+SM2leeiiO+ziCS63GwBK8vYrUmZ7pJJ2i7ibuJe9xvtce8m/euh6c6fftGqfC2wgisYeZvcOce8jIRyBVPVHq5jrpaiarN4oXhgibsL3EBwJdvy25IjnVPUwg/e1NSRwELWN+bgk1RHc9HUz24CYNJ+DiF68odH6WBobDSwxgezG352uvms0ao5gWzUVNIDvDoYz9EV5Rw6tfGQQ8Hvvb4Fb3o5p3VUtugkOUdqndtjd/CD2T4W+i6TiupXCZrmOF9K4/mp5HNb7huz4LS8U1HVcBLqOoiqWfu5LwSgdxF2OPu3uiOh6KaxqWuAa4iCbjG92wniGuNvQ7Vtl15kxLCamneBPDJTTcM7SGSW4XGxx2doEkeG/ZNGdY1TD1BIczbZoZesD/S/Bw2FFdwmqw02495sFja3SOOC5lc0AbySGNHm7teV1rmG6wqWue+nBEMwY3MHub0eY3s1r/a2LVdaGiFS+WKohZJL93kd0e21nEg28CVB0jDtOKGdxYyoa119geCwO8C4C6zwcDuXk+vjrI2vDGzB2YWBjJdb02rqWheN1OGQB1RSVb4pQ17nSOecptY2DtjOHV2blR19FgcK03oai2SoYxx/JIQx3x3+SzodfcglERAREQEREBERAREQEREBERAREQEREBcz1vRkPpJOFnjzBafqumLW9PcCNXRvawXkYekYOJt2gO8i6DYIJg9rXjc5ocPAi6qLR9W2lDZYW0krrTRizb/AJ2cLd45Ld7oJVtiUJfDKxvadG5o8S0gfNXC+HgoPJNTTdDVsmlY5zA7LIwHK7dlc0E7nb7X4gLZcJ0qlw2bpaWoY5jhYO2lr27wyWO4LXjlsIubHit91kavulc+ppm2kdtliLbsk7xyd8D3LjGJYa2N2SVj4iNmVwaQPC9j8UR3DDdd8LmjpqY5uPQyMd/6vtbwusj/ALaKAb4a0eEMbvk9ebjTgbp3eBik+e1M8g3TD3agf/KK9FS68aAbqavd/wCOP7ytn69ab8uH1p8WtavPvSP4yn1qF9ZnHddx/n/qiOuaU644qqF0EmBzSsO0F0oY5p4Oa4McWuHNcyGI9MGMLTHKSWB52ENtfeLXvbdsVvDh1W/sUc7/AOGKod8gvut0frYYnTzUU0UbbfeOD22JcAN+3jZBkIRkyRu+5laLMlaOo8C9gT+YfpO3iFtuj2s+rpLQTOBbuAkJkjP8Dzu8FgsGwmtqIXF9DLLECWufZrm3Zv43JB5clZzULg0ho6ePjE/tt8Cd/gdveg6FiGmMszS+EU5dvs+MADxLbu89oWNpMf0iqnGGlkpWNtwlgAPhmNz6LQ6fOwn7PKSRvhkJa5vcDvVaTHNtpmSQvv2hb69V3zQbdUaB6S3LuhhcTtux0X0VAnSqkHYrWtH5Y2yTN91hPyWGg0vrWC0NWZW+x0r43e4429Fcxazq2HtSVTLc5JSPQkt+CDNYZrkxaA5amzyDZzZICHDuI6rgunaJa0qats2QCF/PNmjJ4i+8HuK5BPrSZUjLWUkdVstnOWOUfzssVY0ekdHG4uY2aIHaBkzkfzNAv6IPUMczXAOa5rmncWkEHwIX2vOGjWn7qSpe+OvZ0Dnlxhe14Aub2y7fhZdhwnWdh89gJg0kDab5b+e34IrbVKo01WyQZo3teObSCqqCUREBQpUIJREQEREBEUWQSiKCglRdFBQc+050IcC+vojkewGSSMXBOUXLmHgdm7iueu1lV0AdKKqVzuDSQ4OcTYCxBA4L0C53NaJplqrpK5pdARST3Dg5rc0TiDm6zPHiLIjSsP17VrOrNTwVJHU6maIul35BvADRvcfRbHQ6+KV1unpZY7nKDG4TBzx2g3Y0kD2rALlelGiFbQS5quB3RBsobPCM0btxvmHYcWnc6xuDvWAp5AJXcmNaxncCLnzP1QemaDWPhs5y/aRGeUzHRj3iMvxWakw+nnbcxwzNPHK149V5vnoJo2RyZc8b2B4fGHOaAWhwzbNhsQdvNfWG4/NAc8FRJEd92PIHmNx80HdqrVvhUhJfhlKSd5EQafUKyOqTCOFC1vhJLb0zLV4dYuKUmyrgZPHdzc5bkJymxOZuy3EEt2rZcJ1t0E1hN0lM79YDme836gIq7h1b4ezs0zR5k/NXkeiFMzsx5fAkLL0WIwztzwTRyt5se13yVxlQYM4BGNwd7xVjimANkikiIu17S0g7RY9xW1Fq+HRAoOeYXgT6KJsMRdkYLNBJNh4lYzGtGIqol7vupf3rBv5Zm7nf62rp8tEDwVhUYMDuCiOEY9ofPFtmg+0RjdNF2h5A5m/ELXHU7yCI5mSt/dzAA+F9x8wvQtThL27gfJaxjWhtNUXMkIa7229R3nbf5qjiE9Db8Sge3vicSPQXCtukiGxk80fNr25tvlYD0XTKzVjM0k01W8cmuJ+Y2fBY2bR7GIv+W2Yd7Y3/ADt8kHP5mNdt6djvFjmlfMFMSeqWjvzH6LcpqWtaevg8Tjxc6kBPrkKotpalx/4PGPClH+GgwlJQTyO6OJnTvsTkY4k2HHat80M0UpaljBUPqKSYyiDstF5CLgFjmgnyP+VDDsKryLR0UkQ5Na2FvrYLdtD9GZI52T1ABc03aLl5B39o7vJBtuiWghoZM/2x0wsQG5Mm/n1itvVCB9wFWBRUoiICKLoglFF1KAii6XQSiKLoJRQpughCiIKb2K2ljKvSvgsQYepBILXND2kWLSA4EciDvXM9KNVtHMXSU2ahkNtjWh0BtYfh7C3Z7JHgV198AKs58Oa7eLqI86yYHi1EPu3mZgsSIJXTN2Wt924B3Abhw5K3OlMLzlq6BubKAXRkxTEgAEkG1yd9zx532d4rtFI37hY8wtWxvV/0gs5rJhwEjQ4jwO8INCoMWb0ZFLiUsb3Wd0E7gBmttbnda+xrW3Gw7PK+rK2zCKrD4pCHZRPSvDAZDazTl3G+Ubjv3XVji+rd7CSxr2dw+8Z8do9Vrj6SrpSAM2Vr2vaGklocw3a7IeINuB3IMtHWSwvOUzQPHe+KQcuRW1YTrVxCGwMrKho4TtLjb+JpB8zdaXTaW5sra2BtSGjLnsxkwF79oAcyLbN99pU4lWUhAfTPkDi/rQuYWtYCHElp4gHKLXO/u20dnwrXLTPsKinlhPFzLSs+jvgt7oK+OeNssTw9jhdrh6eRuvLuEzl80ceVxDiAS0AkC/AEi69D6Gsjp6ZkAlz2c51yMp6xvbKUVsdlBajZAdxupQU3RAqjLQMdvaFdKCEGJlwCM7gR4Gytn6PuHZkPnYrP5UyoNbOBy+233VIwSTi5vurY8qZUGAhwG29xKv4MMa3gshZTZB8RssqigKUBES6AiXS6AiXRAREQERLoIREQEREBERBFlGVfSIKRjXw6AK4UWQY+bD2u3tBWHr9EoJb5o2+i2gtXzkQcqxnVLBLfK2xWjYtqkqY7mElw5EX+q9GGEKmaYclEeetGdCax0kcc0Doo2vu+U5eyDfqi97ruUWDQOaMmZmwAbS7cLcfpZZE0jeQX22nARWKOGVEf4coeOR2/P+qkYvJGbSxOHe3rD0O30ustlKhx4EAjkRdBb0uMRybA4E8r2PunaFetlB4/RYypwmCTeyx5hWhwueP8GfMPZf1h6H6FBsKLWxjU0WyaBw/VH1h7rtvpdZCjx+GQ2D2l3s9l/uu2qjKIqbZmnj5HYql0BFBUoCKEQSoREBERAREQEREEooRAREQEREBERAREQEREBEU3QQllN1CBZEUoIsvktX2osgpmJUzEriyWQWjmm1iARyIuFYVeDwSdqMA8wB8uHksyQvgxhBrn7Inj2wVJI9h5zt8LO2jyKlmO1EOyenJHtRfPI+3wJWdfTqk+A7t45EAqChR6S08hDRIA72HXjf7rrFZNsoO4rA1uDRSCz4h5AEeh+ix4wmaL/d6l7R7DiXt9152eRSjcEWqR6Q1UWyanzj2oiQfHI/6ErJ0WlNPIcvSBr/YeDG/3Xb1RmEXw2UHcV9oCIiAiKEEooUhAREughERAupUIglFCIJREQEREBERAREQSihEEooRAuiIgIiIISylEHwYwqMlIDwVxZEGOlw/kdnI7R8Viq7A2vFnRtcOVgR6Hd5WWzKCxBov7PlgP3E8sX6D12e6/cPAhXVPpPVR7JYGzD2oXZXePRv3+RW1yUrTvCx9TgUbuFvBQU6HS6mlOXpMj/wB3KHRP9Hb/ACKzDZQeK1Ou0ZeQQC17fYkaHD4rE/Zaim/DM9OP+2emh/s3XsPBB0RFo9JphUNIDo46gcTC7o5PON/9VuVJPnY19iLi9jvQVkS6KgpChSEEIoKIJRQpQEREBERBKKFKAiIgIiICIiAiIgIiICIiAiIgKERAREQEsiIILVTfADwVVCgxs+BQPILomkjjbb6q+ijDQANw2L7RAUqEQSpC+VIQCFFkRBNkREBERAREQEREBERAupREBRdEQLpdEQLpdEQEREBERAREQEREBERARQiAiIgIiICkBEQf/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1040" name="Picture 16" descr="http://www.vernier.com/images/cache/product.tmp-bta._hero.001.439.247.jpg"/>
          <p:cNvPicPr>
            <a:picLocks noChangeAspect="1" noChangeArrowheads="1"/>
          </p:cNvPicPr>
          <p:nvPr/>
        </p:nvPicPr>
        <p:blipFill>
          <a:blip r:embed="rId4" cstate="print"/>
          <a:srcRect l="7817" t="11111" r="9320" b="11111"/>
          <a:stretch>
            <a:fillRect/>
          </a:stretch>
        </p:blipFill>
        <p:spPr bwMode="auto">
          <a:xfrm>
            <a:off x="152400" y="2561367"/>
            <a:ext cx="914400" cy="644107"/>
          </a:xfrm>
          <a:prstGeom prst="rect">
            <a:avLst/>
          </a:prstGeom>
          <a:noFill/>
        </p:spPr>
      </p:pic>
      <p:sp>
        <p:nvSpPr>
          <p:cNvPr id="15" name="TextBox 14"/>
          <p:cNvSpPr txBox="1"/>
          <p:nvPr/>
        </p:nvSpPr>
        <p:spPr>
          <a:xfrm>
            <a:off x="0" y="3022600"/>
            <a:ext cx="1143000" cy="400110"/>
          </a:xfrm>
          <a:prstGeom prst="rect">
            <a:avLst/>
          </a:prstGeom>
          <a:noFill/>
        </p:spPr>
        <p:txBody>
          <a:bodyPr wrap="square" rtlCol="0">
            <a:spAutoFit/>
          </a:bodyPr>
          <a:lstStyle/>
          <a:p>
            <a:pPr algn="ctr"/>
            <a:r>
              <a:rPr lang="en-US" sz="1000" dirty="0" smtClean="0">
                <a:solidFill>
                  <a:schemeClr val="tx2"/>
                </a:solidFill>
                <a:latin typeface="+mj-lt"/>
              </a:rPr>
              <a:t>Temperature Sensor</a:t>
            </a:r>
          </a:p>
        </p:txBody>
      </p:sp>
      <p:sp>
        <p:nvSpPr>
          <p:cNvPr id="17" name="Right Arrow 16"/>
          <p:cNvSpPr/>
          <p:nvPr/>
        </p:nvSpPr>
        <p:spPr>
          <a:xfrm>
            <a:off x="914400" y="2799074"/>
            <a:ext cx="609600" cy="203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 name="TextBox 20"/>
          <p:cNvSpPr txBox="1"/>
          <p:nvPr/>
        </p:nvSpPr>
        <p:spPr>
          <a:xfrm>
            <a:off x="914400" y="2494275"/>
            <a:ext cx="533400" cy="246221"/>
          </a:xfrm>
          <a:prstGeom prst="rect">
            <a:avLst/>
          </a:prstGeom>
          <a:noFill/>
        </p:spPr>
        <p:txBody>
          <a:bodyPr wrap="square" rtlCol="0">
            <a:spAutoFit/>
          </a:bodyPr>
          <a:lstStyle/>
          <a:p>
            <a:pPr algn="ctr"/>
            <a:r>
              <a:rPr lang="en-US" sz="1000" dirty="0" smtClean="0">
                <a:solidFill>
                  <a:schemeClr val="tx2"/>
                </a:solidFill>
                <a:latin typeface="+mj-lt"/>
              </a:rPr>
              <a:t>USB</a:t>
            </a:r>
          </a:p>
        </p:txBody>
      </p:sp>
      <p:sp>
        <p:nvSpPr>
          <p:cNvPr id="22" name="Right Arrow 21"/>
          <p:cNvSpPr/>
          <p:nvPr/>
        </p:nvSpPr>
        <p:spPr>
          <a:xfrm>
            <a:off x="2819400" y="2595874"/>
            <a:ext cx="914400" cy="508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latin typeface="+mj-lt"/>
              </a:rPr>
              <a:t>Avg</a:t>
            </a:r>
            <a:r>
              <a:rPr lang="en-US" sz="800" dirty="0" smtClean="0">
                <a:latin typeface="+mj-lt"/>
              </a:rPr>
              <a:t> </a:t>
            </a:r>
            <a:r>
              <a:rPr lang="en-US" sz="800" smtClean="0">
                <a:latin typeface="+mj-lt"/>
              </a:rPr>
              <a:t>/ 1sec</a:t>
            </a:r>
            <a:endParaRPr lang="en-US" sz="800" dirty="0">
              <a:latin typeface="+mj-lt"/>
            </a:endParaRPr>
          </a:p>
        </p:txBody>
      </p:sp>
      <p:sp>
        <p:nvSpPr>
          <p:cNvPr id="28" name="TextBox 27"/>
          <p:cNvSpPr txBox="1"/>
          <p:nvPr/>
        </p:nvSpPr>
        <p:spPr>
          <a:xfrm>
            <a:off x="2819400" y="2189474"/>
            <a:ext cx="838200" cy="400110"/>
          </a:xfrm>
          <a:prstGeom prst="rect">
            <a:avLst/>
          </a:prstGeom>
          <a:noFill/>
        </p:spPr>
        <p:txBody>
          <a:bodyPr wrap="square" rtlCol="0">
            <a:spAutoFit/>
          </a:bodyPr>
          <a:lstStyle/>
          <a:p>
            <a:pPr algn="ctr"/>
            <a:r>
              <a:rPr lang="en-US" sz="1000" dirty="0" smtClean="0">
                <a:solidFill>
                  <a:schemeClr val="tx2"/>
                </a:solidFill>
                <a:latin typeface="+mj-lt"/>
              </a:rPr>
              <a:t>JSON over HTTP</a:t>
            </a:r>
          </a:p>
        </p:txBody>
      </p:sp>
      <p:pic>
        <p:nvPicPr>
          <p:cNvPr id="1044" name="Picture 20"/>
          <p:cNvPicPr>
            <a:picLocks noChangeAspect="1" noChangeArrowheads="1"/>
          </p:cNvPicPr>
          <p:nvPr/>
        </p:nvPicPr>
        <p:blipFill>
          <a:blip r:embed="rId5" cstate="print"/>
          <a:srcRect/>
          <a:stretch>
            <a:fillRect/>
          </a:stretch>
        </p:blipFill>
        <p:spPr bwMode="auto">
          <a:xfrm>
            <a:off x="5562601" y="3002275"/>
            <a:ext cx="990599" cy="671503"/>
          </a:xfrm>
          <a:prstGeom prst="rect">
            <a:avLst/>
          </a:prstGeom>
          <a:noFill/>
          <a:ln w="9525">
            <a:noFill/>
            <a:miter lim="800000"/>
            <a:headEnd/>
            <a:tailEnd/>
          </a:ln>
        </p:spPr>
      </p:pic>
      <p:sp>
        <p:nvSpPr>
          <p:cNvPr id="30" name="Right Arrow 29"/>
          <p:cNvSpPr/>
          <p:nvPr/>
        </p:nvSpPr>
        <p:spPr>
          <a:xfrm>
            <a:off x="5029200" y="2900674"/>
            <a:ext cx="609600" cy="203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1" name="TextBox 30"/>
          <p:cNvSpPr txBox="1"/>
          <p:nvPr/>
        </p:nvSpPr>
        <p:spPr>
          <a:xfrm>
            <a:off x="4800600" y="2595875"/>
            <a:ext cx="1143000" cy="246221"/>
          </a:xfrm>
          <a:prstGeom prst="rect">
            <a:avLst/>
          </a:prstGeom>
          <a:noFill/>
        </p:spPr>
        <p:txBody>
          <a:bodyPr wrap="square" rtlCol="0">
            <a:spAutoFit/>
          </a:bodyPr>
          <a:lstStyle/>
          <a:p>
            <a:pPr algn="ctr"/>
            <a:r>
              <a:rPr lang="en-US" sz="1000" dirty="0" smtClean="0">
                <a:solidFill>
                  <a:schemeClr val="tx2"/>
                </a:solidFill>
                <a:latin typeface="+mj-lt"/>
              </a:rPr>
              <a:t>JMS service</a:t>
            </a:r>
          </a:p>
        </p:txBody>
      </p:sp>
      <p:grpSp>
        <p:nvGrpSpPr>
          <p:cNvPr id="61" name="Group 60"/>
          <p:cNvGrpSpPr/>
          <p:nvPr/>
        </p:nvGrpSpPr>
        <p:grpSpPr>
          <a:xfrm>
            <a:off x="1600200" y="2189474"/>
            <a:ext cx="914400" cy="1930400"/>
            <a:chOff x="1752600" y="1428750"/>
            <a:chExt cx="914400" cy="1447800"/>
          </a:xfrm>
        </p:grpSpPr>
        <p:pic>
          <p:nvPicPr>
            <p:cNvPr id="1041" name="Picture 17"/>
            <p:cNvPicPr>
              <a:picLocks noChangeAspect="1" noChangeArrowheads="1"/>
            </p:cNvPicPr>
            <p:nvPr/>
          </p:nvPicPr>
          <p:blipFill>
            <a:blip r:embed="rId6" cstate="print"/>
            <a:srcRect r="18919"/>
            <a:stretch>
              <a:fillRect/>
            </a:stretch>
          </p:blipFill>
          <p:spPr bwMode="auto">
            <a:xfrm>
              <a:off x="1981200" y="1504950"/>
              <a:ext cx="381000" cy="469900"/>
            </a:xfrm>
            <a:prstGeom prst="rect">
              <a:avLst/>
            </a:prstGeom>
            <a:noFill/>
            <a:ln w="9525">
              <a:noFill/>
              <a:miter lim="800000"/>
              <a:headEnd/>
              <a:tailEnd/>
            </a:ln>
          </p:spPr>
        </p:pic>
        <p:sp>
          <p:nvSpPr>
            <p:cNvPr id="32" name="Rounded Rectangle 31"/>
            <p:cNvSpPr/>
            <p:nvPr/>
          </p:nvSpPr>
          <p:spPr>
            <a:xfrm>
              <a:off x="1752600" y="1428750"/>
              <a:ext cx="914400" cy="14478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mj-lt"/>
              </a:endParaRPr>
            </a:p>
          </p:txBody>
        </p:sp>
      </p:grpSp>
      <p:sp>
        <p:nvSpPr>
          <p:cNvPr id="33" name="Rounded Rectangle 32"/>
          <p:cNvSpPr/>
          <p:nvPr/>
        </p:nvSpPr>
        <p:spPr>
          <a:xfrm>
            <a:off x="3810000" y="2189474"/>
            <a:ext cx="3429000" cy="2540000"/>
          </a:xfrm>
          <a:prstGeom prst="round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latin typeface="+mj-lt"/>
            </a:endParaRPr>
          </a:p>
        </p:txBody>
      </p:sp>
      <p:pic>
        <p:nvPicPr>
          <p:cNvPr id="1046" name="Picture 22" descr="http://www.ephlux.com/wp-content/uploads/2012/10/Mobile.png"/>
          <p:cNvPicPr>
            <a:picLocks noChangeAspect="1" noChangeArrowheads="1"/>
          </p:cNvPicPr>
          <p:nvPr/>
        </p:nvPicPr>
        <p:blipFill>
          <a:blip r:embed="rId7" cstate="print"/>
          <a:srcRect/>
          <a:stretch>
            <a:fillRect/>
          </a:stretch>
        </p:blipFill>
        <p:spPr bwMode="auto">
          <a:xfrm>
            <a:off x="7620000" y="4221474"/>
            <a:ext cx="1123908" cy="1117600"/>
          </a:xfrm>
          <a:prstGeom prst="rect">
            <a:avLst/>
          </a:prstGeom>
          <a:noFill/>
        </p:spPr>
      </p:pic>
      <p:sp>
        <p:nvSpPr>
          <p:cNvPr id="36" name="TextBox 35"/>
          <p:cNvSpPr txBox="1"/>
          <p:nvPr/>
        </p:nvSpPr>
        <p:spPr>
          <a:xfrm>
            <a:off x="7391400" y="2392674"/>
            <a:ext cx="1143000" cy="400110"/>
          </a:xfrm>
          <a:prstGeom prst="rect">
            <a:avLst/>
          </a:prstGeom>
          <a:noFill/>
        </p:spPr>
        <p:txBody>
          <a:bodyPr wrap="square" rtlCol="0">
            <a:spAutoFit/>
          </a:bodyPr>
          <a:lstStyle/>
          <a:p>
            <a:pPr algn="ctr"/>
            <a:r>
              <a:rPr lang="en-US" sz="1000" dirty="0" smtClean="0">
                <a:solidFill>
                  <a:schemeClr val="tx2"/>
                </a:solidFill>
                <a:latin typeface="+mj-lt"/>
              </a:rPr>
              <a:t>Virtualized REST Services</a:t>
            </a:r>
          </a:p>
        </p:txBody>
      </p:sp>
      <p:sp>
        <p:nvSpPr>
          <p:cNvPr id="38" name="Left-Up Arrow 37"/>
          <p:cNvSpPr/>
          <p:nvPr/>
        </p:nvSpPr>
        <p:spPr>
          <a:xfrm rot="10800000" flipH="1">
            <a:off x="6553200" y="3002274"/>
            <a:ext cx="1752600" cy="1117600"/>
          </a:xfrm>
          <a:prstGeom prst="leftUpArrow">
            <a:avLst>
              <a:gd name="adj1" fmla="val 25000"/>
              <a:gd name="adj2" fmla="val 25000"/>
              <a:gd name="adj3" fmla="val 3562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39" name="TextBox 38"/>
          <p:cNvSpPr txBox="1"/>
          <p:nvPr/>
        </p:nvSpPr>
        <p:spPr>
          <a:xfrm>
            <a:off x="7620000" y="5339075"/>
            <a:ext cx="1143000" cy="246221"/>
          </a:xfrm>
          <a:prstGeom prst="rect">
            <a:avLst/>
          </a:prstGeom>
          <a:noFill/>
        </p:spPr>
        <p:txBody>
          <a:bodyPr wrap="square" rtlCol="0">
            <a:spAutoFit/>
          </a:bodyPr>
          <a:lstStyle/>
          <a:p>
            <a:pPr algn="ctr"/>
            <a:r>
              <a:rPr lang="en-US" sz="1000" dirty="0" smtClean="0">
                <a:solidFill>
                  <a:schemeClr val="tx2"/>
                </a:solidFill>
                <a:latin typeface="+mj-lt"/>
              </a:rPr>
              <a:t>ADF Mobile</a:t>
            </a:r>
          </a:p>
        </p:txBody>
      </p:sp>
      <p:sp>
        <p:nvSpPr>
          <p:cNvPr id="40" name="TextBox 39"/>
          <p:cNvSpPr txBox="1"/>
          <p:nvPr/>
        </p:nvSpPr>
        <p:spPr>
          <a:xfrm>
            <a:off x="7543800" y="5847075"/>
            <a:ext cx="1371600" cy="246221"/>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algn="ctr"/>
            <a:r>
              <a:rPr lang="en-US" sz="1000" dirty="0" smtClean="0">
                <a:solidFill>
                  <a:schemeClr val="bg1"/>
                </a:solidFill>
                <a:latin typeface="+mj-lt"/>
              </a:rPr>
              <a:t>Monitor and control</a:t>
            </a:r>
          </a:p>
        </p:txBody>
      </p:sp>
      <p:sp>
        <p:nvSpPr>
          <p:cNvPr id="46" name="Down Arrow Callout 45"/>
          <p:cNvSpPr/>
          <p:nvPr/>
        </p:nvSpPr>
        <p:spPr>
          <a:xfrm>
            <a:off x="3124200" y="1478274"/>
            <a:ext cx="2895600" cy="711200"/>
          </a:xfrm>
          <a:prstGeom prst="downArrowCallou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latin typeface="+mj-lt"/>
              </a:rPr>
              <a:t>Simulated data, simulated devices</a:t>
            </a:r>
            <a:endParaRPr lang="en-US" sz="1100" dirty="0">
              <a:latin typeface="+mj-lt"/>
            </a:endParaRPr>
          </a:p>
        </p:txBody>
      </p:sp>
      <p:sp>
        <p:nvSpPr>
          <p:cNvPr id="47" name="Bent-Up Arrow 46"/>
          <p:cNvSpPr/>
          <p:nvPr/>
        </p:nvSpPr>
        <p:spPr>
          <a:xfrm flipH="1">
            <a:off x="1981200" y="4323074"/>
            <a:ext cx="5562600" cy="1016000"/>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9" name="TextBox 48"/>
          <p:cNvSpPr txBox="1"/>
          <p:nvPr/>
        </p:nvSpPr>
        <p:spPr>
          <a:xfrm>
            <a:off x="1676400" y="3916675"/>
            <a:ext cx="762000" cy="20005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700" dirty="0" smtClean="0">
                <a:latin typeface="+mj-lt"/>
              </a:rPr>
              <a:t>Raspberry Pi</a:t>
            </a:r>
          </a:p>
        </p:txBody>
      </p:sp>
      <p:sp>
        <p:nvSpPr>
          <p:cNvPr id="50" name="TextBox 49"/>
          <p:cNvSpPr txBox="1"/>
          <p:nvPr/>
        </p:nvSpPr>
        <p:spPr>
          <a:xfrm>
            <a:off x="5029200" y="4627875"/>
            <a:ext cx="990600" cy="200055"/>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700" dirty="0">
                <a:solidFill>
                  <a:schemeClr val="lt1"/>
                </a:solidFill>
                <a:latin typeface="+mj-lt"/>
              </a:rPr>
              <a:t>Server</a:t>
            </a:r>
          </a:p>
        </p:txBody>
      </p:sp>
      <p:sp>
        <p:nvSpPr>
          <p:cNvPr id="51" name="Right Arrow 50"/>
          <p:cNvSpPr/>
          <p:nvPr/>
        </p:nvSpPr>
        <p:spPr>
          <a:xfrm>
            <a:off x="2819400" y="3205474"/>
            <a:ext cx="914400" cy="5080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latin typeface="+mj-lt"/>
              </a:rPr>
              <a:t>Extreme warnings</a:t>
            </a:r>
            <a:endParaRPr lang="en-US" sz="800" dirty="0">
              <a:latin typeface="+mj-lt"/>
            </a:endParaRPr>
          </a:p>
        </p:txBody>
      </p:sp>
      <p:sp>
        <p:nvSpPr>
          <p:cNvPr id="42" name="TextBox 41"/>
          <p:cNvSpPr txBox="1"/>
          <p:nvPr/>
        </p:nvSpPr>
        <p:spPr>
          <a:xfrm>
            <a:off x="3886200" y="5034274"/>
            <a:ext cx="1752600" cy="215444"/>
          </a:xfrm>
          <a:prstGeom prst="rect">
            <a:avLst/>
          </a:prstGeom>
          <a:noFill/>
        </p:spPr>
        <p:txBody>
          <a:bodyPr wrap="square" rtlCol="0">
            <a:spAutoFit/>
          </a:bodyPr>
          <a:lstStyle/>
          <a:p>
            <a:pPr algn="ctr"/>
            <a:r>
              <a:rPr lang="en-US" sz="800" i="1" dirty="0" smtClean="0">
                <a:solidFill>
                  <a:schemeClr val="bg1"/>
                </a:solidFill>
                <a:latin typeface="+mj-lt"/>
              </a:rPr>
              <a:t>Change threshold, etc.</a:t>
            </a:r>
          </a:p>
        </p:txBody>
      </p:sp>
      <p:sp>
        <p:nvSpPr>
          <p:cNvPr id="52" name="Flowchart: Magnetic Disk 51"/>
          <p:cNvSpPr/>
          <p:nvPr/>
        </p:nvSpPr>
        <p:spPr>
          <a:xfrm>
            <a:off x="6019800" y="3815074"/>
            <a:ext cx="381000" cy="711200"/>
          </a:xfrm>
          <a:prstGeom prst="flowChartMagneticDisk">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latin typeface="+mj-lt"/>
              </a:rPr>
              <a:t>DB</a:t>
            </a:r>
            <a:endParaRPr lang="en-US" sz="900" dirty="0">
              <a:solidFill>
                <a:schemeClr val="bg1"/>
              </a:solidFill>
              <a:latin typeface="+mj-lt"/>
            </a:endParaRPr>
          </a:p>
        </p:txBody>
      </p:sp>
      <p:sp>
        <p:nvSpPr>
          <p:cNvPr id="1050" name="AutoShape 26" descr="data:image/jpeg;base64,/9j/4AAQSkZJRgABAQAAAQABAAD/2wCEAAkGBwgHBgkIBwgKCgkLDRYPDQwMDRsUFRAWIB0iIiAdHx8kKDQsJCYxJx8fLT0tMTU3Ojo6Iys/RD84QzQ5OjcBCgoKDQwNGg8PGjclHyU3Nzc3Nzc3Nzc3Nzc3Nzc3Nzc3Nzc3Nzc3Nzc3Nzc3Nzc3Nzc3Nzc3Nzc3Nzc3Nzc3N//AABEIARIARwMBIgACEQEDEQH/xAAcAAACAgMBAQAAAAAAAAAAAAAABgQHAQIDBQj/xABLEAABAwICBAcJDgMIAwAAAAABAAIDBAUGERITITEHMkFRYXGyFBUiIzV0gbGzFiQ0NjdCUmNyc5GhwdEzYuEXJ0NUZIKSo6LCw//EABsBAQACAwEBAAAAAAAAAAAAAAAFBgMEBwEC/8QALxEAAgEDAAkDAgcBAAAAAAAAAAECAwQRBQYSITEyQVFxEzNhscEiQlJygaHRI//aAAwDAQACEQMRAD8AvFCFglAeDi3E0OHqaFrIH1lyrH6uhoYj4dQ/9GjeXHYAvGgwhdL6O6MY3ipeH7e9tvldBBEPolwyc/lzJKzg6Pv9iS74oqTpxsldQW1p3RRRnJ7h0udn6AnYDLcgEpnBVhGBxkoqCoo5+Senrp2vHp0yo1RU37Ah7ouNXNfMOaQEsz2e+qFv0nZfxGc53j0J/Wk0bJY3RyNDmPBa5rhmCDvBQGtNUQ1VPFPTStlhlYHxyMOYe0jMEHlC6pKwEH2e53jCsj3OioJBUUOltIppdoZ/tcHBOqAEIQgBcK6Qw0k8oGZZG534DNd1Fum221Y+of2SgFzgogbT8HljY056dOZSecvcXH8ym1VVgaswuzCFobX4rbS1IpWCSA3nVaB5tHSGXUmm2U1hu5kFpxHVVpiAMgpru6TQz3Z6LjluP4IBrzCyuNJTtpqeOFr5XhgyDpXlzj1k7SuyAS69gpuFu1VDeNW2eend1Mka8dop0Sde/lPwx5lW/wDzTigBCEIAUe4jOgqR9S71FSFwrttFUDnid6kBX3B7eZafBNmibhm7VQZStGuhZAWP6RpSA/iAnKz3GSudKHWWutugBtqmxASZ57tB7t2XLlvSnwbnEHuFsvcbbXqO5hoa10mllmd+QyTjbTdtKTvqKINyGgaYv9Oel6EB6I3IQNyEAm3z5T8L+Z1vqjTkk2+/KfhbzSt9TE5IAQhCAFxqxnSzD6t3qXZcqn4PL9g+pAV3wb24TYGs0hxHcabOnz1Mc0QazadgBYSnK2Qw0BkMl6qK3TyyFVNGdHq0WhV5weUWHpcFWl9bg4VtQYTp1HeqOTWHSO3SIzKbrdh/CteZB7jaOm0MvhNqiZpZ82zagGpj2vaHMcHA7iDvWy40tNBSU8dPSQxwQRt0WRRMDWtHMANgXZAJl++U/Cvmlb6mJzSZf/lPwp5pW9lic0AIQhAC5z/wZPsn1LotJf4buooCveC59+9wNm7jp7Y+DUu0DLPI13HdvAaQnW3OurnSd9IaKMZDV9zSufnz56TR0JH4LLbcZ8AWaWC/VdNG6J2jEyCFwb4btxcwn8Sne3UVZSOkNXdaiuDgA1ssUbNDfu0Gj8+ZAegNyytQ4LOaATb/APKfhTzWt7LE5pLv5/vOwn5rW9lidEAIQhAC0k4juordaycR3UgKj4NxhQYGtbrnS6VSI3mV/c8pHHdygZbskvX3GMJqp4cOB1uoHHRLoA5r5ss9pO8DbuXq2C5X6k4GIBT2ykNFqHxiq7vcJMnSlp8Xq+c5cbp6EjQumdnrYmR82i/Sz/ILSu6jj+FFn1esoVW6sllp4WU2v8JtPdK6NzZqevq2P3h7ZnAq1ODvGs12l713VwdVhucUuWWsA3g9KqJejhypdR3+3VDCQWVLN3MTkfyK0qNaUJrD3Fm0lo2jcWsk0tpLKaWN5bN++U7CXmtd2WJ1SZfh/eXhM/6et7DU5qaOZAhCEALWTiO6itlrJxHdSApSz0Ve7gQp6lt2lbTaGyl1EeiPfGXGy0t+3ekqNr2Hw5C8fZA9SYbTNhY8EUEc1dALxoHODuxwdnrz8zSy4u3d0pbpu5/C1BB58nE7PxUbe8xdNWMek/3d32XQ7KVavKlF5xH2goqlWrypRecR9oLQjzItlf2peGXHf9nCPhI/UVg/8GpySdiD5Q8JH6qr7ATirAjj4IQhegFrJxHdS2WsnEd1ICkrHc6tvAjBSCy1z4Ax3vxr4dX8IJ3F+nv2cXf0bUjmom/yk3/Jn7p9skF2/sTjfFW0jaINk8QaUl498O+fp5b+hI7GygnWPa4cmi3JRt7jbWexdNWlN28lFtfi6Y7LvvNmEuaC5paSNx3hS7X5To/OI+0FFUq1+U6PziPtBaMeZFrqpqjLPZ/QuTEPygYS+xVezCcUnYi+P2ET0VXswnFWA5ACEIQAtX8U9S2Wr+KepAUhaKe0ngi0pLpIyt8bnTi4uaMxUOy8VpZbtu7pSXA2IE6uQvOW3N+kna0VNEzgkkhfZ6p9QNf76bQks+EO/wATL0ejJJcL2PJ0YXMP8zNFR17nJc9WMem+HN/PBHRSbX5To/OI+0FGUm2eUqPziPtBR8eZFtr+1Lwy5cSbMdYRPTUj/rTik7E3x3wh9up9knFWE4+CEIQAtX8U9S2WHbj1ICmbPJexwRzxw0dudbtKo8c+reJf47s/A1eW/wDm/ZIRdU/Qi9Lz+ysC0W+R/BLV1DbtWRsDqn3s0x6vZO/nbpfmkGNhYTnM9+f0stijr3G0i56sqToySbW/pjt8mzdLRBflnzNOwKVbfKVH9/H2goxUi2+UqT7+PtBaEeZFsqrFGS+H9C5sUbMa4P8Avaj2ScUnYq+OeDT9fUD/AKinFWA5ACEIQAsO3LKwdyAo23e5kcHVcKqjhfdhJU+ONC5zs9c7Lxmjluy5UmU3czie52gHlyYQrFtNZcWcFtxgitRkpdZV++e6WDLxz/m79ir9jnuz1keh/uBUde8S5asckvPb479DZSLb5SpPv4+0FHUi2+UqT7+PtBR8eZFur+1Lwy5cWfHHBnnM/sSnJJuLvjfgvzuf2Lk5KwnHwQhCAFgrKxyoCnrTSXl/BpdJae6U8dEJazOmdRaTtkz8/D0x6tirsxVf+YZ6If6p5t7cOHAN3FXqu+QnrMg4uzz1jtHo5kjU7aYOOoAzy25KPvN0k/sXDVpKVOab6/qa6dkdmBwaA9wc7nAyzUm2+UaT79naCjqRbvKFL9+ztBR8eZFvqrFGS+H9C5MYfG7BJ/1s3sXJzSZjH42YK8+m9i5OasByBghCEALCysHegKitVxni4Ob3SttFdKzX1w7pj1erHjX87w7Z1Ku45C92WqezlBdl+hVjWpl3/s6v3c81CKMVFdmySJ5kPjH57Q7L8lXMeuzOtdGRls0QVHXvFFz1Xz6c+PH7G6kW/wAoUv3zO0FHXe3+UKX75naCj48yLdW9qXhly4y+NWCvP5fYuTkEm4y+NOCvP5fYuTkFYUceMoQhAYJ2JDq7lcsa11RbMO1T6Ky07zFWXaPjzOG+OA9HK/8ADpl47rqurmocK2qR0VXddLuidhyNPSty1jh0nPRHSVwxXeaTBFhpbVZomRzavV08Y3RtG955/wBT6V8zmoLLM1vQncVVTprLZwxRUWDCuEqjDtERHJLA9kcDXF7s3b3vPSduZVQLpPPLUTPmnkdJLIdJ73nMuPSVzUNXrerLJ0rRWjI2FLYTy3vYLrSyCGphlcCRHI1xA3nI5rkhYE8PJKSipRcX1LumbYeEC2RiCqlZUU7tZDJDIY56WTLIOH9cwVpYsQXK1XOHD2MXMNVLsobmxujFW5chHzJOjl5OmnrZcau1VsdZQSuimjOwg7xyg84PMrlp3W3hEwk+Gqbq3nY/QPh00w2hzDyEbweZTFvcKqsPic40xoaVi/Uhvg/6G9u5CVsB3qsrKSqtN6I782mXUVJH+M3LNko6HN29YKFtEEQsHt754qxPiCU6TRUC3UxOXgRxDw8ut5JPUquxbdX3jENbVuJLNYWRDmY05D9/SrH4NZy/guFfl42pNXUPPO4yybfyCqAbhnvyUffyeFEt+qdGLnUqvisIyhCFGl2BCEIegnDgvuxt+JY6Zzsoa5urcP5hmWn1j0pPU6wvdHe7e9hycKmPL/kFkoy2Zpo0tIUY17adOXVMtm+6Nl4RLPdG5tjudLNRVIByBLBrGE/g4ZoXkcP9RJR4Tt1VCcpI7k3IjeAYpQUKeOTHqcFdM1uAe9Dj4dHUVdJJ9oSv/RwVQVUDqWpmpn56UMjo3A8hacj6lcNpcbBwh3O1zENpL20V1Edw1rQGzM69gclbhVw8+junfenZ72qiBKR8yTp6/WtK9puUVJdCz6sXcaNxKlL83DyhCQhCii/AhCEPQXs4NonV+KLbA0EjXB7ugN8I+peMrW4JsPvpoJL1VM8KdujTgjbocrvTs/DpWa3p7dRIitMXkbW0nLO9rC8s68LlC2+tsFgPGqq18xPMI4X/AKuCFMsrvdBwh3C7sdnQWaA26mIyIdO4h0rgegaLUKcOXHtYxw/3/tbWU0xprjSyCooakb4pW7vQdxHMVBw9e6bFNBU2m9UzYLrADFX0EgyOe7TYOVh3hwTWdoS9ifCdNfHxVkM8tvu1P8HuFNskZl8130mc7SjWT1Np5RWmLcAV9okfUW1klZQk7NEZyR/aA3jpHpSaRkSCCCNhB5FcrcU3vDoMWMrU+SnZuu1sYZYnDnfGPCYefeFLjlwRixokiltVbI/IZtc1snVyO9C0Klkm8weC1WWtE6UVC4jtfK4lHraKN80gjiY6SR25jQST1AK824Aw012l3uB6NY7L1rtJPhPCcbnSS223aPGzLWvP/sVjjYyzvZvVda6Oz/zg2/ncJODeDqaeSOuxBGYoGnNtIeM/m0+YdG9NOML7PA6HDeG9F19rG6Mei3NtHFyyv5gBxec5KK/FF5xQ0Q4KoHQ0sm+83CMsja3njjPhPOW47Avfwxhmjw9DMYnyVNbUu06uunOlLUO/mPMOQbgt+lSjTWIlTvr+te1Nuq/C6IkYbslLh6y01so8zHA3IvdxpHHa5x6ScyheohZDSBCEIDUbki8IlktEtFU1EtroXziIkSOp2FwO3lyzWEIenzJXNayvexrQ1unxQNm9fQ/BNZbS62wVLrXRGo2+NNOzT/HLNCEPCz/3WyEIAQhCA//Z"/>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52" name="AutoShape 28" descr="data:image/jpeg;base64,/9j/4AAQSkZJRgABAQAAAQABAAD/2wCEAAkGBwgHBgkIBwgKCgkLDRYPDQwMDRsUFRAWIB0iIiAdHx8kKDQsJCYxJx8fLT0tMTU3Ojo6Iys/RD84QzQ5OjcBCgoKDQwNGg8PGjclHyU3Nzc3Nzc3Nzc3Nzc3Nzc3Nzc3Nzc3Nzc3Nzc3Nzc3Nzc3Nzc3Nzc3Nzc3Nzc3Nzc3N//AABEIARIARwMBIgACEQEDEQH/xAAcAAACAgMBAQAAAAAAAAAAAAAABgQHAQIDBQj/xABLEAABAwICBAcJDgMIAwAAAAABAAIDBAUGERITITEHMkFRYXGyFBUiIzV0gbGzFiQ0NjdCUmNyc5GhwdEzYuEXJ0NUZIKSo6LCw//EABsBAQACAwEBAAAAAAAAAAAAAAAFBgMEBwEC/8QALxEAAgEDAAkDAgcBAAAAAAAAAAECAwQRBQYSITEyQVFxEzNhscEiQlJygaHRI//aAAwDAQACEQMRAD8AvFCFglAeDi3E0OHqaFrIH1lyrH6uhoYj4dQ/9GjeXHYAvGgwhdL6O6MY3ipeH7e9tvldBBEPolwyc/lzJKzg6Pv9iS74oqTpxsldQW1p3RRRnJ7h0udn6AnYDLcgEpnBVhGBxkoqCoo5+Senrp2vHp0yo1RU37Ah7ouNXNfMOaQEsz2e+qFv0nZfxGc53j0J/Wk0bJY3RyNDmPBa5rhmCDvBQGtNUQ1VPFPTStlhlYHxyMOYe0jMEHlC6pKwEH2e53jCsj3OioJBUUOltIppdoZ/tcHBOqAEIQgBcK6Qw0k8oGZZG534DNd1Fum221Y+of2SgFzgogbT8HljY056dOZSecvcXH8ym1VVgaswuzCFobX4rbS1IpWCSA3nVaB5tHSGXUmm2U1hu5kFpxHVVpiAMgpru6TQz3Z6LjluP4IBrzCyuNJTtpqeOFr5XhgyDpXlzj1k7SuyAS69gpuFu1VDeNW2eend1Mka8dop0Sde/lPwx5lW/wDzTigBCEIAUe4jOgqR9S71FSFwrttFUDnid6kBX3B7eZafBNmibhm7VQZStGuhZAWP6RpSA/iAnKz3GSudKHWWutugBtqmxASZ57tB7t2XLlvSnwbnEHuFsvcbbXqO5hoa10mllmd+QyTjbTdtKTvqKINyGgaYv9Oel6EB6I3IQNyEAm3z5T8L+Z1vqjTkk2+/KfhbzSt9TE5IAQhCAFxqxnSzD6t3qXZcqn4PL9g+pAV3wb24TYGs0hxHcabOnz1Mc0QazadgBYSnK2Qw0BkMl6qK3TyyFVNGdHq0WhV5weUWHpcFWl9bg4VtQYTp1HeqOTWHSO3SIzKbrdh/CteZB7jaOm0MvhNqiZpZ82zagGpj2vaHMcHA7iDvWy40tNBSU8dPSQxwQRt0WRRMDWtHMANgXZAJl++U/Cvmlb6mJzSZf/lPwp5pW9lic0AIQhAC5z/wZPsn1LotJf4buooCveC59+9wNm7jp7Y+DUu0DLPI13HdvAaQnW3OurnSd9IaKMZDV9zSufnz56TR0JH4LLbcZ8AWaWC/VdNG6J2jEyCFwb4btxcwn8Sne3UVZSOkNXdaiuDgA1ssUbNDfu0Gj8+ZAegNyytQ4LOaATb/APKfhTzWt7LE5pLv5/vOwn5rW9lidEAIQhAC0k4juordaycR3UgKj4NxhQYGtbrnS6VSI3mV/c8pHHdygZbskvX3GMJqp4cOB1uoHHRLoA5r5ss9pO8DbuXq2C5X6k4GIBT2ykNFqHxiq7vcJMnSlp8Xq+c5cbp6EjQumdnrYmR82i/Sz/ILSu6jj+FFn1esoVW6sllp4WU2v8JtPdK6NzZqevq2P3h7ZnAq1ODvGs12l713VwdVhucUuWWsA3g9KqJejhypdR3+3VDCQWVLN3MTkfyK0qNaUJrD3Fm0lo2jcWsk0tpLKaWN5bN++U7CXmtd2WJ1SZfh/eXhM/6et7DU5qaOZAhCEALWTiO6itlrJxHdSApSz0Ve7gQp6lt2lbTaGyl1EeiPfGXGy0t+3ekqNr2Hw5C8fZA9SYbTNhY8EUEc1dALxoHODuxwdnrz8zSy4u3d0pbpu5/C1BB58nE7PxUbe8xdNWMek/3d32XQ7KVavKlF5xH2goqlWrypRecR9oLQjzItlf2peGXHf9nCPhI/UVg/8GpySdiD5Q8JH6qr7ATirAjj4IQhegFrJxHdS2WsnEd1ICkrHc6tvAjBSCy1z4Ax3vxr4dX8IJ3F+nv2cXf0bUjmom/yk3/Jn7p9skF2/sTjfFW0jaINk8QaUl498O+fp5b+hI7GygnWPa4cmi3JRt7jbWexdNWlN28lFtfi6Y7LvvNmEuaC5paSNx3hS7X5To/OI+0FFUq1+U6PziPtBaMeZFrqpqjLPZ/QuTEPygYS+xVezCcUnYi+P2ET0VXswnFWA5ACEIQAtX8U9S2Wr+KepAUhaKe0ngi0pLpIyt8bnTi4uaMxUOy8VpZbtu7pSXA2IE6uQvOW3N+kna0VNEzgkkhfZ6p9QNf76bQks+EO/wATL0ejJJcL2PJ0YXMP8zNFR17nJc9WMem+HN/PBHRSbX5To/OI+0FGUm2eUqPziPtBR8eZFtr+1Lwy5cSbMdYRPTUj/rTik7E3x3wh9up9knFWE4+CEIQAtX8U9S2WHbj1ICmbPJexwRzxw0dudbtKo8c+reJf47s/A1eW/wDm/ZIRdU/Qi9Lz+ysC0W+R/BLV1DbtWRsDqn3s0x6vZO/nbpfmkGNhYTnM9+f0stijr3G0i56sqToySbW/pjt8mzdLRBflnzNOwKVbfKVH9/H2goxUi2+UqT7+PtBaEeZFsqrFGS+H9C5sUbMa4P8Avaj2ScUnYq+OeDT9fUD/AKinFWA5ACEIQAsO3LKwdyAo23e5kcHVcKqjhfdhJU+ONC5zs9c7Lxmjluy5UmU3czie52gHlyYQrFtNZcWcFtxgitRkpdZV++e6WDLxz/m79ir9jnuz1keh/uBUde8S5asckvPb479DZSLb5SpPv4+0FHUi2+UqT7+PtBR8eZFur+1Lwy5cWfHHBnnM/sSnJJuLvjfgvzuf2Lk5KwnHwQhCAFgrKxyoCnrTSXl/BpdJae6U8dEJazOmdRaTtkz8/D0x6tirsxVf+YZ6If6p5t7cOHAN3FXqu+QnrMg4uzz1jtHo5kjU7aYOOoAzy25KPvN0k/sXDVpKVOab6/qa6dkdmBwaA9wc7nAyzUm2+UaT79naCjqRbvKFL9+ztBR8eZFvqrFGS+H9C5MYfG7BJ/1s3sXJzSZjH42YK8+m9i5OasByBghCEALCysHegKitVxni4Ob3SttFdKzX1w7pj1erHjX87w7Z1Ku45C92WqezlBdl+hVjWpl3/s6v3c81CKMVFdmySJ5kPjH57Q7L8lXMeuzOtdGRls0QVHXvFFz1Xz6c+PH7G6kW/wAoUv3zO0FHXe3+UKX75naCj48yLdW9qXhly4y+NWCvP5fYuTkEm4y+NOCvP5fYuTkFYUceMoQhAYJ2JDq7lcsa11RbMO1T6Ky07zFWXaPjzOG+OA9HK/8ADpl47rqurmocK2qR0VXddLuidhyNPSty1jh0nPRHSVwxXeaTBFhpbVZomRzavV08Y3RtG955/wBT6V8zmoLLM1vQncVVTprLZwxRUWDCuEqjDtERHJLA9kcDXF7s3b3vPSduZVQLpPPLUTPmnkdJLIdJ73nMuPSVzUNXrerLJ0rRWjI2FLYTy3vYLrSyCGphlcCRHI1xA3nI5rkhYE8PJKSipRcX1LumbYeEC2RiCqlZUU7tZDJDIY56WTLIOH9cwVpYsQXK1XOHD2MXMNVLsobmxujFW5chHzJOjl5OmnrZcau1VsdZQSuimjOwg7xyg84PMrlp3W3hEwk+Gqbq3nY/QPh00w2hzDyEbweZTFvcKqsPic40xoaVi/Uhvg/6G9u5CVsB3qsrKSqtN6I782mXUVJH+M3LNko6HN29YKFtEEQsHt754qxPiCU6TRUC3UxOXgRxDw8ut5JPUquxbdX3jENbVuJLNYWRDmY05D9/SrH4NZy/guFfl42pNXUPPO4yybfyCqAbhnvyUffyeFEt+qdGLnUqvisIyhCFGl2BCEIegnDgvuxt+JY6Zzsoa5urcP5hmWn1j0pPU6wvdHe7e9hycKmPL/kFkoy2Zpo0tIUY17adOXVMtm+6Nl4RLPdG5tjudLNRVIByBLBrGE/g4ZoXkcP9RJR4Tt1VCcpI7k3IjeAYpQUKeOTHqcFdM1uAe9Dj4dHUVdJJ9oSv/RwVQVUDqWpmpn56UMjo3A8hacj6lcNpcbBwh3O1zENpL20V1Edw1rQGzM69gclbhVw8+junfenZ72qiBKR8yTp6/WtK9puUVJdCz6sXcaNxKlL83DyhCQhCii/AhCEPQXs4NonV+KLbA0EjXB7ugN8I+peMrW4JsPvpoJL1VM8KdujTgjbocrvTs/DpWa3p7dRIitMXkbW0nLO9rC8s68LlC2+tsFgPGqq18xPMI4X/AKuCFMsrvdBwh3C7sdnQWaA26mIyIdO4h0rgegaLUKcOXHtYxw/3/tbWU0xprjSyCooakb4pW7vQdxHMVBw9e6bFNBU2m9UzYLrADFX0EgyOe7TYOVh3hwTWdoS9ifCdNfHxVkM8tvu1P8HuFNskZl8130mc7SjWT1Np5RWmLcAV9okfUW1klZQk7NEZyR/aA3jpHpSaRkSCCCNhB5FcrcU3vDoMWMrU+SnZuu1sYZYnDnfGPCYefeFLjlwRixokiltVbI/IZtc1snVyO9C0Klkm8weC1WWtE6UVC4jtfK4lHraKN80gjiY6SR25jQST1AK824Aw012l3uB6NY7L1rtJPhPCcbnSS223aPGzLWvP/sVjjYyzvZvVda6Oz/zg2/ncJODeDqaeSOuxBGYoGnNtIeM/m0+YdG9NOML7PA6HDeG9F19rG6Mei3NtHFyyv5gBxec5KK/FF5xQ0Q4KoHQ0sm+83CMsja3njjPhPOW47Avfwxhmjw9DMYnyVNbUu06uunOlLUO/mPMOQbgt+lSjTWIlTvr+te1Nuq/C6IkYbslLh6y01so8zHA3IvdxpHHa5x6ScyheohZDSBCEIDUbki8IlktEtFU1EtroXziIkSOp2FwO3lyzWEIenzJXNayvexrQ1unxQNm9fQ/BNZbS62wVLrXRGo2+NNOzT/HLNCEPCz/3WyEIAQhCA//Z"/>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1054" name="Picture 30" descr="http://keepingkidssafenow.info/wp-content/uploads/2013/05/hot-thermometer-clip-art-nxe7hmcn.png"/>
          <p:cNvPicPr>
            <a:picLocks noChangeAspect="1" noChangeArrowheads="1"/>
          </p:cNvPicPr>
          <p:nvPr/>
        </p:nvPicPr>
        <p:blipFill>
          <a:blip r:embed="rId8" cstate="print"/>
          <a:srcRect/>
          <a:stretch>
            <a:fillRect/>
          </a:stretch>
        </p:blipFill>
        <p:spPr bwMode="auto">
          <a:xfrm>
            <a:off x="2590801" y="2494274"/>
            <a:ext cx="138349" cy="711200"/>
          </a:xfrm>
          <a:prstGeom prst="rect">
            <a:avLst/>
          </a:prstGeom>
          <a:noFill/>
        </p:spPr>
      </p:pic>
      <p:sp>
        <p:nvSpPr>
          <p:cNvPr id="1058" name="AutoShape 34" descr="data:image/jpeg;base64,/9j/4AAQSkZJRgABAQAAAQABAAD/2wCEAAkGBwgHBgkIBwgKCgkLDRYPDQwMDRsUFRAWIB0iIiAdHx8kKDQsJCYxJx8fLT0tMTU3Ojo6Iys/RD84QzQ5OjcBCgoKDQwNGg8PGjclHyU3Nzc3Nzc3Nzc3Nzc3Nzc3Nzc3Nzc3Nzc3Nzc3Nzc3Nzc3Nzc3Nzc3Nzc3Nzc3Nzc3N//AABEIAFoAcAMBIgACEQEDEQH/xAAcAAACAwEBAQEAAAAAAAAAAAAACAUGBwEEAgP/xAA+EAABAgQCBgYIBAUFAAAAAAABAgQAAwURBhIHITFxgZEVQUJRUmEUFiIjVZTB0QgTMqFikrHD8DNDorLC/8QAGgEAAgMBAQAAAAAAAAAAAAAAAAUDBAYCAf/EADIRAAEDAQMJBwQDAAAAAAAAAAEAAgMEBREhEhMUMUFRcaHhFlJTYoGRwSIyYbEGQvD/2gAMAwEAAhEDEQA/ANxggggQiCCCBCI4Y7FZx/iIYfoUyZKUA8cXlNx3HrVwGvfaOXODReVJDC+aQRs1lUfSLjZ3MqU2l0dyuQ3kHLOnSVWVMX1gEawBs33iOwTjh9S6jLkVV3NcU+aoJWZ6yoySe0Cddu8d0VamsXFVqUhk1Gee4mZRc8yfIayY9OJaLOoFYn0+ecwRrlrt/qIOw/TeDCoyyE5xb5tBRNiFEQMoi/8APH3THAggWIMdijaLMR9K0jo9zMu8YgJuTrXL7J4bDw74vMNGPD2hwWEqad9NM6J+sIgggjtQIggggQiCCCBCIIIIEL5mKShJUsgJAuSdghf8cV84ir0xwhR9ElD8psP4Qf1cTr3W7o0PSxiP0ClikNl2cvE+9sdaZXX/ADbN14zXCNCmYhrchim4k3zz1jsyxt4nYN8UKp5c4RtWssKlbBE6tmwF2HDafgLQNEWHfR2i646R71wMjYHsy+tXEjkPOJPSjhzpei+mtkXeMQVJAGtcvtJ+o3eccx/jym4AYtJAaKcOZqLN2stQQlKE2Fyddh1DUY8ujvSgwxo7mMJjNbF+lBmJlGZ+YmYkbbKsNY7iIsiFojyEjfaMrqzShrv5bvZZhhuszqFWG9RkXP5ZtMQP9xB/Un/OsCGJZupL1rJdNlhcmcgLQodYOyMM0h4d6ArqzIRZk6vMkW2JPaRwJ5ERaNEGIv10F3M75jS54qR/VQ4xVp3mN5jcn9s07KylbWw7Bjw6FalBHLx2GCyCIIIIEIggggQiPNUnsinMZ710vJJkIK1nyH1j0E2jKNL2Ivzp6KC1XdEsiY6IO1W1KeG3l3RHLII2FyuUFI6rqGxDVt4Kh16qz61VXNRcmypqrhN7hCepPARsujbDfQdDE5wiz15aZNuNaE9lHDafMmM60aYd6brgcOEXZMimYu+xa+yn6nd5xuYirSRknOOT236xrGtootQ1/A+Uv/4k2Zl1+kPdeWc0VJHddC7/ANwRDaAGpcaQUTRezZpNmHjZH/uNH/EPS/S8GyH6U+2xdJJPchYyn98kQ/4a6ZlZ1mrKsc8xDZHllGZX/ZPKLyyy0zGlBRiKhTmgADhHvG6z2VjZwOscYwRvPc01+idKKpLptNuL6ilSTsPHURDM2jH9LWHQzfprTVFpDpWWeANSZltR4gcx5xSq4rxljYtL/H60NeaWT7XauO71Wm4bq8mu0dtUG+oTE+2jwLGpSecSkYnosxF0VWOjnCwGj5QAJ2Im7AeOzlG1g3ieCXOMvSq06I0dQY/6nEcF2CCCJkvRBBHDsgQofFVblYfojh9NsVpGWSg9tZ2D6nyBhfSXNRfEnNPdOZvFa1H6kxadJuIuma2Wjdd2bElCbbFzO0r6Dce+JjRHh30hyuuuUXlySZbYHrX2lcBq3k90LpXGeUMGoLZUEbbLoDUyD6nf4D5K0DCVClYfokliixmD25yx25h2n6DyAiajgjsMAABcFkJJHSPL3G8lQGP6d0rgqtMwnMtbSYUDvUkZk/uBENoXYBho6pQIstwFz1eeZRt/xtFyeTJEttNU7mIlyMp/MXMUEpA67k7I8eHpdOb0Zo1o06XOYt5YlSly5omCyRa2YbY9XCko8NZpjer0tywdpvKnoyn+E9RHmDY8I90EeEXi5etcWkOGsJZ6own0mpOGLn2Z7dZSSOvuUN4sRvjcdH+IfWChS1zlAvG/unA7yNiuI/e8V7S7h70hmmuNke9bAIcAD9Uu+pXAnkT3RRMEYgVh2uynCyfRZvu3IHgPa3g6+Y64XNOjy3HUVs52i17PEjfvb+9o9diYOCPmWpK0hSVBSSLgg6iI+oZLFoio6R8R9A0NUtuuz13eXJsdaBb2l8P6kRbJi0oQpayEpSCST1CF5xfXl4irk56cwkD3bdB7MsbOJ2nfFeplyGYaynFi0Ol1F7h9LcT8BeKiUufWao2pzRNlzlWvbUhPWo7hcwxVLYN6YwkMmiMsmQgISN3WfM7YzfRYijUlpMqVQqTGU9c+whEyekKlywesX1EkX3ARfvWag/Gaf8yj7xHStaxt5OJVq3aiWpnzbGnJb+NqlYIivWag/Gaf8yj7wes1B+M0/wCZR94tZbd6RZiXun2WQ/iTcP0ro7YFYpykrWQL5VTQRt8wDq3mIL8PbioIxlNbtiss5jVanSbnLqtlVvvq3Ext1VqOEqw0U0qj6ku26jcy505Chfv26j5x+VEn4LoMlcmjOaOzQs3WJU5AKj5m9zxgy270ZiXun2VngiK9ZqD8Zp/zKPvB6zUH4zT/AJlH3gy270ZiXun2UjPlS50lcqahK5a0lKkkaiDtEL1i+grw9XJ7IgmQfbbrPalnZxGw7o3P1loPxmn/ADKPvFS0jmh16imY2qtPW+aXmSQHCLrHaRt6+rzAivUtbIzA4hOLFqJaSouc05LsDgfQr70T4i9PpqqQ6XdyzT7ok/rldX8p1brRoELXRKq4otUb1BqfbkquU3sFp60neIYunPJNRYyHjY3kz0CYg+REFLLlsuOsIt6g0eozjR9Lv3tXKo2L2mu2qVZTPkrlhXddJF/3hc6lSn9LcKbv2k2TMSbHMk2PmDsI8xDLGPiwOogER3NAJbsVXsy1X0GUA28FLBkPhPKDIfCeUNBkR4U8oMiPCnlFfQfMm/ag+Fz6JX8h8J5QZD4TyhoMiPCnlBkR4U8oNB8yO1J8Ln0Sv5D4TygyHwnlDQZEeFPKDIjwp5QaD5kdqT4XPolfyHwnlBkPhPKGgyI8KeUGRHhTyg0HzI7UnwufRK/kPhPKDIfCeUNBkR4U8oMiPCnlBoPmR2oPhc+iWVqydvZyZLRtOnTVGyUS0EkwwmEadOpOG2DFzb86VK9uxuASSSOF7RLZUjYAOEdETw04iN96V2na765oZk3AY71//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latin typeface="+mj-lt"/>
            </a:endParaRPr>
          </a:p>
        </p:txBody>
      </p:sp>
      <p:sp>
        <p:nvSpPr>
          <p:cNvPr id="1060" name="AutoShape 36" descr="data:image/jpeg;base64,/9j/4AAQSkZJRgABAQAAAQABAAD/2wCEAAkGBwgHBgkIBwgKCgkLDRYPDQwMDRsUFRAWIB0iIiAdHx8kKDQsJCYxJx8fLT0tMTU3Ojo6Iys/RD84QzQ5OjcBCgoKDQwNGg8PGjclHyU3Nzc3Nzc3Nzc3Nzc3Nzc3Nzc3Nzc3Nzc3Nzc3Nzc3Nzc3Nzc3Nzc3Nzc3Nzc3Nzc3N//AABEIAFoAcAMBIgACEQEDEQH/xAAcAAACAwEBAQEAAAAAAAAAAAAACAUGBwEEAgP/xAA+EAABAgQCBgYIBAUFAAAAAAABAgQAAwURBhIHITFxgZEVQUJRUmEUFiIjVZTB0QgTMqFikrHD8DNDorLC/8QAGgEAAgMBAQAAAAAAAAAAAAAAAAUDBAYCAf/EADIRAAEDAQMJBwQDAAAAAAAAAAEAAgMEBREhEhMUMUFRcaHhFlJTYoGRwSIyYbEGQvD/2gAMAwEAAhEDEQA/ANxggggQiCCCBCI4Y7FZx/iIYfoUyZKUA8cXlNx3HrVwGvfaOXODReVJDC+aQRs1lUfSLjZ3MqU2l0dyuQ3kHLOnSVWVMX1gEawBs33iOwTjh9S6jLkVV3NcU+aoJWZ6yoySe0Cddu8d0VamsXFVqUhk1Gee4mZRc8yfIayY9OJaLOoFYn0+ecwRrlrt/qIOw/TeDCoyyE5xb5tBRNiFEQMoi/8APH3THAggWIMdijaLMR9K0jo9zMu8YgJuTrXL7J4bDw74vMNGPD2hwWEqad9NM6J+sIgggjtQIggggQiCCCBCIIIIEL5mKShJUsgJAuSdghf8cV84ir0xwhR9ElD8psP4Qf1cTr3W7o0PSxiP0ClikNl2cvE+9sdaZXX/ADbN14zXCNCmYhrchim4k3zz1jsyxt4nYN8UKp5c4RtWssKlbBE6tmwF2HDafgLQNEWHfR2i646R71wMjYHsy+tXEjkPOJPSjhzpei+mtkXeMQVJAGtcvtJ+o3eccx/jym4AYtJAaKcOZqLN2stQQlKE2Fyddh1DUY8ujvSgwxo7mMJjNbF+lBmJlGZ+YmYkbbKsNY7iIsiFojyEjfaMrqzShrv5bvZZhhuszqFWG9RkXP5ZtMQP9xB/Un/OsCGJZupL1rJdNlhcmcgLQodYOyMM0h4d6ArqzIRZk6vMkW2JPaRwJ5ERaNEGIv10F3M75jS54qR/VQ4xVp3mN5jcn9s07KylbWw7Bjw6FalBHLx2GCyCIIIIEIggggQiPNUnsinMZ710vJJkIK1nyH1j0E2jKNL2Ivzp6KC1XdEsiY6IO1W1KeG3l3RHLII2FyuUFI6rqGxDVt4Kh16qz61VXNRcmypqrhN7hCepPARsujbDfQdDE5wiz15aZNuNaE9lHDafMmM60aYd6brgcOEXZMimYu+xa+yn6nd5xuYirSRknOOT236xrGtootQ1/A+Uv/4k2Zl1+kPdeWc0VJHddC7/ANwRDaAGpcaQUTRezZpNmHjZH/uNH/EPS/S8GyH6U+2xdJJPchYyn98kQ/4a6ZlZ1mrKsc8xDZHllGZX/ZPKLyyy0zGlBRiKhTmgADhHvG6z2VjZwOscYwRvPc01+idKKpLptNuL6ilSTsPHURDM2jH9LWHQzfprTVFpDpWWeANSZltR4gcx5xSq4rxljYtL/H60NeaWT7XauO71Wm4bq8mu0dtUG+oTE+2jwLGpSecSkYnosxF0VWOjnCwGj5QAJ2Im7AeOzlG1g3ieCXOMvSq06I0dQY/6nEcF2CCCJkvRBBHDsgQofFVblYfojh9NsVpGWSg9tZ2D6nyBhfSXNRfEnNPdOZvFa1H6kxadJuIuma2Wjdd2bElCbbFzO0r6Dce+JjRHh30hyuuuUXlySZbYHrX2lcBq3k90LpXGeUMGoLZUEbbLoDUyD6nf4D5K0DCVClYfokliixmD25yx25h2n6DyAiajgjsMAABcFkJJHSPL3G8lQGP6d0rgqtMwnMtbSYUDvUkZk/uBENoXYBho6pQIstwFz1eeZRt/xtFyeTJEttNU7mIlyMp/MXMUEpA67k7I8eHpdOb0Zo1o06XOYt5YlSly5omCyRa2YbY9XCko8NZpjer0tywdpvKnoyn+E9RHmDY8I90EeEXi5etcWkOGsJZ6own0mpOGLn2Z7dZSSOvuUN4sRvjcdH+IfWChS1zlAvG/unA7yNiuI/e8V7S7h70hmmuNke9bAIcAD9Uu+pXAnkT3RRMEYgVh2uynCyfRZvu3IHgPa3g6+Y64XNOjy3HUVs52i17PEjfvb+9o9diYOCPmWpK0hSVBSSLgg6iI+oZLFoio6R8R9A0NUtuuz13eXJsdaBb2l8P6kRbJi0oQpayEpSCST1CF5xfXl4irk56cwkD3bdB7MsbOJ2nfFeplyGYaynFi0Ol1F7h9LcT8BeKiUufWao2pzRNlzlWvbUhPWo7hcwxVLYN6YwkMmiMsmQgISN3WfM7YzfRYijUlpMqVQqTGU9c+whEyekKlywesX1EkX3ARfvWag/Gaf8yj7xHStaxt5OJVq3aiWpnzbGnJb+NqlYIivWag/Gaf8yj7wes1B+M0/wCZR94tZbd6RZiXun2WQ/iTcP0ro7YFYpykrWQL5VTQRt8wDq3mIL8PbioIxlNbtiss5jVanSbnLqtlVvvq3Ext1VqOEqw0U0qj6ku26jcy505Chfv26j5x+VEn4LoMlcmjOaOzQs3WJU5AKj5m9zxgy270ZiXun2VngiK9ZqD8Zp/zKPvB6zUH4zT/AJlH3gy270ZiXun2UjPlS50lcqahK5a0lKkkaiDtEL1i+grw9XJ7IgmQfbbrPalnZxGw7o3P1loPxmn/ADKPvFS0jmh16imY2qtPW+aXmSQHCLrHaRt6+rzAivUtbIzA4hOLFqJaSouc05LsDgfQr70T4i9PpqqQ6XdyzT7ok/rldX8p1brRoELXRKq4otUb1BqfbkquU3sFp60neIYunPJNRYyHjY3kz0CYg+REFLLlsuOsIt6g0eozjR9Lv3tXKo2L2mu2qVZTPkrlhXddJF/3hc6lSn9LcKbv2k2TMSbHMk2PmDsI8xDLGPiwOogER3NAJbsVXsy1X0GUA28FLBkPhPKDIfCeUNBkR4U8oMiPCnlFfQfMm/ag+Fz6JX8h8J5QZD4TyhoMiPCnlBkR4U8oNB8yO1J8Ln0Sv5D4TygyHwnlDQZEeFPKDIjwp5QaD5kdqT4XPolfyHwnlBkPhPKGgyI8KeUGRHhTyg0HzI7UnwufRK/kPhPKDIfCeUNBkR4U8oMiPCnlBoPmR2oPhc+iWVqydvZyZLRtOnTVGyUS0EkwwmEadOpOG2DFzb86VK9uxuASSSOF7RLZUjYAOEdETw04iN96V2na765oZk3AY71//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latin typeface="+mj-lt"/>
            </a:endParaRPr>
          </a:p>
        </p:txBody>
      </p:sp>
      <p:pic>
        <p:nvPicPr>
          <p:cNvPr id="1062" name="Picture 38" descr="http://www.writeonnewjersey.com/wp-content/uploads/2010/01/Alert.jpg"/>
          <p:cNvPicPr>
            <a:picLocks noChangeAspect="1" noChangeArrowheads="1"/>
          </p:cNvPicPr>
          <p:nvPr/>
        </p:nvPicPr>
        <p:blipFill>
          <a:blip r:embed="rId9" cstate="print">
            <a:clrChange>
              <a:clrFrom>
                <a:srgbClr val="FFFFFF"/>
              </a:clrFrom>
              <a:clrTo>
                <a:srgbClr val="FFFFFF">
                  <a:alpha val="0"/>
                </a:srgbClr>
              </a:clrTo>
            </a:clrChange>
          </a:blip>
          <a:srcRect l="15551" r="15335"/>
          <a:stretch>
            <a:fillRect/>
          </a:stretch>
        </p:blipFill>
        <p:spPr bwMode="auto">
          <a:xfrm>
            <a:off x="2514600" y="3307074"/>
            <a:ext cx="271772" cy="304800"/>
          </a:xfrm>
          <a:prstGeom prst="rect">
            <a:avLst/>
          </a:prstGeom>
          <a:noFill/>
        </p:spPr>
      </p:pic>
      <p:pic>
        <p:nvPicPr>
          <p:cNvPr id="62" name="Picture 38" descr="http://www.writeonnewjersey.com/wp-content/uploads/2010/01/Alert.jpg"/>
          <p:cNvPicPr>
            <a:picLocks noChangeAspect="1" noChangeArrowheads="1"/>
          </p:cNvPicPr>
          <p:nvPr/>
        </p:nvPicPr>
        <p:blipFill>
          <a:blip r:embed="rId9" cstate="print">
            <a:clrChange>
              <a:clrFrom>
                <a:srgbClr val="FFFFFF"/>
              </a:clrFrom>
              <a:clrTo>
                <a:srgbClr val="FFFFFF">
                  <a:alpha val="0"/>
                </a:srgbClr>
              </a:clrTo>
            </a:clrChange>
          </a:blip>
          <a:srcRect l="15551" r="15335"/>
          <a:stretch>
            <a:fillRect/>
          </a:stretch>
        </p:blipFill>
        <p:spPr bwMode="auto">
          <a:xfrm>
            <a:off x="4267200" y="3815074"/>
            <a:ext cx="271772" cy="304800"/>
          </a:xfrm>
          <a:prstGeom prst="rect">
            <a:avLst/>
          </a:prstGeom>
          <a:noFill/>
        </p:spPr>
      </p:pic>
      <p:pic>
        <p:nvPicPr>
          <p:cNvPr id="63" name="Picture 30" descr="http://keepingkidssafenow.info/wp-content/uploads/2013/05/hot-thermometer-clip-art-nxe7hmcn.png"/>
          <p:cNvPicPr>
            <a:picLocks noChangeAspect="1" noChangeArrowheads="1"/>
          </p:cNvPicPr>
          <p:nvPr/>
        </p:nvPicPr>
        <p:blipFill>
          <a:blip r:embed="rId8" cstate="print"/>
          <a:srcRect/>
          <a:stretch>
            <a:fillRect/>
          </a:stretch>
        </p:blipFill>
        <p:spPr bwMode="auto">
          <a:xfrm>
            <a:off x="4114801" y="3510274"/>
            <a:ext cx="138349" cy="711200"/>
          </a:xfrm>
          <a:prstGeom prst="rect">
            <a:avLst/>
          </a:prstGeom>
          <a:noFill/>
        </p:spPr>
      </p:pic>
      <p:sp>
        <p:nvSpPr>
          <p:cNvPr id="75" name="Down Arrow 74"/>
          <p:cNvSpPr/>
          <p:nvPr/>
        </p:nvSpPr>
        <p:spPr>
          <a:xfrm>
            <a:off x="6172200" y="3611874"/>
            <a:ext cx="76200" cy="203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3" name="TextBox 52"/>
          <p:cNvSpPr txBox="1"/>
          <p:nvPr/>
        </p:nvSpPr>
        <p:spPr>
          <a:xfrm>
            <a:off x="3886200" y="5339075"/>
            <a:ext cx="1295400" cy="246221"/>
          </a:xfrm>
          <a:prstGeom prst="rect">
            <a:avLst/>
          </a:prstGeom>
          <a:noFill/>
        </p:spPr>
        <p:txBody>
          <a:bodyPr wrap="square" rtlCol="0">
            <a:spAutoFit/>
          </a:bodyPr>
          <a:lstStyle/>
          <a:p>
            <a:pPr algn="ctr"/>
            <a:r>
              <a:rPr lang="en-US" sz="1000" dirty="0" smtClean="0">
                <a:solidFill>
                  <a:schemeClr val="tx2"/>
                </a:solidFill>
                <a:latin typeface="+mj-lt"/>
              </a:rPr>
              <a:t>HTTP </a:t>
            </a:r>
            <a:r>
              <a:rPr lang="en-US" sz="1000" dirty="0" err="1" smtClean="0">
                <a:solidFill>
                  <a:schemeClr val="tx2"/>
                </a:solidFill>
                <a:latin typeface="+mj-lt"/>
              </a:rPr>
              <a:t>Servlet</a:t>
            </a:r>
            <a:endParaRPr lang="en-US" sz="1000" dirty="0" smtClean="0">
              <a:solidFill>
                <a:schemeClr val="tx2"/>
              </a:solidFill>
              <a:latin typeface="+mj-lt"/>
            </a:endParaRPr>
          </a:p>
        </p:txBody>
      </p:sp>
      <p:pic>
        <p:nvPicPr>
          <p:cNvPr id="15365" name="Picture 5"/>
          <p:cNvPicPr>
            <a:picLocks noChangeAspect="1" noChangeArrowheads="1"/>
          </p:cNvPicPr>
          <p:nvPr/>
        </p:nvPicPr>
        <p:blipFill>
          <a:blip r:embed="rId10" cstate="print"/>
          <a:srcRect/>
          <a:stretch>
            <a:fillRect/>
          </a:stretch>
        </p:blipFill>
        <p:spPr bwMode="auto">
          <a:xfrm>
            <a:off x="4038601" y="3002275"/>
            <a:ext cx="905743" cy="548217"/>
          </a:xfrm>
          <a:prstGeom prst="rect">
            <a:avLst/>
          </a:prstGeom>
          <a:noFill/>
          <a:ln w="9525">
            <a:noFill/>
            <a:miter lim="800000"/>
            <a:headEnd/>
            <a:tailEnd/>
          </a:ln>
        </p:spPr>
      </p:pic>
      <p:pic>
        <p:nvPicPr>
          <p:cNvPr id="56" name="Picture 4" descr="https://encrypted-tbn1.google.com/images?q=tbn:ANd9GcQmIQvpvygKlFmtF9egLNM43sDs-lMiOTexPd5JMy32Dtx1ztdLeQ"/>
          <p:cNvPicPr>
            <a:picLocks noChangeAspect="1" noChangeArrowheads="1"/>
          </p:cNvPicPr>
          <p:nvPr/>
        </p:nvPicPr>
        <p:blipFill>
          <a:blip r:embed="rId11" cstate="print"/>
          <a:srcRect/>
          <a:stretch>
            <a:fillRect/>
          </a:stretch>
        </p:blipFill>
        <p:spPr bwMode="auto">
          <a:xfrm>
            <a:off x="5715000" y="2291074"/>
            <a:ext cx="630238" cy="706552"/>
          </a:xfrm>
          <a:prstGeom prst="rect">
            <a:avLst/>
          </a:prstGeom>
          <a:noFill/>
        </p:spPr>
      </p:pic>
      <p:pic>
        <p:nvPicPr>
          <p:cNvPr id="57" name="Picture 4" descr="http://docs.oracle.com/cd/E28280_01/dev.1111/e14301/img/spatialepn.png"/>
          <p:cNvPicPr>
            <a:picLocks noChangeAspect="1" noChangeArrowheads="1"/>
          </p:cNvPicPr>
          <p:nvPr/>
        </p:nvPicPr>
        <p:blipFill>
          <a:blip r:embed="rId12" cstate="print"/>
          <a:srcRect/>
          <a:stretch>
            <a:fillRect/>
          </a:stretch>
        </p:blipFill>
        <p:spPr bwMode="auto">
          <a:xfrm>
            <a:off x="4114800" y="2494274"/>
            <a:ext cx="762000" cy="383619"/>
          </a:xfrm>
          <a:prstGeom prst="rect">
            <a:avLst/>
          </a:prstGeom>
          <a:noFill/>
        </p:spPr>
      </p:pic>
      <p:pic>
        <p:nvPicPr>
          <p:cNvPr id="15367" name="Picture 7" descr="http://hacklog.in/wp-content/uploads/2013/03/oracle_database_logo.png"/>
          <p:cNvPicPr>
            <a:picLocks noChangeAspect="1" noChangeArrowheads="1"/>
          </p:cNvPicPr>
          <p:nvPr/>
        </p:nvPicPr>
        <p:blipFill>
          <a:blip r:embed="rId13" cstate="print"/>
          <a:srcRect/>
          <a:stretch>
            <a:fillRect/>
          </a:stretch>
        </p:blipFill>
        <p:spPr bwMode="auto">
          <a:xfrm>
            <a:off x="6400801" y="3916674"/>
            <a:ext cx="491467" cy="369147"/>
          </a:xfrm>
          <a:prstGeom prst="rect">
            <a:avLst/>
          </a:prstGeom>
          <a:noFill/>
        </p:spPr>
      </p:pic>
      <p:pic>
        <p:nvPicPr>
          <p:cNvPr id="15370" name="Picture 10"/>
          <p:cNvPicPr>
            <a:picLocks noChangeAspect="1" noChangeArrowheads="1"/>
          </p:cNvPicPr>
          <p:nvPr/>
        </p:nvPicPr>
        <p:blipFill>
          <a:blip r:embed="rId14" cstate="print"/>
          <a:srcRect/>
          <a:stretch>
            <a:fillRect/>
          </a:stretch>
        </p:blipFill>
        <p:spPr bwMode="auto">
          <a:xfrm>
            <a:off x="1752600" y="3103875"/>
            <a:ext cx="698500" cy="608087"/>
          </a:xfrm>
          <a:prstGeom prst="rect">
            <a:avLst/>
          </a:prstGeom>
          <a:noFill/>
          <a:ln w="9525">
            <a:noFill/>
            <a:miter lim="800000"/>
            <a:headEnd/>
            <a:tailEnd/>
          </a:ln>
        </p:spPr>
      </p:pic>
      <p:pic>
        <p:nvPicPr>
          <p:cNvPr id="24578" name="Picture 2" descr="http://www.oracle.com/ocom/groups/public/@otn/documents/digitalasset/113123.gif"/>
          <p:cNvPicPr>
            <a:picLocks noChangeAspect="1" noChangeArrowheads="1"/>
          </p:cNvPicPr>
          <p:nvPr/>
        </p:nvPicPr>
        <p:blipFill>
          <a:blip r:embed="rId15" cstate="print"/>
          <a:srcRect/>
          <a:stretch>
            <a:fillRect/>
          </a:stretch>
        </p:blipFill>
        <p:spPr bwMode="auto">
          <a:xfrm>
            <a:off x="6400800" y="2494275"/>
            <a:ext cx="762000" cy="498231"/>
          </a:xfrm>
          <a:prstGeom prst="rect">
            <a:avLst/>
          </a:prstGeom>
          <a:noFill/>
        </p:spPr>
      </p:pic>
    </p:spTree>
    <p:extLst>
      <p:ext uri="{BB962C8B-B14F-4D97-AF65-F5344CB8AC3E}">
        <p14:creationId xmlns:p14="http://schemas.microsoft.com/office/powerpoint/2010/main" val="34649085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p:txBody>
          <a:bodyPr/>
          <a:lstStyle/>
          <a:p>
            <a:r>
              <a:rPr lang="en-US" dirty="0"/>
              <a:t>BPMN Process Model</a:t>
            </a:r>
          </a:p>
        </p:txBody>
      </p:sp>
      <p:pic>
        <p:nvPicPr>
          <p:cNvPr id="1027" name="Picture 7" descr="image007"/>
          <p:cNvPicPr>
            <a:picLocks noChangeAspect="1" noChangeArrowheads="1"/>
          </p:cNvPicPr>
          <p:nvPr/>
        </p:nvPicPr>
        <p:blipFill>
          <a:blip r:embed="rId3" cstate="print"/>
          <a:srcRect t="14820" r="31734" b="8964"/>
          <a:stretch>
            <a:fillRect/>
          </a:stretch>
        </p:blipFill>
        <p:spPr bwMode="auto">
          <a:xfrm>
            <a:off x="381000" y="1193800"/>
            <a:ext cx="7315200" cy="4834393"/>
          </a:xfrm>
          <a:prstGeom prst="rect">
            <a:avLst/>
          </a:prstGeom>
          <a:noFill/>
          <a:ln w="9525">
            <a:noFill/>
            <a:miter lim="800000"/>
            <a:headEnd/>
            <a:tailEnd/>
          </a:ln>
        </p:spPr>
      </p:pic>
    </p:spTree>
    <p:extLst>
      <p:ext uri="{BB962C8B-B14F-4D97-AF65-F5344CB8AC3E}">
        <p14:creationId xmlns:p14="http://schemas.microsoft.com/office/powerpoint/2010/main" val="32942208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data:image/jpeg;base64,/9j/4AAQSkZJRgABAQAAAQABAAD/2wCEAAkGBwgHBgkIBwgKCgkLDRYPDQwMDRsUFRAWIB0iIiAdHx8kKDQsJCYxJx8fLT0tMTU3Ojo6Iys/RD84QzQ5OjcBCgoKDQwNGg8PGjclHyU3Nzc3Nzc3Nzc3Nzc3Nzc3Nzc3Nzc3Nzc3Nzc3Nzc3Nzc3Nzc3Nzc3Nzc3Nzc3Nzc3N//AABEIAFsAcgMBIgACEQEDEQH/xAAcAAACAwEBAQEAAAAAAAAAAAAABQQGBwMCAQj/xAA6EAACAQMCBAUBBgUBCQAAAAABAgMABBEFIQYSMUETIlFhcRQHMkKBkaEjUmKx8BUkNEOCkqKy0eH/xAAZAQEAAwEBAAAAAAAAAAAAAAAAAQIDBAX/xAAjEQACAwACAAYDAAAAAAAAAAAAAQIDESExBBITIlFxkeHw/9oADAMBAAIRAxEAPwDcaKKKAKKKKAKKM1znmjt4JJpnCRRqXd26KAMk0B0orNLz7YtIWzlksbO5nn38JHHIMD8Tk/dH6nttTHhn7StP1N4rXVYjp944HLk80cnwR0/P9anGC9UUtXXNPa48H6ld+khB8Nj6B+mfbNUbj7jJrPXjoEl1LYWrRo811bRh5eVgdhnYbj0O1QFz0WriTi2w0SGVedJ7tVysAcDHoWJ2UfP5ZNLtF+0LSru4NjqR/wBPv0ALxTHA36fHwelYnrukx6S8WqQ6xHepcOfAkSfluUcZwWXfbpuCfkVG0/VLqK1mtwlvhBkvIq4hznLNnbnPq2WAzjHWoLYfqWORJUV42V0YZDKcgivVUf7HLq5u+BrZ7ubxSk0scZ9EViAPfp1O9XipKhRRRQBRRRQBUTVbo2ljJKskUchwsbTHyBzsM+2al1G1CztdRtJLS+gjngk+9HIMg9x++DmgM20XXePLDXmsdbsBeRSEuLmFP4XL8j7v9/6W61a+I/q9X0DUdOj8OCS8tZIUMhOFLKQDkfPpVZ4us7zhX6KbTL+4ktS7ItvM/O0QxnYndl26Hp60o1n7QZlsFhisg1842YjKjfrivD8f4nxcbVXT/fZ110xktM3vNP1LhvUBY67byWytuZI0DiVfUE7MP8xmuF7rkkz/AEmkRtb2xURrGgGW7Z2Gcn8+tStWv31i5j/1CWRmKtgtjmXJ2x/0gV60fh60+ojl1i4MdqzeWOMbnB/EQdh8b+wr16LZygvP2c1uRbwtukXtza6FaR8jzXFrbqZYOdVliA7jOy7N1bB22yDSDV5mm1A3JCR+JGvL7rjYNud/XJPT9H0doRfpLFDZSrHCY0uUXcKegznGcdsHHr3qua9ZPbzsIwsMwTmCLusmWO+cZB3/AO3pvWjTaOauST1i+6ebleNCYVZckocBsb/H6VJ4c4Lu9WWOa8Zre0I5gNg8o/pB+fvH8s174fuI7S7+o1DTvEK8pTnGAu53xjBO1aLY6pbXkQ8nPzbjDBZBv+9IpHV2tR20EzaJGsOkyG3iTpBnynufKevzVs0vjS2lYQ6iv08g2MiglM+/cfv81T765gtojNNNHJbgczPJ5Gj+T0rOuIuLi3NFpXMiH/jMMNj2Hb5P6VdtEYfptLmB0V0mjZWGQwcEEUUi4Ns8cIaGJRmT/TrfmyT18Nc18qpUsdFRNR1C2022kuLuUIiIzkdyFBLYHfABNUHifj9YZzbQKQolMZVd2kxI8ZIPdcBTgbio0Fv1fiSx02WOBnEk7uF5Fb7v8SJGyexHjIcdSKy+9+0OSa7juHll5kAIaEeVCyx5Ud8ZU5G53NVDVNUkmbnupTI8+D9LBlmPlhUqT3yI1Ybfriof0/iqj6r4rQ5yLS2YMR7t3I9eXOPan2S2lwWfjfinVdVaG9YQmzO1vCinKDbmOcbk7d/y9Vv1Qks5rqIgfU25jheOXmELbEiTYY9MY32xmpFpG1vKx1aQpGgxHayKeUqMDlO25HoD5e5zUONBbt9dDaf7IrbLK3MM43ONs+5HTYVy2UVzeyXJkvEzr4T/AER9W036ywhvZIGV1HJJPHCEXbGDtuc79R360n5r/TWBuInkgIyrYO4wcf3+OlWG+vLjUbfFmrxW6kZDPlicdv8A77dK5W8l1JG8V+qShxyq8gyy5IyR2/ENzvttiuiEWo5gcbNbb1DDQb6aaznubN1lggKmSI9UDE4IOPXPc99q86g95PqEM62ZcqCOZSvlXO6jJxzex39hUnh3TbeS2lSC5gTxm8RUkjCmXGR5mOzDdtvWuGpie01aYzPHBCMkASq8e++52364AwfY1L1rEVhYm8fRA1LVLWdUM0ssc+SGgkXHK354xn0wBsMZ3qLFMVIaFuhzU97nTtVjaK6ALKOUhvK6e2e3wdqRX9m2muhtbhnifdVdSP8Al27/AN/Ssnu5JHZGPkXt6OOv6ve310Y7mUtHFgRx/hBx1I7n3NRbHSp9RdlJYc3Vup37/wCde2af8O8OX2s6nBILBpBM2fBLAMwG2T/KufxH0wK3Hg3gez0CKOa4CT3oGeYDyRn+kHv/AFHf46VotMZTbeRJulalPa6XZ26aHqRWKBEBKoDgKB/NRVioqcfyRhiX2l66jcRX9pbz4hgUrMzbgO0DKQB8Eb9Mnoao5ubm/uJpLD+Gk0jM13KPNJ5icj1OMe3bIrU+L/srtZ7o6no0CzPzc0lhNIQr778h7H2bI6dhis7htr9NWazMFxFLzFHjYHmiyCBnPpkEfG3apRlba48YfLGxit7KaW0gmadAWe4GJDy9BkY9e3Q43zXTSIUlVNTupWurvxAPCB5Qh+7lzk+UgjDbcpWnV9eDR9Eazlnji1BgCfpR5mIP4ifbb9cDqKSgRXfLcRy/R3naaL7rE9j8/wCZrOSn3EmhqWxb5HsenwIIo7+FXVCIk2IRFyM75BJI5t+gIGAKUXOm/TW8k8E3jRlWyk0JRinU+VuoHU7dN68w3bWiNY6naQxrI+VkC5gc+uPwHYdB26VNt9V0yO2lN0ySvNljEis3McjPM2BnOB0H574MRkpcPsxtpcO/yKLNpLe28aCMC3dyPDdtmP8ASeo/Pb3FdUjGpXSwDw1JG6F8rjbOcffIx91dtu/Sm8stvdu8bQJ4QT+G6yNzRr1OxwO+4IAHTIpa1tZxSziRo0XkJjjnbEvKceZQCB+vr3rVPeDL1rH7IvR0l7baTbubdormXkRFM+I1DDfIYA+uMdvLvjYUjXLy+vL/AJtTaVLkln5WACKSduTHbpv7fqxksLltOR4JWjyxIdwVUYHr2323O+M7UrkuL6JEglszKJiViAjLqZT93lHYnbYbn3ouDrpccwiTsIGla9SXxuXmV43B5mODknfrnqDV14C4M1XiUWmoeK1vbLLzO8qZXlGQOX+Zjk57D9qe/Z/9kOSmp8Wpkthl0/O3rmTH/iPz9K2WKGOCNYoY1jjQBVRBgKB0AHaj5NmL9B0HT9AsxbabAIwd3c7vIfVj3pnRRUkBRRRQBSjXeH7LWY8zc8NwqkR3MB5ZEz79x7EEU3ooDB+LOD7nhuJpLmyN7aFizX8cjc2ewYfgH65wPN2pPw3ol7qUUs1vDIQmRzvhIwMfzEjzex29etfo9lDqVYAgjBBHUVR9a4Ilt2ku+E7kWUjMHksX/wB3lI9B+A/G3x1qr05ZUY9iZpqFreaWslvJHHcKEVmibddzjAPY7HrscHGKWw6akdrFcRzKJ3kfMR8zKufL8bbd6uIju9Uvhpt9Gmnyx8waxLKJHGAcIGOD3w2cfAzXTifhnUtOgzpDJNbKrNyEgSQPv5wfQbdT2qiUmUs9WccfR61fiHhmy0gWtlBb/UFAArwEyKfXmxu3vn/1VMbU7WS6spUiV8y+SVsEruVbbsQSMg4JB29aVx2t1dXUMmoOkNuAOe4iAl5ATjPLnOc9qvXC3C17xFbIkAktbDnzNfyKA9zjYFVxseo5s9Ns7YrTpHQ5RSyHZBstPbU9cWxgtJbyZWLs0E+I4zuN87AepPm7b9DqnDPCVtpBS5uCtxeIvLG2PJAPRAfndjuf2proei2Gh2S2mmwLFGOp6s59WPc0xpnyK6vJ2FFFFSahRRRQBRRRQEKDU7ae8e1jZvETPVCAcdcGptQbeCNb2ZgDkYIyxIGeu1TqAKKKKAXaxothrMAiv4FkK58OQbPGSMZVuorM+LOHeJtKjjFpNc6lp8ZTkdMGfY5US7ZYL2O43JOO+u18NA9awzfhL7Pzzvfa8sipOwcacZSwHvIfxHvj9fStHjRY41SNQqKMKqjAAr6K+1CRWMVFcBRRRUlgooooAooooAooooD/2Q=="/>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ata:image/jpeg;base64,/9j/4AAQSkZJRgABAQAAAQABAAD/2wCEAAkGBhAQEBAPDw0PDxEUEBUREhARDw8QEhUUFRQXFBUUGRYYGyYfFxkjGRQSHy8gIygpLiwsFh4xNTAqNSYrLCkBCQoKDQwMDQwPDykYFBgpKSkpKSkpKSkpKSkpKSkpKSkpKSkpKSkpKSkpKSkpKSkpKSkpKSkpKSkpKSkpKSkpKf/AABEIAKgBKwMBIgACEQEDEQH/xAAcAAEAAQUBAQAAAAAAAAAAAAAAAQMEBQYHCAL/xABFEAABAwICBgcFBQUFCQAAAAABAAIDBBEFEgYHITFBURMiMmFxgZFSkqGxwRQjM0JiFVNygtGT0tPh8Bc0NUNUY4Siwv/EABUBAQEAAAAAAAAAAAAAAAAAAAAB/8QAFREBAQAAAAAAAAAAAAAAAAAAABH/2gAMAwEAAhEDEQA/AO4oiICIiAiIgIiICIiAiIgIiICIiAiIgIiICIiAiIgIiICIiAiIgIiICIiAiIghLKUQEREBERARYzHtIYKKPpZ324NaNrnHkAuZ1GmWLYq90WGQmOMOyuka4MY3eOvMRv5tYCQg6rW4rBALzTxRD9b2t+ZWt12tfB4TZ2IRk8mBz/kFq9FqQMx6TEcRllcdrmQjKPAyPu53HaLLYqPU5gsQt9gbJ3yySyH4uQW512YP/wBRIe/oXWV9Q618IlNm17GnlI17PiRZXA1aYPa37Ko/7Fq0vTrBdFqIZamka2XeIqXpRL3XymzfOyDqNFiUMwzQzRyjmx7XfJXN15AqMajiqM+Fmsgj3jpJmGUcdhYALW4G571vmiuvGshLY6oCpZ+sZJQO51tvmg9BotYwLWLQVbQWT9G7iyQZCPPctma4EXBBB2gg3CCUREBERAREQEREBERAREQEREBERAREQEREBERAREQEREBWmK4kymhknkNmMbmPfyA7ybBXa59rfxAthgp2n8R5c4cwy1h6n4IMFguCzY5VPqqsubTNNi1pIvyhYQQWi1iXd+zbu6vR0ccLGxRRtjjaA1rGANaAOAAVno5hTaWlhgaLZWXd3vd1nH1JWTQERQ51hc7BxKDW9P8ASQ0NG+SM2leeiiO+ziCS63GwBK8vYrUmZ7pJJ2i7ibuJe9xvtce8m/euh6c6fftGqfC2wgisYeZvcOce8jIRyBVPVHq5jrpaiarN4oXhgibsL3EBwJdvy25IjnVPUwg/e1NSRwELWN+bgk1RHc9HUz24CYNJ+DiF68odH6WBobDSwxgezG352uvms0ao5gWzUVNIDvDoYz9EV5Rw6tfGQQ8Hvvb4Fb3o5p3VUtugkOUdqndtjd/CD2T4W+i6TiupXCZrmOF9K4/mp5HNb7huz4LS8U1HVcBLqOoiqWfu5LwSgdxF2OPu3uiOh6KaxqWuAa4iCbjG92wniGuNvQ7Vtl15kxLCamneBPDJTTcM7SGSW4XGxx2doEkeG/ZNGdY1TD1BIczbZoZesD/S/Bw2FFdwmqw02495sFja3SOOC5lc0AbySGNHm7teV1rmG6wqWue+nBEMwY3MHub0eY3s1r/a2LVdaGiFS+WKohZJL93kd0e21nEg28CVB0jDtOKGdxYyoa119geCwO8C4C6zwcDuXk+vjrI2vDGzB2YWBjJdb02rqWheN1OGQB1RSVb4pQ17nSOecptY2DtjOHV2blR19FgcK03oai2SoYxx/JIQx3x3+SzodfcglERAREQEREBERAREQEREBERAREQEREBcz1vRkPpJOFnjzBafqumLW9PcCNXRvawXkYekYOJt2gO8i6DYIJg9rXjc5ocPAi6qLR9W2lDZYW0krrTRizb/AJ2cLd45Ld7oJVtiUJfDKxvadG5o8S0gfNXC+HgoPJNTTdDVsmlY5zA7LIwHK7dlc0E7nb7X4gLZcJ0qlw2bpaWoY5jhYO2lr27wyWO4LXjlsIubHit91kavulc+ppm2kdtliLbsk7xyd8D3LjGJYa2N2SVj4iNmVwaQPC9j8UR3DDdd8LmjpqY5uPQyMd/6vtbwusj/ALaKAb4a0eEMbvk9ebjTgbp3eBik+e1M8g3TD3agf/KK9FS68aAbqavd/wCOP7ytn69ab8uH1p8WtavPvSP4yn1qF9ZnHddx/n/qiOuaU644qqF0EmBzSsO0F0oY5p4Oa4McWuHNcyGI9MGMLTHKSWB52ENtfeLXvbdsVvDh1W/sUc7/AOGKod8gvut0frYYnTzUU0UbbfeOD22JcAN+3jZBkIRkyRu+5laLMlaOo8C9gT+YfpO3iFtuj2s+rpLQTOBbuAkJkjP8Dzu8FgsGwmtqIXF9DLLECWufZrm3Zv43JB5clZzULg0ho6ePjE/tt8Cd/gdveg6FiGmMszS+EU5dvs+MADxLbu89oWNpMf0iqnGGlkpWNtwlgAPhmNz6LQ6fOwn7PKSRvhkJa5vcDvVaTHNtpmSQvv2hb69V3zQbdUaB6S3LuhhcTtux0X0VAnSqkHYrWtH5Y2yTN91hPyWGg0vrWC0NWZW+x0r43e4429Fcxazq2HtSVTLc5JSPQkt+CDNYZrkxaA5amzyDZzZICHDuI6rgunaJa0qats2QCF/PNmjJ4i+8HuK5BPrSZUjLWUkdVstnOWOUfzssVY0ekdHG4uY2aIHaBkzkfzNAv6IPUMczXAOa5rmncWkEHwIX2vOGjWn7qSpe+OvZ0Dnlxhe14Aub2y7fhZdhwnWdh89gJg0kDab5b+e34IrbVKo01WyQZo3teObSCqqCUREBQpUIJREQEREBEUWQSiKCglRdFBQc+050IcC+vojkewGSSMXBOUXLmHgdm7iueu1lV0AdKKqVzuDSQ4OcTYCxBA4L0C53NaJplqrpK5pdARST3Dg5rc0TiDm6zPHiLIjSsP17VrOrNTwVJHU6maIul35BvADRvcfRbHQ6+KV1unpZY7nKDG4TBzx2g3Y0kD2rALlelGiFbQS5quB3RBsobPCM0btxvmHYcWnc6xuDvWAp5AJXcmNaxncCLnzP1QemaDWPhs5y/aRGeUzHRj3iMvxWakw+nnbcxwzNPHK149V5vnoJo2RyZc8b2B4fGHOaAWhwzbNhsQdvNfWG4/NAc8FRJEd92PIHmNx80HdqrVvhUhJfhlKSd5EQafUKyOqTCOFC1vhJLb0zLV4dYuKUmyrgZPHdzc5bkJymxOZuy3EEt2rZcJ1t0E1hN0lM79YDme836gIq7h1b4ezs0zR5k/NXkeiFMzsx5fAkLL0WIwztzwTRyt5se13yVxlQYM4BGNwd7xVjimANkikiIu17S0g7RY9xW1Fq+HRAoOeYXgT6KJsMRdkYLNBJNh4lYzGtGIqol7vupf3rBv5Zm7nf62rp8tEDwVhUYMDuCiOEY9ofPFtmg+0RjdNF2h5A5m/ELXHU7yCI5mSt/dzAA+F9x8wvQtThL27gfJaxjWhtNUXMkIa7229R3nbf5qjiE9Db8Sge3vicSPQXCtukiGxk80fNr25tvlYD0XTKzVjM0k01W8cmuJ+Y2fBY2bR7GIv+W2Yd7Y3/ADt8kHP5mNdt6djvFjmlfMFMSeqWjvzH6LcpqWtaevg8Tjxc6kBPrkKotpalx/4PGPClH+GgwlJQTyO6OJnTvsTkY4k2HHat80M0UpaljBUPqKSYyiDstF5CLgFjmgnyP+VDDsKryLR0UkQ5Na2FvrYLdtD9GZI52T1ABc03aLl5B39o7vJBtuiWghoZM/2x0wsQG5Mm/n1itvVCB9wFWBRUoiICKLoglFF1KAii6XQSiKLoJRQpughCiIKb2K2ljKvSvgsQYepBILXND2kWLSA4EciDvXM9KNVtHMXSU2ahkNtjWh0BtYfh7C3Z7JHgV198AKs58Oa7eLqI86yYHi1EPu3mZgsSIJXTN2Wt924B3Abhw5K3OlMLzlq6BubKAXRkxTEgAEkG1yd9zx532d4rtFI37hY8wtWxvV/0gs5rJhwEjQ4jwO8INCoMWb0ZFLiUsb3Wd0E7gBmttbnda+xrW3Gw7PK+rK2zCKrD4pCHZRPSvDAZDazTl3G+Ubjv3XVji+rd7CSxr2dw+8Z8do9Vrj6SrpSAM2Vr2vaGklocw3a7IeINuB3IMtHWSwvOUzQPHe+KQcuRW1YTrVxCGwMrKho4TtLjb+JpB8zdaXTaW5sra2BtSGjLnsxkwF79oAcyLbN99pU4lWUhAfTPkDi/rQuYWtYCHElp4gHKLXO/u20dnwrXLTPsKinlhPFzLSs+jvgt7oK+OeNssTw9jhdrh6eRuvLuEzl80ceVxDiAS0AkC/AEi69D6Gsjp6ZkAlz2c51yMp6xvbKUVsdlBajZAdxupQU3RAqjLQMdvaFdKCEGJlwCM7gR4Gytn6PuHZkPnYrP5UyoNbOBy+233VIwSTi5vurY8qZUGAhwG29xKv4MMa3gshZTZB8RssqigKUBES6AiXS6AiXRAREQERLoIREQEREBERBFlGVfSIKRjXw6AK4UWQY+bD2u3tBWHr9EoJb5o2+i2gtXzkQcqxnVLBLfK2xWjYtqkqY7mElw5EX+q9GGEKmaYclEeetGdCax0kcc0Doo2vu+U5eyDfqi97ruUWDQOaMmZmwAbS7cLcfpZZE0jeQX22nARWKOGVEf4coeOR2/P+qkYvJGbSxOHe3rD0O30ustlKhx4EAjkRdBb0uMRybA4E8r2PunaFetlB4/RYypwmCTeyx5hWhwueP8GfMPZf1h6H6FBsKLWxjU0WyaBw/VH1h7rtvpdZCjx+GQ2D2l3s9l/uu2qjKIqbZmnj5HYql0BFBUoCKEQSoREBERAREQEREEooRAREQEREBERAREQEREBEU3QQllN1CBZEUoIsvktX2osgpmJUzEriyWQWjmm1iARyIuFYVeDwSdqMA8wB8uHksyQvgxhBrn7Inj2wVJI9h5zt8LO2jyKlmO1EOyenJHtRfPI+3wJWdfTqk+A7t45EAqChR6S08hDRIA72HXjf7rrFZNsoO4rA1uDRSCz4h5AEeh+ix4wmaL/d6l7R7DiXt9152eRSjcEWqR6Q1UWyanzj2oiQfHI/6ErJ0WlNPIcvSBr/YeDG/3Xb1RmEXw2UHcV9oCIiAiKEEooUhAREughERAupUIglFCIJREQEREBERAREQSihEEooRAuiIgIiIISylEHwYwqMlIDwVxZEGOlw/kdnI7R8Viq7A2vFnRtcOVgR6Hd5WWzKCxBov7PlgP3E8sX6D12e6/cPAhXVPpPVR7JYGzD2oXZXePRv3+RW1yUrTvCx9TgUbuFvBQU6HS6mlOXpMj/wB3KHRP9Hb/ACKzDZQeK1Ou0ZeQQC17fYkaHD4rE/Zaim/DM9OP+2emh/s3XsPBB0RFo9JphUNIDo46gcTC7o5PON/9VuVJPnY19iLi9jvQVkS6KgpChSEEIoKIJRQpQEREBERBKKFKAiIgIiICIiAiIgIiICIiAiIgKERAREQEsiIILVTfADwVVCgxs+BQPILomkjjbb6q+ijDQANw2L7RAUqEQSpC+VIQCFFkRBNkREBERAREQEREBERAupREBRdEQLpdEQLpdEQEREBERAREQEREBERARQiAiIgIiICkBEQf/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4" name="AutoShape 10" descr="data:image/jpeg;base64,/9j/4AAQSkZJRgABAQAAAQABAAD/2wCEAAkGBhAQEBAPDw0PDxEUEBUREhARDw8QEhUUFRQXFBUUGRYYGyYfFxkjGRQSHy8gIygpLiwsFh4xNTAqNSYrLCkBCQoKDQwMDQwPDykYFBgpKSkpKSkpKSkpKSkpKSkpKSkpKSkpKSkpKSkpKSkpKSkpKSkpKSkpKSkpKSkpKSkpKf/AABEIAKgBKwMBIgACEQEDEQH/xAAcAAEAAQUBAQAAAAAAAAAAAAAAAQMEBQYHCAL/xABFEAABAwICBgcFBQUFCQAAAAABAAIDBBEFEgYHITFBURMiMmFxgZFSkqGxwRQjM0JiFVNygtGT0tPh8Bc0NUNUY4Siwv/EABUBAQEAAAAAAAAAAAAAAAAAAAAB/8QAFREBAQAAAAAAAAAAAAAAAAAAABH/2gAMAwEAAhEDEQA/AO4oiICIiAiIgIiICIiAiIgIiICIiAiIgIiICIiAiIgIiICIiAiIgIiICIiAiIghLKUQEREBERARYzHtIYKKPpZ324NaNrnHkAuZ1GmWLYq90WGQmOMOyuka4MY3eOvMRv5tYCQg6rW4rBALzTxRD9b2t+ZWt12tfB4TZ2IRk8mBz/kFq9FqQMx6TEcRllcdrmQjKPAyPu53HaLLYqPU5gsQt9gbJ3yySyH4uQW512YP/wBRIe/oXWV9Q618IlNm17GnlI17PiRZXA1aYPa37Ko/7Fq0vTrBdFqIZamka2XeIqXpRL3XymzfOyDqNFiUMwzQzRyjmx7XfJXN15AqMajiqM+Fmsgj3jpJmGUcdhYALW4G571vmiuvGshLY6oCpZ+sZJQO51tvmg9BotYwLWLQVbQWT9G7iyQZCPPctma4EXBBB2gg3CCUREBERAREQEREBERAREQEREBERAREQEREBERAREQEREBWmK4kymhknkNmMbmPfyA7ybBXa59rfxAthgp2n8R5c4cwy1h6n4IMFguCzY5VPqqsubTNNi1pIvyhYQQWi1iXd+zbu6vR0ccLGxRRtjjaA1rGANaAOAAVno5hTaWlhgaLZWXd3vd1nH1JWTQERQ51hc7BxKDW9P8ASQ0NG+SM2leeiiO+ziCS63GwBK8vYrUmZ7pJJ2i7ibuJe9xvtce8m/euh6c6fftGqfC2wgisYeZvcOce8jIRyBVPVHq5jrpaiarN4oXhgibsL3EBwJdvy25IjnVPUwg/e1NSRwELWN+bgk1RHc9HUz24CYNJ+DiF68odH6WBobDSwxgezG352uvms0ao5gWzUVNIDvDoYz9EV5Rw6tfGQQ8Hvvb4Fb3o5p3VUtugkOUdqndtjd/CD2T4W+i6TiupXCZrmOF9K4/mp5HNb7huz4LS8U1HVcBLqOoiqWfu5LwSgdxF2OPu3uiOh6KaxqWuAa4iCbjG92wniGuNvQ7Vtl15kxLCamneBPDJTTcM7SGSW4XGxx2doEkeG/ZNGdY1TD1BIczbZoZesD/S/Bw2FFdwmqw02495sFja3SOOC5lc0AbySGNHm7teV1rmG6wqWue+nBEMwY3MHub0eY3s1r/a2LVdaGiFS+WKohZJL93kd0e21nEg28CVB0jDtOKGdxYyoa119geCwO8C4C6zwcDuXk+vjrI2vDGzB2YWBjJdb02rqWheN1OGQB1RSVb4pQ17nSOecptY2DtjOHV2blR19FgcK03oai2SoYxx/JIQx3x3+SzodfcglERAREQEREBERAREQEREBERAREQEREBcz1vRkPpJOFnjzBafqumLW9PcCNXRvawXkYekYOJt2gO8i6DYIJg9rXjc5ocPAi6qLR9W2lDZYW0krrTRizb/AJ2cLd45Ld7oJVtiUJfDKxvadG5o8S0gfNXC+HgoPJNTTdDVsmlY5zA7LIwHK7dlc0E7nb7X4gLZcJ0qlw2bpaWoY5jhYO2lr27wyWO4LXjlsIubHit91kavulc+ppm2kdtliLbsk7xyd8D3LjGJYa2N2SVj4iNmVwaQPC9j8UR3DDdd8LmjpqY5uPQyMd/6vtbwusj/ALaKAb4a0eEMbvk9ebjTgbp3eBik+e1M8g3TD3agf/KK9FS68aAbqavd/wCOP7ytn69ab8uH1p8WtavPvSP4yn1qF9ZnHddx/n/qiOuaU644qqF0EmBzSsO0F0oY5p4Oa4McWuHNcyGI9MGMLTHKSWB52ENtfeLXvbdsVvDh1W/sUc7/AOGKod8gvut0frYYnTzUU0UbbfeOD22JcAN+3jZBkIRkyRu+5laLMlaOo8C9gT+YfpO3iFtuj2s+rpLQTOBbuAkJkjP8Dzu8FgsGwmtqIXF9DLLECWufZrm3Zv43JB5clZzULg0ho6ePjE/tt8Cd/gdveg6FiGmMszS+EU5dvs+MADxLbu89oWNpMf0iqnGGlkpWNtwlgAPhmNz6LQ6fOwn7PKSRvhkJa5vcDvVaTHNtpmSQvv2hb69V3zQbdUaB6S3LuhhcTtux0X0VAnSqkHYrWtH5Y2yTN91hPyWGg0vrWC0NWZW+x0r43e4429Fcxazq2HtSVTLc5JSPQkt+CDNYZrkxaA5amzyDZzZICHDuI6rgunaJa0qats2QCF/PNmjJ4i+8HuK5BPrSZUjLWUkdVstnOWOUfzssVY0ekdHG4uY2aIHaBkzkfzNAv6IPUMczXAOa5rmncWkEHwIX2vOGjWn7qSpe+OvZ0Dnlxhe14Aub2y7fhZdhwnWdh89gJg0kDab5b+e34IrbVKo01WyQZo3teObSCqqCUREBQpUIJREQEREBEUWQSiKCglRdFBQc+050IcC+vojkewGSSMXBOUXLmHgdm7iueu1lV0AdKKqVzuDSQ4OcTYCxBA4L0C53NaJplqrpK5pdARST3Dg5rc0TiDm6zPHiLIjSsP17VrOrNTwVJHU6maIul35BvADRvcfRbHQ6+KV1unpZY7nKDG4TBzx2g3Y0kD2rALlelGiFbQS5quB3RBsobPCM0btxvmHYcWnc6xuDvWAp5AJXcmNaxncCLnzP1QemaDWPhs5y/aRGeUzHRj3iMvxWakw+nnbcxwzNPHK149V5vnoJo2RyZc8b2B4fGHOaAWhwzbNhsQdvNfWG4/NAc8FRJEd92PIHmNx80HdqrVvhUhJfhlKSd5EQafUKyOqTCOFC1vhJLb0zLV4dYuKUmyrgZPHdzc5bkJymxOZuy3EEt2rZcJ1t0E1hN0lM79YDme836gIq7h1b4ezs0zR5k/NXkeiFMzsx5fAkLL0WIwztzwTRyt5se13yVxlQYM4BGNwd7xVjimANkikiIu17S0g7RY9xW1Fq+HRAoOeYXgT6KJsMRdkYLNBJNh4lYzGtGIqol7vupf3rBv5Zm7nf62rp8tEDwVhUYMDuCiOEY9ofPFtmg+0RjdNF2h5A5m/ELXHU7yCI5mSt/dzAA+F9x8wvQtThL27gfJaxjWhtNUXMkIa7229R3nbf5qjiE9Db8Sge3vicSPQXCtukiGxk80fNr25tvlYD0XTKzVjM0k01W8cmuJ+Y2fBY2bR7GIv+W2Yd7Y3/ADt8kHP5mNdt6djvFjmlfMFMSeqWjvzH6LcpqWtaevg8Tjxc6kBPrkKotpalx/4PGPClH+GgwlJQTyO6OJnTvsTkY4k2HHat80M0UpaljBUPqKSYyiDstF5CLgFjmgnyP+VDDsKryLR0UkQ5Na2FvrYLdtD9GZI52T1ABc03aLl5B39o7vJBtuiWghoZM/2x0wsQG5Mm/n1itvVCB9wFWBRUoiICKLoglFF1KAii6XQSiKLoJRQpughCiIKb2K2ljKvSvgsQYepBILXND2kWLSA4EciDvXM9KNVtHMXSU2ahkNtjWh0BtYfh7C3Z7JHgV198AKs58Oa7eLqI86yYHi1EPu3mZgsSIJXTN2Wt924B3Abhw5K3OlMLzlq6BubKAXRkxTEgAEkG1yd9zx532d4rtFI37hY8wtWxvV/0gs5rJhwEjQ4jwO8INCoMWb0ZFLiUsb3Wd0E7gBmttbnda+xrW3Gw7PK+rK2zCKrD4pCHZRPSvDAZDazTl3G+Ubjv3XVji+rd7CSxr2dw+8Z8do9Vrj6SrpSAM2Vr2vaGklocw3a7IeINuB3IMtHWSwvOUzQPHe+KQcuRW1YTrVxCGwMrKho4TtLjb+JpB8zdaXTaW5sra2BtSGjLnsxkwF79oAcyLbN99pU4lWUhAfTPkDi/rQuYWtYCHElp4gHKLXO/u20dnwrXLTPsKinlhPFzLSs+jvgt7oK+OeNssTw9jhdrh6eRuvLuEzl80ceVxDiAS0AkC/AEi69D6Gsjp6ZkAlz2c51yMp6xvbKUVsdlBajZAdxupQU3RAqjLQMdvaFdKCEGJlwCM7gR4Gytn6PuHZkPnYrP5UyoNbOBy+233VIwSTi5vurY8qZUGAhwG29xKv4MMa3gshZTZB8RssqigKUBES6AiXS6AiXRAREQERLoIREQEREBERBFlGVfSIKRjXw6AK4UWQY+bD2u3tBWHr9EoJb5o2+i2gtXzkQcqxnVLBLfK2xWjYtqkqY7mElw5EX+q9GGEKmaYclEeetGdCax0kcc0Doo2vu+U5eyDfqi97ruUWDQOaMmZmwAbS7cLcfpZZE0jeQX22nARWKOGVEf4coeOR2/P+qkYvJGbSxOHe3rD0O30ustlKhx4EAjkRdBb0uMRybA4E8r2PunaFetlB4/RYypwmCTeyx5hWhwueP8GfMPZf1h6H6FBsKLWxjU0WyaBw/VH1h7rtvpdZCjx+GQ2D2l3s9l/uu2qjKIqbZmnj5HYql0BFBUoCKEQSoREBERAREQEREEooRAREQEREBERAREQEREBEU3QQllN1CBZEUoIsvktX2osgpmJUzEriyWQWjmm1iARyIuFYVeDwSdqMA8wB8uHksyQvgxhBrn7Inj2wVJI9h5zt8LO2jyKlmO1EOyenJHtRfPI+3wJWdfTqk+A7t45EAqChR6S08hDRIA72HXjf7rrFZNsoO4rA1uDRSCz4h5AEeh+ix4wmaL/d6l7R7DiXt9152eRSjcEWqR6Q1UWyanzj2oiQfHI/6ErJ0WlNPIcvSBr/YeDG/3Xb1RmEXw2UHcV9oCIiAiKEEooUhAREughERAupUIglFCIJREQEREBERAREQSihEEooRAuiIgIiIISylEHwYwqMlIDwVxZEGOlw/kdnI7R8Viq7A2vFnRtcOVgR6Hd5WWzKCxBov7PlgP3E8sX6D12e6/cPAhXVPpPVR7JYGzD2oXZXePRv3+RW1yUrTvCx9TgUbuFvBQU6HS6mlOXpMj/wB3KHRP9Hb/ACKzDZQeK1Ou0ZeQQC17fYkaHD4rE/Zaim/DM9OP+2emh/s3XsPBB0RFo9JphUNIDo46gcTC7o5PON/9VuVJPnY19iLi9jvQVkS6KgpChSEEIoKIJRQpQEREBERBKKFKAiIgIiICIiAiIgIiICIiAiIgKERAREQEsiIILVTfADwVVCgxs+BQPILomkjjbb6q+ijDQANw2L7RAUqEQSpC+VIQCFFkRBNkREBERAREQEREBERAupREBRdEQLpdEQLpdEQEREBERAREQEREBERARQiAiIgIiICkBEQf/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6" name="AutoShape 12" descr="data:image/jpeg;base64,/9j/4AAQSkZJRgABAQAAAQABAAD/2wCEAAkGBhAQEBAPDw0PDxEUEBUREhARDw8QEhUUFRQXFBUUGRYYGyYfFxkjGRQSHy8gIygpLiwsFh4xNTAqNSYrLCkBCQoKDQwMDQwPDykYFBgpKSkpKSkpKSkpKSkpKSkpKSkpKSkpKSkpKSkpKSkpKSkpKSkpKSkpKSkpKSkpKSkpKf/AABEIAKgBKwMBIgACEQEDEQH/xAAcAAEAAQUBAQAAAAAAAAAAAAAAAQMEBQYHCAL/xABFEAABAwICBgcFBQUFCQAAAAABAAIDBBEFEgYHITFBURMiMmFxgZFSkqGxwRQjM0JiFVNygtGT0tPh8Bc0NUNUY4Siwv/EABUBAQEAAAAAAAAAAAAAAAAAAAAB/8QAFREBAQAAAAAAAAAAAAAAAAAAABH/2gAMAwEAAhEDEQA/AO4oiICIiAiIgIiICIiAiIgIiICIiAiIgIiICIiAiIgIiICIiAiIgIiICIiAiIghLKUQEREBERARYzHtIYKKPpZ324NaNrnHkAuZ1GmWLYq90WGQmOMOyuka4MY3eOvMRv5tYCQg6rW4rBALzTxRD9b2t+ZWt12tfB4TZ2IRk8mBz/kFq9FqQMx6TEcRllcdrmQjKPAyPu53HaLLYqPU5gsQt9gbJ3yySyH4uQW512YP/wBRIe/oXWV9Q618IlNm17GnlI17PiRZXA1aYPa37Ko/7Fq0vTrBdFqIZamka2XeIqXpRL3XymzfOyDqNFiUMwzQzRyjmx7XfJXN15AqMajiqM+Fmsgj3jpJmGUcdhYALW4G571vmiuvGshLY6oCpZ+sZJQO51tvmg9BotYwLWLQVbQWT9G7iyQZCPPctma4EXBBB2gg3CCUREBERAREQEREBERAREQEREBERAREQEREBERAREQEREBWmK4kymhknkNmMbmPfyA7ybBXa59rfxAthgp2n8R5c4cwy1h6n4IMFguCzY5VPqqsubTNNi1pIvyhYQQWi1iXd+zbu6vR0ccLGxRRtjjaA1rGANaAOAAVno5hTaWlhgaLZWXd3vd1nH1JWTQERQ51hc7BxKDW9P8ASQ0NG+SM2leeiiO+ziCS63GwBK8vYrUmZ7pJJ2i7ibuJe9xvtce8m/euh6c6fftGqfC2wgisYeZvcOce8jIRyBVPVHq5jrpaiarN4oXhgibsL3EBwJdvy25IjnVPUwg/e1NSRwELWN+bgk1RHc9HUz24CYNJ+DiF68odH6WBobDSwxgezG352uvms0ao5gWzUVNIDvDoYz9EV5Rw6tfGQQ8Hvvb4Fb3o5p3VUtugkOUdqndtjd/CD2T4W+i6TiupXCZrmOF9K4/mp5HNb7huz4LS8U1HVcBLqOoiqWfu5LwSgdxF2OPu3uiOh6KaxqWuAa4iCbjG92wniGuNvQ7Vtl15kxLCamneBPDJTTcM7SGSW4XGxx2doEkeG/ZNGdY1TD1BIczbZoZesD/S/Bw2FFdwmqw02495sFja3SOOC5lc0AbySGNHm7teV1rmG6wqWue+nBEMwY3MHub0eY3s1r/a2LVdaGiFS+WKohZJL93kd0e21nEg28CVB0jDtOKGdxYyoa119geCwO8C4C6zwcDuXk+vjrI2vDGzB2YWBjJdb02rqWheN1OGQB1RSVb4pQ17nSOecptY2DtjOHV2blR19FgcK03oai2SoYxx/JIQx3x3+SzodfcglERAREQEREBERAREQEREBERAREQEREBcz1vRkPpJOFnjzBafqumLW9PcCNXRvawXkYekYOJt2gO8i6DYIJg9rXjc5ocPAi6qLR9W2lDZYW0krrTRizb/AJ2cLd45Ld7oJVtiUJfDKxvadG5o8S0gfNXC+HgoPJNTTdDVsmlY5zA7LIwHK7dlc0E7nb7X4gLZcJ0qlw2bpaWoY5jhYO2lr27wyWO4LXjlsIubHit91kavulc+ppm2kdtliLbsk7xyd8D3LjGJYa2N2SVj4iNmVwaQPC9j8UR3DDdd8LmjpqY5uPQyMd/6vtbwusj/ALaKAb4a0eEMbvk9ebjTgbp3eBik+e1M8g3TD3agf/KK9FS68aAbqavd/wCOP7ytn69ab8uH1p8WtavPvSP4yn1qF9ZnHddx/n/qiOuaU644qqF0EmBzSsO0F0oY5p4Oa4McWuHNcyGI9MGMLTHKSWB52ENtfeLXvbdsVvDh1W/sUc7/AOGKod8gvut0frYYnTzUU0UbbfeOD22JcAN+3jZBkIRkyRu+5laLMlaOo8C9gT+YfpO3iFtuj2s+rpLQTOBbuAkJkjP8Dzu8FgsGwmtqIXF9DLLECWufZrm3Zv43JB5clZzULg0ho6ePjE/tt8Cd/gdveg6FiGmMszS+EU5dvs+MADxLbu89oWNpMf0iqnGGlkpWNtwlgAPhmNz6LQ6fOwn7PKSRvhkJa5vcDvVaTHNtpmSQvv2hb69V3zQbdUaB6S3LuhhcTtux0X0VAnSqkHYrWtH5Y2yTN91hPyWGg0vrWC0NWZW+x0r43e4429Fcxazq2HtSVTLc5JSPQkt+CDNYZrkxaA5amzyDZzZICHDuI6rgunaJa0qats2QCF/PNmjJ4i+8HuK5BPrSZUjLWUkdVstnOWOUfzssVY0ekdHG4uY2aIHaBkzkfzNAv6IPUMczXAOa5rmncWkEHwIX2vOGjWn7qSpe+OvZ0Dnlxhe14Aub2y7fhZdhwnWdh89gJg0kDab5b+e34IrbVKo01WyQZo3teObSCqqCUREBQpUIJREQEREBEUWQSiKCglRdFBQc+050IcC+vojkewGSSMXBOUXLmHgdm7iueu1lV0AdKKqVzuDSQ4OcTYCxBA4L0C53NaJplqrpK5pdARST3Dg5rc0TiDm6zPHiLIjSsP17VrOrNTwVJHU6maIul35BvADRvcfRbHQ6+KV1unpZY7nKDG4TBzx2g3Y0kD2rALlelGiFbQS5quB3RBsobPCM0btxvmHYcWnc6xuDvWAp5AJXcmNaxncCLnzP1QemaDWPhs5y/aRGeUzHRj3iMvxWakw+nnbcxwzNPHK149V5vnoJo2RyZc8b2B4fGHOaAWhwzbNhsQdvNfWG4/NAc8FRJEd92PIHmNx80HdqrVvhUhJfhlKSd5EQafUKyOqTCOFC1vhJLb0zLV4dYuKUmyrgZPHdzc5bkJymxOZuy3EEt2rZcJ1t0E1hN0lM79YDme836gIq7h1b4ezs0zR5k/NXkeiFMzsx5fAkLL0WIwztzwTRyt5se13yVxlQYM4BGNwd7xVjimANkikiIu17S0g7RY9xW1Fq+HRAoOeYXgT6KJsMRdkYLNBJNh4lYzGtGIqol7vupf3rBv5Zm7nf62rp8tEDwVhUYMDuCiOEY9ofPFtmg+0RjdNF2h5A5m/ELXHU7yCI5mSt/dzAA+F9x8wvQtThL27gfJaxjWhtNUXMkIa7229R3nbf5qjiE9Db8Sge3vicSPQXCtukiGxk80fNr25tvlYD0XTKzVjM0k01W8cmuJ+Y2fBY2bR7GIv+W2Yd7Y3/ADt8kHP5mNdt6djvFjmlfMFMSeqWjvzH6LcpqWtaevg8Tjxc6kBPrkKotpalx/4PGPClH+GgwlJQTyO6OJnTvsTkY4k2HHat80M0UpaljBUPqKSYyiDstF5CLgFjmgnyP+VDDsKryLR0UkQ5Na2FvrYLdtD9GZI52T1ABc03aLl5B39o7vJBtuiWghoZM/2x0wsQG5Mm/n1itvVCB9wFWBRUoiICKLoglFF1KAii6XQSiKLoJRQpughCiIKb2K2ljKvSvgsQYepBILXND2kWLSA4EciDvXM9KNVtHMXSU2ahkNtjWh0BtYfh7C3Z7JHgV198AKs58Oa7eLqI86yYHi1EPu3mZgsSIJXTN2Wt924B3Abhw5K3OlMLzlq6BubKAXRkxTEgAEkG1yd9zx532d4rtFI37hY8wtWxvV/0gs5rJhwEjQ4jwO8INCoMWb0ZFLiUsb3Wd0E7gBmttbnda+xrW3Gw7PK+rK2zCKrD4pCHZRPSvDAZDazTl3G+Ubjv3XVji+rd7CSxr2dw+8Z8do9Vrj6SrpSAM2Vr2vaGklocw3a7IeINuB3IMtHWSwvOUzQPHe+KQcuRW1YTrVxCGwMrKho4TtLjb+JpB8zdaXTaW5sra2BtSGjLnsxkwF79oAcyLbN99pU4lWUhAfTPkDi/rQuYWtYCHElp4gHKLXO/u20dnwrXLTPsKinlhPFzLSs+jvgt7oK+OeNssTw9jhdrh6eRuvLuEzl80ceVxDiAS0AkC/AEi69D6Gsjp6ZkAlz2c51yMp6xvbKUVsdlBajZAdxupQU3RAqjLQMdvaFdKCEGJlwCM7gR4Gytn6PuHZkPnYrP5UyoNbOBy+233VIwSTi5vurY8qZUGAhwG29xKv4MMa3gshZTZB8RssqigKUBES6AiXS6AiXRAREQERLoIREQEREBERBFlGVfSIKRjXw6AK4UWQY+bD2u3tBWHr9EoJb5o2+i2gtXzkQcqxnVLBLfK2xWjYtqkqY7mElw5EX+q9GGEKmaYclEeetGdCax0kcc0Doo2vu+U5eyDfqi97ruUWDQOaMmZmwAbS7cLcfpZZE0jeQX22nARWKOGVEf4coeOR2/P+qkYvJGbSxOHe3rD0O30ustlKhx4EAjkRdBb0uMRybA4E8r2PunaFetlB4/RYypwmCTeyx5hWhwueP8GfMPZf1h6H6FBsKLWxjU0WyaBw/VH1h7rtvpdZCjx+GQ2D2l3s9l/uu2qjKIqbZmnj5HYql0BFBUoCKEQSoREBERAREQEREEooRAREQEREBERAREQEREBEU3QQllN1CBZEUoIsvktX2osgpmJUzEriyWQWjmm1iARyIuFYVeDwSdqMA8wB8uHksyQvgxhBrn7Inj2wVJI9h5zt8LO2jyKlmO1EOyenJHtRfPI+3wJWdfTqk+A7t45EAqChR6S08hDRIA72HXjf7rrFZNsoO4rA1uDRSCz4h5AEeh+ix4wmaL/d6l7R7DiXt9152eRSjcEWqR6Q1UWyanzj2oiQfHI/6ErJ0WlNPIcvSBr/YeDG/3Xb1RmEXw2UHcV9oCIiAiKEEooUhAREughERAupUIglFCIJREQEREBERAREQSihEEooRAuiIgIiIISylEHwYwqMlIDwVxZEGOlw/kdnI7R8Viq7A2vFnRtcOVgR6Hd5WWzKCxBov7PlgP3E8sX6D12e6/cPAhXVPpPVR7JYGzD2oXZXePRv3+RW1yUrTvCx9TgUbuFvBQU6HS6mlOXpMj/wB3KHRP9Hb/ACKzDZQeK1Ou0ZeQQC17fYkaHD4rE/Zaim/DM9OP+2emh/s3XsPBB0RFo9JphUNIDo46gcTC7o5PON/9VuVJPnY19iLi9jvQVkS6KgpChSEEIoKIJRQpQEREBERBKKFKAiIgIiICIiAiIgIiICIiAiIgKERAREQEsiIILVTfADwVVCgxs+BQPILomkjjbb6q+ijDQANw2L7RAUqEQSpC+VIQCFFkRBNkREBERAREQEREBERAupREBRdEQLpdEQLpdEQEREBERAREQEREBERARQiAiIgIiICkBEQf/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8" name="AutoShape 14" descr="data:image/jpeg;base64,/9j/4AAQSkZJRgABAQAAAQABAAD/2wCEAAkGBhAQEBAPDw0PDxEUEBUREhARDw8QEhUUFRQXFBUUGRYYGyYfFxkjGRQSHy8gIygpLiwsFh4xNTAqNSYrLCkBCQoKDQwMDQwPDykYFBgpKSkpKSkpKSkpKSkpKSkpKSkpKSkpKSkpKSkpKSkpKSkpKSkpKSkpKSkpKSkpKSkpKf/AABEIAKgBKwMBIgACEQEDEQH/xAAcAAEAAQUBAQAAAAAAAAAAAAAAAQMEBQYHCAL/xABFEAABAwICBgcFBQUFCQAAAAABAAIDBBEFEgYHITFBURMiMmFxgZFSkqGxwRQjM0JiFVNygtGT0tPh8Bc0NUNUY4Siwv/EABUBAQEAAAAAAAAAAAAAAAAAAAAB/8QAFREBAQAAAAAAAAAAAAAAAAAAABH/2gAMAwEAAhEDEQA/AO4oiICIiAiIgIiICIiAiIgIiICIiAiIgIiICIiAiIgIiICIiAiIgIiICIiAiIghLKUQEREBERARYzHtIYKKPpZ324NaNrnHkAuZ1GmWLYq90WGQmOMOyuka4MY3eOvMRv5tYCQg6rW4rBALzTxRD9b2t+ZWt12tfB4TZ2IRk8mBz/kFq9FqQMx6TEcRllcdrmQjKPAyPu53HaLLYqPU5gsQt9gbJ3yySyH4uQW512YP/wBRIe/oXWV9Q618IlNm17GnlI17PiRZXA1aYPa37Ko/7Fq0vTrBdFqIZamka2XeIqXpRL3XymzfOyDqNFiUMwzQzRyjmx7XfJXN15AqMajiqM+Fmsgj3jpJmGUcdhYALW4G571vmiuvGshLY6oCpZ+sZJQO51tvmg9BotYwLWLQVbQWT9G7iyQZCPPctma4EXBBB2gg3CCUREBERAREQEREBERAREQEREBERAREQEREBERAREQEREBWmK4kymhknkNmMbmPfyA7ybBXa59rfxAthgp2n8R5c4cwy1h6n4IMFguCzY5VPqqsubTNNi1pIvyhYQQWi1iXd+zbu6vR0ccLGxRRtjjaA1rGANaAOAAVno5hTaWlhgaLZWXd3vd1nH1JWTQERQ51hc7BxKDW9P8ASQ0NG+SM2leeiiO+ziCS63GwBK8vYrUmZ7pJJ2i7ibuJe9xvtce8m/euh6c6fftGqfC2wgisYeZvcOce8jIRyBVPVHq5jrpaiarN4oXhgibsL3EBwJdvy25IjnVPUwg/e1NSRwELWN+bgk1RHc9HUz24CYNJ+DiF68odH6WBobDSwxgezG352uvms0ao5gWzUVNIDvDoYz9EV5Rw6tfGQQ8Hvvb4Fb3o5p3VUtugkOUdqndtjd/CD2T4W+i6TiupXCZrmOF9K4/mp5HNb7huz4LS8U1HVcBLqOoiqWfu5LwSgdxF2OPu3uiOh6KaxqWuAa4iCbjG92wniGuNvQ7Vtl15kxLCamneBPDJTTcM7SGSW4XGxx2doEkeG/ZNGdY1TD1BIczbZoZesD/S/Bw2FFdwmqw02495sFja3SOOC5lc0AbySGNHm7teV1rmG6wqWue+nBEMwY3MHub0eY3s1r/a2LVdaGiFS+WKohZJL93kd0e21nEg28CVB0jDtOKGdxYyoa119geCwO8C4C6zwcDuXk+vjrI2vDGzB2YWBjJdb02rqWheN1OGQB1RSVb4pQ17nSOecptY2DtjOHV2blR19FgcK03oai2SoYxx/JIQx3x3+SzodfcglERAREQEREBERAREQEREBERAREQEREBcz1vRkPpJOFnjzBafqumLW9PcCNXRvawXkYekYOJt2gO8i6DYIJg9rXjc5ocPAi6qLR9W2lDZYW0krrTRizb/AJ2cLd45Ld7oJVtiUJfDKxvadG5o8S0gfNXC+HgoPJNTTdDVsmlY5zA7LIwHK7dlc0E7nb7X4gLZcJ0qlw2bpaWoY5jhYO2lr27wyWO4LXjlsIubHit91kavulc+ppm2kdtliLbsk7xyd8D3LjGJYa2N2SVj4iNmVwaQPC9j8UR3DDdd8LmjpqY5uPQyMd/6vtbwusj/ALaKAb4a0eEMbvk9ebjTgbp3eBik+e1M8g3TD3agf/KK9FS68aAbqavd/wCOP7ytn69ab8uH1p8WtavPvSP4yn1qF9ZnHddx/n/qiOuaU644qqF0EmBzSsO0F0oY5p4Oa4McWuHNcyGI9MGMLTHKSWB52ENtfeLXvbdsVvDh1W/sUc7/AOGKod8gvut0frYYnTzUU0UbbfeOD22JcAN+3jZBkIRkyRu+5laLMlaOo8C9gT+YfpO3iFtuj2s+rpLQTOBbuAkJkjP8Dzu8FgsGwmtqIXF9DLLECWufZrm3Zv43JB5clZzULg0ho6ePjE/tt8Cd/gdveg6FiGmMszS+EU5dvs+MADxLbu89oWNpMf0iqnGGlkpWNtwlgAPhmNz6LQ6fOwn7PKSRvhkJa5vcDvVaTHNtpmSQvv2hb69V3zQbdUaB6S3LuhhcTtux0X0VAnSqkHYrWtH5Y2yTN91hPyWGg0vrWC0NWZW+x0r43e4429Fcxazq2HtSVTLc5JSPQkt+CDNYZrkxaA5amzyDZzZICHDuI6rgunaJa0qats2QCF/PNmjJ4i+8HuK5BPrSZUjLWUkdVstnOWOUfzssVY0ekdHG4uY2aIHaBkzkfzNAv6IPUMczXAOa5rmncWkEHwIX2vOGjWn7qSpe+OvZ0Dnlxhe14Aub2y7fhZdhwnWdh89gJg0kDab5b+e34IrbVKo01WyQZo3teObSCqqCUREBQpUIJREQEREBEUWQSiKCglRdFBQc+050IcC+vojkewGSSMXBOUXLmHgdm7iueu1lV0AdKKqVzuDSQ4OcTYCxBA4L0C53NaJplqrpK5pdARST3Dg5rc0TiDm6zPHiLIjSsP17VrOrNTwVJHU6maIul35BvADRvcfRbHQ6+KV1unpZY7nKDG4TBzx2g3Y0kD2rALlelGiFbQS5quB3RBsobPCM0btxvmHYcWnc6xuDvWAp5AJXcmNaxncCLnzP1QemaDWPhs5y/aRGeUzHRj3iMvxWakw+nnbcxwzNPHK149V5vnoJo2RyZc8b2B4fGHOaAWhwzbNhsQdvNfWG4/NAc8FRJEd92PIHmNx80HdqrVvhUhJfhlKSd5EQafUKyOqTCOFC1vhJLb0zLV4dYuKUmyrgZPHdzc5bkJymxOZuy3EEt2rZcJ1t0E1hN0lM79YDme836gIq7h1b4ezs0zR5k/NXkeiFMzsx5fAkLL0WIwztzwTRyt5se13yVxlQYM4BGNwd7xVjimANkikiIu17S0g7RY9xW1Fq+HRAoOeYXgT6KJsMRdkYLNBJNh4lYzGtGIqol7vupf3rBv5Zm7nf62rp8tEDwVhUYMDuCiOEY9ofPFtmg+0RjdNF2h5A5m/ELXHU7yCI5mSt/dzAA+F9x8wvQtThL27gfJaxjWhtNUXMkIa7229R3nbf5qjiE9Db8Sge3vicSPQXCtukiGxk80fNr25tvlYD0XTKzVjM0k01W8cmuJ+Y2fBY2bR7GIv+W2Yd7Y3/ADt8kHP5mNdt6djvFjmlfMFMSeqWjvzH6LcpqWtaevg8Tjxc6kBPrkKotpalx/4PGPClH+GgwlJQTyO6OJnTvsTkY4k2HHat80M0UpaljBUPqKSYyiDstF5CLgFjmgnyP+VDDsKryLR0UkQ5Na2FvrYLdtD9GZI52T1ABc03aLl5B39o7vJBtuiWghoZM/2x0wsQG5Mm/n1itvVCB9wFWBRUoiICKLoglFF1KAii6XQSiKLoJRQpughCiIKb2K2ljKvSvgsQYepBILXND2kWLSA4EciDvXM9KNVtHMXSU2ahkNtjWh0BtYfh7C3Z7JHgV198AKs58Oa7eLqI86yYHi1EPu3mZgsSIJXTN2Wt924B3Abhw5K3OlMLzlq6BubKAXRkxTEgAEkG1yd9zx532d4rtFI37hY8wtWxvV/0gs5rJhwEjQ4jwO8INCoMWb0ZFLiUsb3Wd0E7gBmttbnda+xrW3Gw7PK+rK2zCKrD4pCHZRPSvDAZDazTl3G+Ubjv3XVji+rd7CSxr2dw+8Z8do9Vrj6SrpSAM2Vr2vaGklocw3a7IeINuB3IMtHWSwvOUzQPHe+KQcuRW1YTrVxCGwMrKho4TtLjb+JpB8zdaXTaW5sra2BtSGjLnsxkwF79oAcyLbN99pU4lWUhAfTPkDi/rQuYWtYCHElp4gHKLXO/u20dnwrXLTPsKinlhPFzLSs+jvgt7oK+OeNssTw9jhdrh6eRuvLuEzl80ceVxDiAS0AkC/AEi69D6Gsjp6ZkAlz2c51yMp6xvbKUVsdlBajZAdxupQU3RAqjLQMdvaFdKCEGJlwCM7gR4Gytn6PuHZkPnYrP5UyoNbOBy+233VIwSTi5vurY8qZUGAhwG29xKv4MMa3gshZTZB8RssqigKUBES6AiXS6AiXRAREQERLoIREQEREBERBFlGVfSIKRjXw6AK4UWQY+bD2u3tBWHr9EoJb5o2+i2gtXzkQcqxnVLBLfK2xWjYtqkqY7mElw5EX+q9GGEKmaYclEeetGdCax0kcc0Doo2vu+U5eyDfqi97ruUWDQOaMmZmwAbS7cLcfpZZE0jeQX22nARWKOGVEf4coeOR2/P+qkYvJGbSxOHe3rD0O30ustlKhx4EAjkRdBb0uMRybA4E8r2PunaFetlB4/RYypwmCTeyx5hWhwueP8GfMPZf1h6H6FBsKLWxjU0WyaBw/VH1h7rtvpdZCjx+GQ2D2l3s9l/uu2qjKIqbZmnj5HYql0BFBUoCKEQSoREBERAREQEREEooRAREQEREBERAREQEREBEU3QQllN1CBZEUoIsvktX2osgpmJUzEriyWQWjmm1iARyIuFYVeDwSdqMA8wB8uHksyQvgxhBrn7Inj2wVJI9h5zt8LO2jyKlmO1EOyenJHtRfPI+3wJWdfTqk+A7t45EAqChR6S08hDRIA72HXjf7rrFZNsoO4rA1uDRSCz4h5AEeh+ix4wmaL/d6l7R7DiXt9152eRSjcEWqR6Q1UWyanzj2oiQfHI/6ErJ0WlNPIcvSBr/YeDG/3Xb1RmEXw2UHcV9oCIiAiKEEooUhAREughERAupUIglFCIJREQEREBERAREQSihEEooRAuiIgIiIISylEHwYwqMlIDwVxZEGOlw/kdnI7R8Viq7A2vFnRtcOVgR6Hd5WWzKCxBov7PlgP3E8sX6D12e6/cPAhXVPpPVR7JYGzD2oXZXePRv3+RW1yUrTvCx9TgUbuFvBQU6HS6mlOXpMj/wB3KHRP9Hb/ACKzDZQeK1Ou0ZeQQC17fYkaHD4rE/Zaim/DM9OP+2emh/s3XsPBB0RFo9JphUNIDo46gcTC7o5PON/9VuVJPnY19iLi9jvQVkS6KgpChSEEIoKIJRQpQEREBERBKKFKAiIgIiICIiAiIgIiICIiAiIgKERAREQEsiIILVTfADwVVCgxs+BQPILomkjjbb6q+ijDQANw2L7RAUqEQSpC+VIQCFFkRBNkREBERAREQEREBERAupREBRdEQLpdEQLpdEQEREBERAREQEREBERARQiAiIgIiICkBEQf/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0" name="AutoShape 26" descr="data:image/jpeg;base64,/9j/4AAQSkZJRgABAQAAAQABAAD/2wCEAAkGBwgHBgkIBwgKCgkLDRYPDQwMDRsUFRAWIB0iIiAdHx8kKDQsJCYxJx8fLT0tMTU3Ojo6Iys/RD84QzQ5OjcBCgoKDQwNGg8PGjclHyU3Nzc3Nzc3Nzc3Nzc3Nzc3Nzc3Nzc3Nzc3Nzc3Nzc3Nzc3Nzc3Nzc3Nzc3Nzc3Nzc3N//AABEIARIARwMBIgACEQEDEQH/xAAcAAACAgMBAQAAAAAAAAAAAAAABgQHAQIDBQj/xABLEAABAwICBAcJDgMIAwAAAAABAAIDBAUGERITITEHMkFRYXGyFBUiIzV0gbGzFiQ0NjdCUmNyc5GhwdEzYuEXJ0NUZIKSo6LCw//EABsBAQACAwEBAAAAAAAAAAAAAAAFBgMEBwEC/8QALxEAAgEDAAkDAgcBAAAAAAAAAAECAwQRBQYSITEyQVFxEzNhscEiQlJygaHRI//aAAwDAQACEQMRAD8AvFCFglAeDi3E0OHqaFrIH1lyrH6uhoYj4dQ/9GjeXHYAvGgwhdL6O6MY3ipeH7e9tvldBBEPolwyc/lzJKzg6Pv9iS74oqTpxsldQW1p3RRRnJ7h0udn6AnYDLcgEpnBVhGBxkoqCoo5+Senrp2vHp0yo1RU37Ah7ouNXNfMOaQEsz2e+qFv0nZfxGc53j0J/Wk0bJY3RyNDmPBa5rhmCDvBQGtNUQ1VPFPTStlhlYHxyMOYe0jMEHlC6pKwEH2e53jCsj3OioJBUUOltIppdoZ/tcHBOqAEIQgBcK6Qw0k8oGZZG534DNd1Fum221Y+of2SgFzgogbT8HljY056dOZSecvcXH8ym1VVgaswuzCFobX4rbS1IpWCSA3nVaB5tHSGXUmm2U1hu5kFpxHVVpiAMgpru6TQz3Z6LjluP4IBrzCyuNJTtpqeOFr5XhgyDpXlzj1k7SuyAS69gpuFu1VDeNW2eend1Mka8dop0Sde/lPwx5lW/wDzTigBCEIAUe4jOgqR9S71FSFwrttFUDnid6kBX3B7eZafBNmibhm7VQZStGuhZAWP6RpSA/iAnKz3GSudKHWWutugBtqmxASZ57tB7t2XLlvSnwbnEHuFsvcbbXqO5hoa10mllmd+QyTjbTdtKTvqKINyGgaYv9Oel6EB6I3IQNyEAm3z5T8L+Z1vqjTkk2+/KfhbzSt9TE5IAQhCAFxqxnSzD6t3qXZcqn4PL9g+pAV3wb24TYGs0hxHcabOnz1Mc0QazadgBYSnK2Qw0BkMl6qK3TyyFVNGdHq0WhV5weUWHpcFWl9bg4VtQYTp1HeqOTWHSO3SIzKbrdh/CteZB7jaOm0MvhNqiZpZ82zagGpj2vaHMcHA7iDvWy40tNBSU8dPSQxwQRt0WRRMDWtHMANgXZAJl++U/Cvmlb6mJzSZf/lPwp5pW9lic0AIQhAC5z/wZPsn1LotJf4buooCveC59+9wNm7jp7Y+DUu0DLPI13HdvAaQnW3OurnSd9IaKMZDV9zSufnz56TR0JH4LLbcZ8AWaWC/VdNG6J2jEyCFwb4btxcwn8Sne3UVZSOkNXdaiuDgA1ssUbNDfu0Gj8+ZAegNyytQ4LOaATb/APKfhTzWt7LE5pLv5/vOwn5rW9lidEAIQhAC0k4juordaycR3UgKj4NxhQYGtbrnS6VSI3mV/c8pHHdygZbskvX3GMJqp4cOB1uoHHRLoA5r5ss9pO8DbuXq2C5X6k4GIBT2ykNFqHxiq7vcJMnSlp8Xq+c5cbp6EjQumdnrYmR82i/Sz/ILSu6jj+FFn1esoVW6sllp4WU2v8JtPdK6NzZqevq2P3h7ZnAq1ODvGs12l713VwdVhucUuWWsA3g9KqJejhypdR3+3VDCQWVLN3MTkfyK0qNaUJrD3Fm0lo2jcWsk0tpLKaWN5bN++U7CXmtd2WJ1SZfh/eXhM/6et7DU5qaOZAhCEALWTiO6itlrJxHdSApSz0Ve7gQp6lt2lbTaGyl1EeiPfGXGy0t+3ekqNr2Hw5C8fZA9SYbTNhY8EUEc1dALxoHODuxwdnrz8zSy4u3d0pbpu5/C1BB58nE7PxUbe8xdNWMek/3d32XQ7KVavKlF5xH2goqlWrypRecR9oLQjzItlf2peGXHf9nCPhI/UVg/8GpySdiD5Q8JH6qr7ATirAjj4IQhegFrJxHdS2WsnEd1ICkrHc6tvAjBSCy1z4Ax3vxr4dX8IJ3F+nv2cXf0bUjmom/yk3/Jn7p9skF2/sTjfFW0jaINk8QaUl498O+fp5b+hI7GygnWPa4cmi3JRt7jbWexdNWlN28lFtfi6Y7LvvNmEuaC5paSNx3hS7X5To/OI+0FFUq1+U6PziPtBaMeZFrqpqjLPZ/QuTEPygYS+xVezCcUnYi+P2ET0VXswnFWA5ACEIQAtX8U9S2Wr+KepAUhaKe0ngi0pLpIyt8bnTi4uaMxUOy8VpZbtu7pSXA2IE6uQvOW3N+kna0VNEzgkkhfZ6p9QNf76bQks+EO/wATL0ejJJcL2PJ0YXMP8zNFR17nJc9WMem+HN/PBHRSbX5To/OI+0FGUm2eUqPziPtBR8eZFtr+1Lwy5cSbMdYRPTUj/rTik7E3x3wh9up9knFWE4+CEIQAtX8U9S2WHbj1ICmbPJexwRzxw0dudbtKo8c+reJf47s/A1eW/wDm/ZIRdU/Qi9Lz+ysC0W+R/BLV1DbtWRsDqn3s0x6vZO/nbpfmkGNhYTnM9+f0stijr3G0i56sqToySbW/pjt8mzdLRBflnzNOwKVbfKVH9/H2goxUi2+UqT7+PtBaEeZFsqrFGS+H9C5sUbMa4P8Avaj2ScUnYq+OeDT9fUD/AKinFWA5ACEIQAsO3LKwdyAo23e5kcHVcKqjhfdhJU+ONC5zs9c7Lxmjluy5UmU3czie52gHlyYQrFtNZcWcFtxgitRkpdZV++e6WDLxz/m79ir9jnuz1keh/uBUde8S5asckvPb479DZSLb5SpPv4+0FHUi2+UqT7+PtBR8eZFur+1Lwy5cWfHHBnnM/sSnJJuLvjfgvzuf2Lk5KwnHwQhCAFgrKxyoCnrTSXl/BpdJae6U8dEJazOmdRaTtkz8/D0x6tirsxVf+YZ6If6p5t7cOHAN3FXqu+QnrMg4uzz1jtHo5kjU7aYOOoAzy25KPvN0k/sXDVpKVOab6/qa6dkdmBwaA9wc7nAyzUm2+UaT79naCjqRbvKFL9+ztBR8eZFvqrFGS+H9C5MYfG7BJ/1s3sXJzSZjH42YK8+m9i5OasByBghCEALCysHegKitVxni4Ob3SttFdKzX1w7pj1erHjX87w7Z1Ku45C92WqezlBdl+hVjWpl3/s6v3c81CKMVFdmySJ5kPjH57Q7L8lXMeuzOtdGRls0QVHXvFFz1Xz6c+PH7G6kW/wAoUv3zO0FHXe3+UKX75naCj48yLdW9qXhly4y+NWCvP5fYuTkEm4y+NOCvP5fYuTkFYUceMoQhAYJ2JDq7lcsa11RbMO1T6Ky07zFWXaPjzOG+OA9HK/8ADpl47rqurmocK2qR0VXddLuidhyNPSty1jh0nPRHSVwxXeaTBFhpbVZomRzavV08Y3RtG955/wBT6V8zmoLLM1vQncVVTprLZwxRUWDCuEqjDtERHJLA9kcDXF7s3b3vPSduZVQLpPPLUTPmnkdJLIdJ73nMuPSVzUNXrerLJ0rRWjI2FLYTy3vYLrSyCGphlcCRHI1xA3nI5rkhYE8PJKSipRcX1LumbYeEC2RiCqlZUU7tZDJDIY56WTLIOH9cwVpYsQXK1XOHD2MXMNVLsobmxujFW5chHzJOjl5OmnrZcau1VsdZQSuimjOwg7xyg84PMrlp3W3hEwk+Gqbq3nY/QPh00w2hzDyEbweZTFvcKqsPic40xoaVi/Uhvg/6G9u5CVsB3qsrKSqtN6I782mXUVJH+M3LNko6HN29YKFtEEQsHt754qxPiCU6TRUC3UxOXgRxDw8ut5JPUquxbdX3jENbVuJLNYWRDmY05D9/SrH4NZy/guFfl42pNXUPPO4yybfyCqAbhnvyUffyeFEt+qdGLnUqvisIyhCFGl2BCEIegnDgvuxt+JY6Zzsoa5urcP5hmWn1j0pPU6wvdHe7e9hycKmPL/kFkoy2Zpo0tIUY17adOXVMtm+6Nl4RLPdG5tjudLNRVIByBLBrGE/g4ZoXkcP9RJR4Tt1VCcpI7k3IjeAYpQUKeOTHqcFdM1uAe9Dj4dHUVdJJ9oSv/RwVQVUDqWpmpn56UMjo3A8hacj6lcNpcbBwh3O1zENpL20V1Edw1rQGzM69gclbhVw8+junfenZ72qiBKR8yTp6/WtK9puUVJdCz6sXcaNxKlL83DyhCQhCii/AhCEPQXs4NonV+KLbA0EjXB7ugN8I+peMrW4JsPvpoJL1VM8KdujTgjbocrvTs/DpWa3p7dRIitMXkbW0nLO9rC8s68LlC2+tsFgPGqq18xPMI4X/AKuCFMsrvdBwh3C7sdnQWaA26mIyIdO4h0rgegaLUKcOXHtYxw/3/tbWU0xprjSyCooakb4pW7vQdxHMVBw9e6bFNBU2m9UzYLrADFX0EgyOe7TYOVh3hwTWdoS9ifCdNfHxVkM8tvu1P8HuFNskZl8130mc7SjWT1Np5RWmLcAV9okfUW1klZQk7NEZyR/aA3jpHpSaRkSCCCNhB5FcrcU3vDoMWMrU+SnZuu1sYZYnDnfGPCYefeFLjlwRixokiltVbI/IZtc1snVyO9C0Klkm8weC1WWtE6UVC4jtfK4lHraKN80gjiY6SR25jQST1AK824Aw012l3uB6NY7L1rtJPhPCcbnSS223aPGzLWvP/sVjjYyzvZvVda6Oz/zg2/ncJODeDqaeSOuxBGYoGnNtIeM/m0+YdG9NOML7PA6HDeG9F19rG6Mei3NtHFyyv5gBxec5KK/FF5xQ0Q4KoHQ0sm+83CMsja3njjPhPOW47Avfwxhmjw9DMYnyVNbUu06uunOlLUO/mPMOQbgt+lSjTWIlTvr+te1Nuq/C6IkYbslLh6y01so8zHA3IvdxpHHa5x6ScyheohZDSBCEIDUbki8IlktEtFU1EtroXziIkSOp2FwO3lyzWEIenzJXNayvexrQ1unxQNm9fQ/BNZbS62wVLrXRGo2+NNOzT/HLNCEPCz/3WyEIAQhCA//Z"/>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2" name="AutoShape 28" descr="data:image/jpeg;base64,/9j/4AAQSkZJRgABAQAAAQABAAD/2wCEAAkGBwgHBgkIBwgKCgkLDRYPDQwMDRsUFRAWIB0iIiAdHx8kKDQsJCYxJx8fLT0tMTU3Ojo6Iys/RD84QzQ5OjcBCgoKDQwNGg8PGjclHyU3Nzc3Nzc3Nzc3Nzc3Nzc3Nzc3Nzc3Nzc3Nzc3Nzc3Nzc3Nzc3Nzc3Nzc3Nzc3Nzc3N//AABEIARIARwMBIgACEQEDEQH/xAAcAAACAgMBAQAAAAAAAAAAAAAABgQHAQIDBQj/xABLEAABAwICBAcJDgMIAwAAAAABAAIDBAUGERITITEHMkFRYXGyFBUiIzV0gbGzFiQ0NjdCUmNyc5GhwdEzYuEXJ0NUZIKSo6LCw//EABsBAQACAwEBAAAAAAAAAAAAAAAFBgMEBwEC/8QALxEAAgEDAAkDAgcBAAAAAAAAAAECAwQRBQYSITEyQVFxEzNhscEiQlJygaHRI//aAAwDAQACEQMRAD8AvFCFglAeDi3E0OHqaFrIH1lyrH6uhoYj4dQ/9GjeXHYAvGgwhdL6O6MY3ipeH7e9tvldBBEPolwyc/lzJKzg6Pv9iS74oqTpxsldQW1p3RRRnJ7h0udn6AnYDLcgEpnBVhGBxkoqCoo5+Senrp2vHp0yo1RU37Ah7ouNXNfMOaQEsz2e+qFv0nZfxGc53j0J/Wk0bJY3RyNDmPBa5rhmCDvBQGtNUQ1VPFPTStlhlYHxyMOYe0jMEHlC6pKwEH2e53jCsj3OioJBUUOltIppdoZ/tcHBOqAEIQgBcK6Qw0k8oGZZG534DNd1Fum221Y+of2SgFzgogbT8HljY056dOZSecvcXH8ym1VVgaswuzCFobX4rbS1IpWCSA3nVaB5tHSGXUmm2U1hu5kFpxHVVpiAMgpru6TQz3Z6LjluP4IBrzCyuNJTtpqeOFr5XhgyDpXlzj1k7SuyAS69gpuFu1VDeNW2eend1Mka8dop0Sde/lPwx5lW/wDzTigBCEIAUe4jOgqR9S71FSFwrttFUDnid6kBX3B7eZafBNmibhm7VQZStGuhZAWP6RpSA/iAnKz3GSudKHWWutugBtqmxASZ57tB7t2XLlvSnwbnEHuFsvcbbXqO5hoa10mllmd+QyTjbTdtKTvqKINyGgaYv9Oel6EB6I3IQNyEAm3z5T8L+Z1vqjTkk2+/KfhbzSt9TE5IAQhCAFxqxnSzD6t3qXZcqn4PL9g+pAV3wb24TYGs0hxHcabOnz1Mc0QazadgBYSnK2Qw0BkMl6qK3TyyFVNGdHq0WhV5weUWHpcFWl9bg4VtQYTp1HeqOTWHSO3SIzKbrdh/CteZB7jaOm0MvhNqiZpZ82zagGpj2vaHMcHA7iDvWy40tNBSU8dPSQxwQRt0WRRMDWtHMANgXZAJl++U/Cvmlb6mJzSZf/lPwp5pW9lic0AIQhAC5z/wZPsn1LotJf4buooCveC59+9wNm7jp7Y+DUu0DLPI13HdvAaQnW3OurnSd9IaKMZDV9zSufnz56TR0JH4LLbcZ8AWaWC/VdNG6J2jEyCFwb4btxcwn8Sne3UVZSOkNXdaiuDgA1ssUbNDfu0Gj8+ZAegNyytQ4LOaATb/APKfhTzWt7LE5pLv5/vOwn5rW9lidEAIQhAC0k4juordaycR3UgKj4NxhQYGtbrnS6VSI3mV/c8pHHdygZbskvX3GMJqp4cOB1uoHHRLoA5r5ss9pO8DbuXq2C5X6k4GIBT2ykNFqHxiq7vcJMnSlp8Xq+c5cbp6EjQumdnrYmR82i/Sz/ILSu6jj+FFn1esoVW6sllp4WU2v8JtPdK6NzZqevq2P3h7ZnAq1ODvGs12l713VwdVhucUuWWsA3g9KqJejhypdR3+3VDCQWVLN3MTkfyK0qNaUJrD3Fm0lo2jcWsk0tpLKaWN5bN++U7CXmtd2WJ1SZfh/eXhM/6et7DU5qaOZAhCEALWTiO6itlrJxHdSApSz0Ve7gQp6lt2lbTaGyl1EeiPfGXGy0t+3ekqNr2Hw5C8fZA9SYbTNhY8EUEc1dALxoHODuxwdnrz8zSy4u3d0pbpu5/C1BB58nE7PxUbe8xdNWMek/3d32XQ7KVavKlF5xH2goqlWrypRecR9oLQjzItlf2peGXHf9nCPhI/UVg/8GpySdiD5Q8JH6qr7ATirAjj4IQhegFrJxHdS2WsnEd1ICkrHc6tvAjBSCy1z4Ax3vxr4dX8IJ3F+nv2cXf0bUjmom/yk3/Jn7p9skF2/sTjfFW0jaINk8QaUl498O+fp5b+hI7GygnWPa4cmi3JRt7jbWexdNWlN28lFtfi6Y7LvvNmEuaC5paSNx3hS7X5To/OI+0FFUq1+U6PziPtBaMeZFrqpqjLPZ/QuTEPygYS+xVezCcUnYi+P2ET0VXswnFWA5ACEIQAtX8U9S2Wr+KepAUhaKe0ngi0pLpIyt8bnTi4uaMxUOy8VpZbtu7pSXA2IE6uQvOW3N+kna0VNEzgkkhfZ6p9QNf76bQks+EO/wATL0ejJJcL2PJ0YXMP8zNFR17nJc9WMem+HN/PBHRSbX5To/OI+0FGUm2eUqPziPtBR8eZFtr+1Lwy5cSbMdYRPTUj/rTik7E3x3wh9up9knFWE4+CEIQAtX8U9S2WHbj1ICmbPJexwRzxw0dudbtKo8c+reJf47s/A1eW/wDm/ZIRdU/Qi9Lz+ysC0W+R/BLV1DbtWRsDqn3s0x6vZO/nbpfmkGNhYTnM9+f0stijr3G0i56sqToySbW/pjt8mzdLRBflnzNOwKVbfKVH9/H2goxUi2+UqT7+PtBaEeZFsqrFGS+H9C5sUbMa4P8Avaj2ScUnYq+OeDT9fUD/AKinFWA5ACEIQAsO3LKwdyAo23e5kcHVcKqjhfdhJU+ONC5zs9c7Lxmjluy5UmU3czie52gHlyYQrFtNZcWcFtxgitRkpdZV++e6WDLxz/m79ir9jnuz1keh/uBUde8S5asckvPb479DZSLb5SpPv4+0FHUi2+UqT7+PtBR8eZFur+1Lwy5cWfHHBnnM/sSnJJuLvjfgvzuf2Lk5KwnHwQhCAFgrKxyoCnrTSXl/BpdJae6U8dEJazOmdRaTtkz8/D0x6tirsxVf+YZ6If6p5t7cOHAN3FXqu+QnrMg4uzz1jtHo5kjU7aYOOoAzy25KPvN0k/sXDVpKVOab6/qa6dkdmBwaA9wc7nAyzUm2+UaT79naCjqRbvKFL9+ztBR8eZFvqrFGS+H9C5MYfG7BJ/1s3sXJzSZjH42YK8+m9i5OasByBghCEALCysHegKitVxni4Ob3SttFdKzX1w7pj1erHjX87w7Z1Ku45C92WqezlBdl+hVjWpl3/s6v3c81CKMVFdmySJ5kPjH57Q7L8lXMeuzOtdGRls0QVHXvFFz1Xz6c+PH7G6kW/wAoUv3zO0FHXe3+UKX75naCj48yLdW9qXhly4y+NWCvP5fYuTkEm4y+NOCvP5fYuTkFYUceMoQhAYJ2JDq7lcsa11RbMO1T6Ky07zFWXaPjzOG+OA9HK/8ADpl47rqurmocK2qR0VXddLuidhyNPSty1jh0nPRHSVwxXeaTBFhpbVZomRzavV08Y3RtG955/wBT6V8zmoLLM1vQncVVTprLZwxRUWDCuEqjDtERHJLA9kcDXF7s3b3vPSduZVQLpPPLUTPmnkdJLIdJ73nMuPSVzUNXrerLJ0rRWjI2FLYTy3vYLrSyCGphlcCRHI1xA3nI5rkhYE8PJKSipRcX1LumbYeEC2RiCqlZUU7tZDJDIY56WTLIOH9cwVpYsQXK1XOHD2MXMNVLsobmxujFW5chHzJOjl5OmnrZcau1VsdZQSuimjOwg7xyg84PMrlp3W3hEwk+Gqbq3nY/QPh00w2hzDyEbweZTFvcKqsPic40xoaVi/Uhvg/6G9u5CVsB3qsrKSqtN6I782mXUVJH+M3LNko6HN29YKFtEEQsHt754qxPiCU6TRUC3UxOXgRxDw8ut5JPUquxbdX3jENbVuJLNYWRDmY05D9/SrH4NZy/guFfl42pNXUPPO4yybfyCqAbhnvyUffyeFEt+qdGLnUqvisIyhCFGl2BCEIegnDgvuxt+JY6Zzsoa5urcP5hmWn1j0pPU6wvdHe7e9hycKmPL/kFkoy2Zpo0tIUY17adOXVMtm+6Nl4RLPdG5tjudLNRVIByBLBrGE/g4ZoXkcP9RJR4Tt1VCcpI7k3IjeAYpQUKeOTHqcFdM1uAe9Dj4dHUVdJJ9oSv/RwVQVUDqWpmpn56UMjo3A8hacj6lcNpcbBwh3O1zENpL20V1Edw1rQGzM69gclbhVw8+junfenZ72qiBKR8yTp6/WtK9puUVJdCz6sXcaNxKlL83DyhCQhCii/AhCEPQXs4NonV+KLbA0EjXB7ugN8I+peMrW4JsPvpoJL1VM8KdujTgjbocrvTs/DpWa3p7dRIitMXkbW0nLO9rC8s68LlC2+tsFgPGqq18xPMI4X/AKuCFMsrvdBwh3C7sdnQWaA26mIyIdO4h0rgegaLUKcOXHtYxw/3/tbWU0xprjSyCooakb4pW7vQdxHMVBw9e6bFNBU2m9UzYLrADFX0EgyOe7TYOVh3hwTWdoS9ifCdNfHxVkM8tvu1P8HuFNskZl8130mc7SjWT1Np5RWmLcAV9okfUW1klZQk7NEZyR/aA3jpHpSaRkSCCCNhB5FcrcU3vDoMWMrU+SnZuu1sYZYnDnfGPCYefeFLjlwRixokiltVbI/IZtc1snVyO9C0Klkm8weC1WWtE6UVC4jtfK4lHraKN80gjiY6SR25jQST1AK824Aw012l3uB6NY7L1rtJPhPCcbnSS223aPGzLWvP/sVjjYyzvZvVda6Oz/zg2/ncJODeDqaeSOuxBGYoGnNtIeM/m0+YdG9NOML7PA6HDeG9F19rG6Mei3NtHFyyv5gBxec5KK/FF5xQ0Q4KoHQ0sm+83CMsja3njjPhPOW47Avfwxhmjw9DMYnyVNbUu06uunOlLUO/mPMOQbgt+lSjTWIlTvr+te1Nuq/C6IkYbslLh6y01so8zHA3IvdxpHHa5x6ScyheohZDSBCEIDUbki8IlktEtFU1EtroXziIkSOp2FwO3lyzWEIenzJXNayvexrQ1unxQNm9fQ/BNZbS62wVLrXRGo2+NNOzT/HLNCEPCz/3WyEIAQhCA//Z"/>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58" name="AutoShape 34" descr="data:image/jpeg;base64,/9j/4AAQSkZJRgABAQAAAQABAAD/2wCEAAkGBwgHBgkIBwgKCgkLDRYPDQwMDRsUFRAWIB0iIiAdHx8kKDQsJCYxJx8fLT0tMTU3Ojo6Iys/RD84QzQ5OjcBCgoKDQwNGg8PGjclHyU3Nzc3Nzc3Nzc3Nzc3Nzc3Nzc3Nzc3Nzc3Nzc3Nzc3Nzc3Nzc3Nzc3Nzc3Nzc3Nzc3N//AABEIAFoAcAMBIgACEQEDEQH/xAAcAAACAwEBAQEAAAAAAAAAAAAACAUGBwEEAgP/xAA+EAABAgQCBgYIBAUFAAAAAAABAgQAAwURBhIHITFxgZEVQUJRUmEUFiIjVZTB0QgTMqFikrHD8DNDorLC/8QAGgEAAgMBAQAAAAAAAAAAAAAAAAUDBAYCAf/EADIRAAEDAQMJBwQDAAAAAAAAAAEAAgMEBREhEhMUMUFRcaHhFlJTYoGRwSIyYbEGQvD/2gAMAwEAAhEDEQA/ANxggggQiCCCBCI4Y7FZx/iIYfoUyZKUA8cXlNx3HrVwGvfaOXODReVJDC+aQRs1lUfSLjZ3MqU2l0dyuQ3kHLOnSVWVMX1gEawBs33iOwTjh9S6jLkVV3NcU+aoJWZ6yoySe0Cddu8d0VamsXFVqUhk1Gee4mZRc8yfIayY9OJaLOoFYn0+ecwRrlrt/qIOw/TeDCoyyE5xb5tBRNiFEQMoi/8APH3THAggWIMdijaLMR9K0jo9zMu8YgJuTrXL7J4bDw74vMNGPD2hwWEqad9NM6J+sIgggjtQIggggQiCCCBCIIIIEL5mKShJUsgJAuSdghf8cV84ir0xwhR9ElD8psP4Qf1cTr3W7o0PSxiP0ClikNl2cvE+9sdaZXX/ADbN14zXCNCmYhrchim4k3zz1jsyxt4nYN8UKp5c4RtWssKlbBE6tmwF2HDafgLQNEWHfR2i646R71wMjYHsy+tXEjkPOJPSjhzpei+mtkXeMQVJAGtcvtJ+o3eccx/jym4AYtJAaKcOZqLN2stQQlKE2Fyddh1DUY8ujvSgwxo7mMJjNbF+lBmJlGZ+YmYkbbKsNY7iIsiFojyEjfaMrqzShrv5bvZZhhuszqFWG9RkXP5ZtMQP9xB/Un/OsCGJZupL1rJdNlhcmcgLQodYOyMM0h4d6ArqzIRZk6vMkW2JPaRwJ5ERaNEGIv10F3M75jS54qR/VQ4xVp3mN5jcn9s07KylbWw7Bjw6FalBHLx2GCyCIIIIEIggggQiPNUnsinMZ710vJJkIK1nyH1j0E2jKNL2Ivzp6KC1XdEsiY6IO1W1KeG3l3RHLII2FyuUFI6rqGxDVt4Kh16qz61VXNRcmypqrhN7hCepPARsujbDfQdDE5wiz15aZNuNaE9lHDafMmM60aYd6brgcOEXZMimYu+xa+yn6nd5xuYirSRknOOT236xrGtootQ1/A+Uv/4k2Zl1+kPdeWc0VJHddC7/ANwRDaAGpcaQUTRezZpNmHjZH/uNH/EPS/S8GyH6U+2xdJJPchYyn98kQ/4a6ZlZ1mrKsc8xDZHllGZX/ZPKLyyy0zGlBRiKhTmgADhHvG6z2VjZwOscYwRvPc01+idKKpLptNuL6ilSTsPHURDM2jH9LWHQzfprTVFpDpWWeANSZltR4gcx5xSq4rxljYtL/H60NeaWT7XauO71Wm4bq8mu0dtUG+oTE+2jwLGpSecSkYnosxF0VWOjnCwGj5QAJ2Im7AeOzlG1g3ieCXOMvSq06I0dQY/6nEcF2CCCJkvRBBHDsgQofFVblYfojh9NsVpGWSg9tZ2D6nyBhfSXNRfEnNPdOZvFa1H6kxadJuIuma2Wjdd2bElCbbFzO0r6Dce+JjRHh30hyuuuUXlySZbYHrX2lcBq3k90LpXGeUMGoLZUEbbLoDUyD6nf4D5K0DCVClYfokliixmD25yx25h2n6DyAiajgjsMAABcFkJJHSPL3G8lQGP6d0rgqtMwnMtbSYUDvUkZk/uBENoXYBho6pQIstwFz1eeZRt/xtFyeTJEttNU7mIlyMp/MXMUEpA67k7I8eHpdOb0Zo1o06XOYt5YlSly5omCyRa2YbY9XCko8NZpjer0tywdpvKnoyn+E9RHmDY8I90EeEXi5etcWkOGsJZ6own0mpOGLn2Z7dZSSOvuUN4sRvjcdH+IfWChS1zlAvG/unA7yNiuI/e8V7S7h70hmmuNke9bAIcAD9Uu+pXAnkT3RRMEYgVh2uynCyfRZvu3IHgPa3g6+Y64XNOjy3HUVs52i17PEjfvb+9o9diYOCPmWpK0hSVBSSLgg6iI+oZLFoio6R8R9A0NUtuuz13eXJsdaBb2l8P6kRbJi0oQpayEpSCST1CF5xfXl4irk56cwkD3bdB7MsbOJ2nfFeplyGYaynFi0Ol1F7h9LcT8BeKiUufWao2pzRNlzlWvbUhPWo7hcwxVLYN6YwkMmiMsmQgISN3WfM7YzfRYijUlpMqVQqTGU9c+whEyekKlywesX1EkX3ARfvWag/Gaf8yj7xHStaxt5OJVq3aiWpnzbGnJb+NqlYIivWag/Gaf8yj7wes1B+M0/wCZR94tZbd6RZiXun2WQ/iTcP0ro7YFYpykrWQL5VTQRt8wDq3mIL8PbioIxlNbtiss5jVanSbnLqtlVvvq3Ext1VqOEqw0U0qj6ku26jcy505Chfv26j5x+VEn4LoMlcmjOaOzQs3WJU5AKj5m9zxgy270ZiXun2VngiK9ZqD8Zp/zKPvB6zUH4zT/AJlH3gy270ZiXun2UjPlS50lcqahK5a0lKkkaiDtEL1i+grw9XJ7IgmQfbbrPalnZxGw7o3P1loPxmn/ADKPvFS0jmh16imY2qtPW+aXmSQHCLrHaRt6+rzAivUtbIzA4hOLFqJaSouc05LsDgfQr70T4i9PpqqQ6XdyzT7ok/rldX8p1brRoELXRKq4otUb1BqfbkquU3sFp60neIYunPJNRYyHjY3kz0CYg+REFLLlsuOsIt6g0eozjR9Lv3tXKo2L2mu2qVZTPkrlhXddJF/3hc6lSn9LcKbv2k2TMSbHMk2PmDsI8xDLGPiwOogER3NAJbsVXsy1X0GUA28FLBkPhPKDIfCeUNBkR4U8oMiPCnlFfQfMm/ag+Fz6JX8h8J5QZD4TyhoMiPCnlBkR4U8oNB8yO1J8Ln0Sv5D4TygyHwnlDQZEeFPKDIjwp5QaD5kdqT4XPolfyHwnlBkPhPKGgyI8KeUGRHhTyg0HzI7UnwufRK/kPhPKDIfCeUNBkR4U8oMiPCnlBoPmR2oPhc+iWVqydvZyZLRtOnTVGyUS0EkwwmEadOpOG2DFzb86VK9uxuASSSOF7RLZUjYAOEdETw04iN96V2na765oZk3AY71//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60" name="AutoShape 36" descr="data:image/jpeg;base64,/9j/4AAQSkZJRgABAQAAAQABAAD/2wCEAAkGBwgHBgkIBwgKCgkLDRYPDQwMDRsUFRAWIB0iIiAdHx8kKDQsJCYxJx8fLT0tMTU3Ojo6Iys/RD84QzQ5OjcBCgoKDQwNGg8PGjclHyU3Nzc3Nzc3Nzc3Nzc3Nzc3Nzc3Nzc3Nzc3Nzc3Nzc3Nzc3Nzc3Nzc3Nzc3Nzc3Nzc3N//AABEIAFoAcAMBIgACEQEDEQH/xAAcAAACAwEBAQEAAAAAAAAAAAAACAUGBwEEAgP/xAA+EAABAgQCBgYIBAUFAAAAAAABAgQAAwURBhIHITFxgZEVQUJRUmEUFiIjVZTB0QgTMqFikrHD8DNDorLC/8QAGgEAAgMBAQAAAAAAAAAAAAAAAAUDBAYCAf/EADIRAAEDAQMJBwQDAAAAAAAAAAEAAgMEBREhEhMUMUFRcaHhFlJTYoGRwSIyYbEGQvD/2gAMAwEAAhEDEQA/ANxggggQiCCCBCI4Y7FZx/iIYfoUyZKUA8cXlNx3HrVwGvfaOXODReVJDC+aQRs1lUfSLjZ3MqU2l0dyuQ3kHLOnSVWVMX1gEawBs33iOwTjh9S6jLkVV3NcU+aoJWZ6yoySe0Cddu8d0VamsXFVqUhk1Gee4mZRc8yfIayY9OJaLOoFYn0+ecwRrlrt/qIOw/TeDCoyyE5xb5tBRNiFEQMoi/8APH3THAggWIMdijaLMR9K0jo9zMu8YgJuTrXL7J4bDw74vMNGPD2hwWEqad9NM6J+sIgggjtQIggggQiCCCBCIIIIEL5mKShJUsgJAuSdghf8cV84ir0xwhR9ElD8psP4Qf1cTr3W7o0PSxiP0ClikNl2cvE+9sdaZXX/ADbN14zXCNCmYhrchim4k3zz1jsyxt4nYN8UKp5c4RtWssKlbBE6tmwF2HDafgLQNEWHfR2i646R71wMjYHsy+tXEjkPOJPSjhzpei+mtkXeMQVJAGtcvtJ+o3eccx/jym4AYtJAaKcOZqLN2stQQlKE2Fyddh1DUY8ujvSgwxo7mMJjNbF+lBmJlGZ+YmYkbbKsNY7iIsiFojyEjfaMrqzShrv5bvZZhhuszqFWG9RkXP5ZtMQP9xB/Un/OsCGJZupL1rJdNlhcmcgLQodYOyMM0h4d6ArqzIRZk6vMkW2JPaRwJ5ERaNEGIv10F3M75jS54qR/VQ4xVp3mN5jcn9s07KylbWw7Bjw6FalBHLx2GCyCIIIIEIggggQiPNUnsinMZ710vJJkIK1nyH1j0E2jKNL2Ivzp6KC1XdEsiY6IO1W1KeG3l3RHLII2FyuUFI6rqGxDVt4Kh16qz61VXNRcmypqrhN7hCepPARsujbDfQdDE5wiz15aZNuNaE9lHDafMmM60aYd6brgcOEXZMimYu+xa+yn6nd5xuYirSRknOOT236xrGtootQ1/A+Uv/4k2Zl1+kPdeWc0VJHddC7/ANwRDaAGpcaQUTRezZpNmHjZH/uNH/EPS/S8GyH6U+2xdJJPchYyn98kQ/4a6ZlZ1mrKsc8xDZHllGZX/ZPKLyyy0zGlBRiKhTmgADhHvG6z2VjZwOscYwRvPc01+idKKpLptNuL6ilSTsPHURDM2jH9LWHQzfprTVFpDpWWeANSZltR4gcx5xSq4rxljYtL/H60NeaWT7XauO71Wm4bq8mu0dtUG+oTE+2jwLGpSecSkYnosxF0VWOjnCwGj5QAJ2Im7AeOzlG1g3ieCXOMvSq06I0dQY/6nEcF2CCCJkvRBBHDsgQofFVblYfojh9NsVpGWSg9tZ2D6nyBhfSXNRfEnNPdOZvFa1H6kxadJuIuma2Wjdd2bElCbbFzO0r6Dce+JjRHh30hyuuuUXlySZbYHrX2lcBq3k90LpXGeUMGoLZUEbbLoDUyD6nf4D5K0DCVClYfokliixmD25yx25h2n6DyAiajgjsMAABcFkJJHSPL3G8lQGP6d0rgqtMwnMtbSYUDvUkZk/uBENoXYBho6pQIstwFz1eeZRt/xtFyeTJEttNU7mIlyMp/MXMUEpA67k7I8eHpdOb0Zo1o06XOYt5YlSly5omCyRa2YbY9XCko8NZpjer0tywdpvKnoyn+E9RHmDY8I90EeEXi5etcWkOGsJZ6own0mpOGLn2Z7dZSSOvuUN4sRvjcdH+IfWChS1zlAvG/unA7yNiuI/e8V7S7h70hmmuNke9bAIcAD9Uu+pXAnkT3RRMEYgVh2uynCyfRZvu3IHgPa3g6+Y64XNOjy3HUVs52i17PEjfvb+9o9diYOCPmWpK0hSVBSSLgg6iI+oZLFoio6R8R9A0NUtuuz13eXJsdaBb2l8P6kRbJi0oQpayEpSCST1CF5xfXl4irk56cwkD3bdB7MsbOJ2nfFeplyGYaynFi0Ol1F7h9LcT8BeKiUufWao2pzRNlzlWvbUhPWo7hcwxVLYN6YwkMmiMsmQgISN3WfM7YzfRYijUlpMqVQqTGU9c+whEyekKlywesX1EkX3ARfvWag/Gaf8yj7xHStaxt5OJVq3aiWpnzbGnJb+NqlYIivWag/Gaf8yj7wes1B+M0/wCZR94tZbd6RZiXun2WQ/iTcP0ro7YFYpykrWQL5VTQRt8wDq3mIL8PbioIxlNbtiss5jVanSbnLqtlVvvq3Ext1VqOEqw0U0qj6ku26jcy505Chfv26j5x+VEn4LoMlcmjOaOzQs3WJU5AKj5m9zxgy270ZiXun2VngiK9ZqD8Zp/zKPvB6zUH4zT/AJlH3gy270ZiXun2UjPlS50lcqahK5a0lKkkaiDtEL1i+grw9XJ7IgmQfbbrPalnZxGw7o3P1loPxmn/ADKPvFS0jmh16imY2qtPW+aXmSQHCLrHaRt6+rzAivUtbIzA4hOLFqJaSouc05LsDgfQr70T4i9PpqqQ6XdyzT7ok/rldX8p1brRoELXRKq4otUb1BqfbkquU3sFp60neIYunPJNRYyHjY3kz0CYg+REFLLlsuOsIt6g0eozjR9Lv3tXKo2L2mu2qVZTPkrlhXddJF/3hc6lSn9LcKbv2k2TMSbHMk2PmDsI8xDLGPiwOogER3NAJbsVXsy1X0GUA28FLBkPhPKDIfCeUNBkR4U8oMiPCnlFfQfMm/ag+Fz6JX8h8J5QZD4TyhoMiPCnlBkR4U8oNB8yO1J8Ln0Sv5D4TygyHwnlDQZEeFPKDIjwp5QaD5kdqT4XPolfyHwnlBkPhPKGgyI8KeUGRHhTyg0HzI7UnwufRK/kPhPKDIfCeUNBkR4U8oMiPCnlBoPmR2oPhc+iWVqydvZyZLRtOnTVGyUS0EkwwmEadOpOG2DFzb86VK9uxuASSSOF7RLZUjYAOEdETw04iN96V2na765oZk3AY71//9k="/>
          <p:cNvSpPr>
            <a:spLocks noChangeAspect="1" noChangeArrowheads="1"/>
          </p:cNvSpPr>
          <p:nvPr/>
        </p:nvSpPr>
        <p:spPr bwMode="auto">
          <a:xfrm>
            <a:off x="155575" y="-182033"/>
            <a:ext cx="298450" cy="397933"/>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3" cstate="print"/>
          <a:srcRect/>
          <a:stretch>
            <a:fillRect/>
          </a:stretch>
        </p:blipFill>
        <p:spPr bwMode="auto">
          <a:xfrm>
            <a:off x="457200" y="2616201"/>
            <a:ext cx="7943850" cy="2171700"/>
          </a:xfrm>
          <a:prstGeom prst="rect">
            <a:avLst/>
          </a:prstGeom>
          <a:noFill/>
          <a:ln w="9525">
            <a:noFill/>
            <a:miter lim="800000"/>
            <a:headEnd/>
            <a:tailEnd/>
          </a:ln>
        </p:spPr>
      </p:pic>
      <p:sp>
        <p:nvSpPr>
          <p:cNvPr id="14" name="Oval 13"/>
          <p:cNvSpPr/>
          <p:nvPr/>
        </p:nvSpPr>
        <p:spPr>
          <a:xfrm>
            <a:off x="3657600" y="2514600"/>
            <a:ext cx="1219200" cy="1219200"/>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Oval 14"/>
          <p:cNvSpPr/>
          <p:nvPr/>
        </p:nvSpPr>
        <p:spPr>
          <a:xfrm>
            <a:off x="6705600" y="3530600"/>
            <a:ext cx="1295400" cy="1219200"/>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7" name="Straight Arrow Connector 16"/>
          <p:cNvCxnSpPr>
            <a:stCxn id="14" idx="6"/>
            <a:endCxn id="18" idx="1"/>
          </p:cNvCxnSpPr>
          <p:nvPr/>
        </p:nvCxnSpPr>
        <p:spPr>
          <a:xfrm flipV="1">
            <a:off x="4876800" y="2494495"/>
            <a:ext cx="914400" cy="62970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a:off x="5791200" y="2209801"/>
            <a:ext cx="3276600" cy="56938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solidFill>
                  <a:schemeClr val="tx2"/>
                </a:solidFill>
              </a:rPr>
              <a:t>Custom adapter (event sink) which receives </a:t>
            </a:r>
            <a:r>
              <a:rPr lang="en-US" sz="1100" b="1" i="1" dirty="0" smtClean="0">
                <a:solidFill>
                  <a:schemeClr val="tx2"/>
                </a:solidFill>
              </a:rPr>
              <a:t>unfiltered </a:t>
            </a:r>
            <a:r>
              <a:rPr lang="en-US" sz="1000" dirty="0" smtClean="0">
                <a:solidFill>
                  <a:schemeClr val="tx2"/>
                </a:solidFill>
              </a:rPr>
              <a:t>temperature data and publishes it in JSON format over HTTP</a:t>
            </a:r>
          </a:p>
        </p:txBody>
      </p:sp>
      <p:cxnSp>
        <p:nvCxnSpPr>
          <p:cNvPr id="19" name="Straight Arrow Connector 18"/>
          <p:cNvCxnSpPr>
            <a:stCxn id="15" idx="3"/>
            <a:endCxn id="20" idx="0"/>
          </p:cNvCxnSpPr>
          <p:nvPr/>
        </p:nvCxnSpPr>
        <p:spPr>
          <a:xfrm flipH="1">
            <a:off x="6438900" y="4571252"/>
            <a:ext cx="456407" cy="78814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4953000" y="5359401"/>
            <a:ext cx="2971800" cy="569387"/>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solidFill>
                  <a:schemeClr val="tx2"/>
                </a:solidFill>
              </a:rPr>
              <a:t>Custom adapter (event sink) which receives </a:t>
            </a:r>
            <a:r>
              <a:rPr lang="en-US" sz="1100" b="1" i="1" dirty="0" smtClean="0">
                <a:solidFill>
                  <a:schemeClr val="tx2"/>
                </a:solidFill>
              </a:rPr>
              <a:t>filtered</a:t>
            </a:r>
            <a:r>
              <a:rPr lang="en-US" sz="1100" b="1" dirty="0" smtClean="0">
                <a:solidFill>
                  <a:schemeClr val="tx2"/>
                </a:solidFill>
              </a:rPr>
              <a:t> </a:t>
            </a:r>
            <a:r>
              <a:rPr lang="en-US" sz="1000" dirty="0" smtClean="0">
                <a:solidFill>
                  <a:schemeClr val="tx2"/>
                </a:solidFill>
              </a:rPr>
              <a:t>temperature data and publishes it in JSON format over HTTP</a:t>
            </a:r>
          </a:p>
        </p:txBody>
      </p:sp>
      <p:sp>
        <p:nvSpPr>
          <p:cNvPr id="26" name="Oval 25"/>
          <p:cNvSpPr/>
          <p:nvPr/>
        </p:nvSpPr>
        <p:spPr>
          <a:xfrm>
            <a:off x="685800" y="2413000"/>
            <a:ext cx="990600" cy="1320800"/>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27" name="Straight Arrow Connector 26"/>
          <p:cNvCxnSpPr>
            <a:stCxn id="26" idx="0"/>
          </p:cNvCxnSpPr>
          <p:nvPr/>
        </p:nvCxnSpPr>
        <p:spPr>
          <a:xfrm flipV="1">
            <a:off x="1181100" y="2006600"/>
            <a:ext cx="800100" cy="406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1" name="TextBox 30"/>
          <p:cNvSpPr txBox="1"/>
          <p:nvPr/>
        </p:nvSpPr>
        <p:spPr>
          <a:xfrm>
            <a:off x="1905000" y="1498600"/>
            <a:ext cx="3810000" cy="4154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solidFill>
                  <a:schemeClr val="tx2"/>
                </a:solidFill>
              </a:rPr>
              <a:t>Custom adapter (event source) which receives </a:t>
            </a:r>
            <a:r>
              <a:rPr lang="en-US" sz="1100" b="1" i="1" dirty="0" smtClean="0">
                <a:solidFill>
                  <a:schemeClr val="tx2"/>
                </a:solidFill>
              </a:rPr>
              <a:t>raw</a:t>
            </a:r>
            <a:r>
              <a:rPr lang="en-US" sz="1100" dirty="0" smtClean="0">
                <a:solidFill>
                  <a:schemeClr val="tx2"/>
                </a:solidFill>
              </a:rPr>
              <a:t> </a:t>
            </a:r>
            <a:r>
              <a:rPr lang="en-US" sz="1000" dirty="0" smtClean="0">
                <a:solidFill>
                  <a:schemeClr val="tx2"/>
                </a:solidFill>
              </a:rPr>
              <a:t>temperature data from </a:t>
            </a:r>
            <a:r>
              <a:rPr lang="en-US" sz="1000" u="sng" dirty="0" smtClean="0">
                <a:solidFill>
                  <a:schemeClr val="tx2"/>
                </a:solidFill>
              </a:rPr>
              <a:t>temperature sensor </a:t>
            </a:r>
            <a:r>
              <a:rPr lang="en-US" sz="1000" dirty="0" smtClean="0">
                <a:solidFill>
                  <a:schemeClr val="tx2"/>
                </a:solidFill>
              </a:rPr>
              <a:t>and generates OEP event</a:t>
            </a:r>
          </a:p>
        </p:txBody>
      </p:sp>
      <p:sp>
        <p:nvSpPr>
          <p:cNvPr id="6" name="Titel 5"/>
          <p:cNvSpPr>
            <a:spLocks noGrp="1"/>
          </p:cNvSpPr>
          <p:nvPr>
            <p:ph type="title"/>
          </p:nvPr>
        </p:nvSpPr>
        <p:spPr/>
        <p:txBody>
          <a:bodyPr/>
          <a:lstStyle/>
          <a:p>
            <a:r>
              <a:rPr lang="en-US" dirty="0"/>
              <a:t>OEP EPN on Raspberry </a:t>
            </a:r>
            <a:r>
              <a:rPr lang="en-US" dirty="0" smtClean="0"/>
              <a:t>Pi</a:t>
            </a:r>
            <a:endParaRPr lang="de-DE" dirty="0"/>
          </a:p>
        </p:txBody>
      </p:sp>
    </p:spTree>
    <p:extLst>
      <p:ext uri="{BB962C8B-B14F-4D97-AF65-F5344CB8AC3E}">
        <p14:creationId xmlns:p14="http://schemas.microsoft.com/office/powerpoint/2010/main" val="40649034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Livedemo</a:t>
            </a:r>
            <a:r>
              <a:rPr lang="de-DE" dirty="0" smtClean="0"/>
              <a:t> 2</a:t>
            </a:r>
            <a:endParaRPr lang="de-DE" dirty="0"/>
          </a:p>
        </p:txBody>
      </p:sp>
      <p:sp>
        <p:nvSpPr>
          <p:cNvPr id="3" name="Rechteck 2"/>
          <p:cNvSpPr/>
          <p:nvPr/>
        </p:nvSpPr>
        <p:spPr>
          <a:xfrm>
            <a:off x="323528" y="1628800"/>
            <a:ext cx="3456384" cy="424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Pascal steuern sein zu Hause</a:t>
            </a:r>
          </a:p>
          <a:p>
            <a:pPr algn="ctr"/>
            <a:endParaRPr lang="de-DE" dirty="0"/>
          </a:p>
          <a:p>
            <a:pPr marL="285750" indent="-285750">
              <a:buFont typeface="Arial"/>
              <a:buChar char="•"/>
            </a:pPr>
            <a:r>
              <a:rPr lang="de-DE" dirty="0" smtClean="0"/>
              <a:t>Licht auf dem Flur für alle</a:t>
            </a:r>
          </a:p>
          <a:p>
            <a:pPr marL="285750" indent="-285750">
              <a:buFont typeface="Arial"/>
              <a:buChar char="•"/>
            </a:pPr>
            <a:r>
              <a:rPr lang="de-DE" dirty="0" smtClean="0"/>
              <a:t>Licht in meinem Zimmer</a:t>
            </a:r>
          </a:p>
          <a:p>
            <a:pPr marL="285750" indent="-285750">
              <a:buFont typeface="Arial"/>
              <a:buChar char="•"/>
            </a:pPr>
            <a:r>
              <a:rPr lang="de-DE" dirty="0" smtClean="0"/>
              <a:t>Wetterabhängige Musik</a:t>
            </a:r>
            <a:endParaRPr lang="de-DE" dirty="0"/>
          </a:p>
        </p:txBody>
      </p:sp>
      <p:pic>
        <p:nvPicPr>
          <p:cNvPr id="4" name="Bild 3"/>
          <p:cNvPicPr>
            <a:picLocks noChangeAspect="1"/>
          </p:cNvPicPr>
          <p:nvPr/>
        </p:nvPicPr>
        <p:blipFill rotWithShape="1">
          <a:blip r:embed="rId2"/>
          <a:srcRect l="12893" r="12177"/>
          <a:stretch/>
        </p:blipFill>
        <p:spPr>
          <a:xfrm>
            <a:off x="3939480" y="1268760"/>
            <a:ext cx="4953000" cy="4934905"/>
          </a:xfrm>
          <a:prstGeom prst="rect">
            <a:avLst/>
          </a:prstGeom>
        </p:spPr>
      </p:pic>
      <p:sp>
        <p:nvSpPr>
          <p:cNvPr id="5" name="Oval 4"/>
          <p:cNvSpPr/>
          <p:nvPr/>
        </p:nvSpPr>
        <p:spPr>
          <a:xfrm>
            <a:off x="1619672" y="1196752"/>
            <a:ext cx="864096" cy="864096"/>
          </a:xfrm>
          <a:prstGeom prst="ellipse">
            <a:avLst/>
          </a:prstGeom>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0" name="Bild 9"/>
          <p:cNvPicPr>
            <a:picLocks noChangeAspect="1"/>
          </p:cNvPicPr>
          <p:nvPr/>
        </p:nvPicPr>
        <p:blipFill>
          <a:blip r:embed="rId3"/>
          <a:stretch>
            <a:fillRect/>
          </a:stretch>
        </p:blipFill>
        <p:spPr>
          <a:xfrm>
            <a:off x="1763688" y="1268760"/>
            <a:ext cx="576064" cy="726131"/>
          </a:xfrm>
          <a:prstGeom prst="rect">
            <a:avLst/>
          </a:prstGeom>
        </p:spPr>
      </p:pic>
    </p:spTree>
    <p:extLst>
      <p:ext uri="{BB962C8B-B14F-4D97-AF65-F5344CB8AC3E}">
        <p14:creationId xmlns:p14="http://schemas.microsoft.com/office/powerpoint/2010/main" val="125898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t"/>
          <a:lstStyle/>
          <a:p>
            <a:r>
              <a:rPr lang="de-DE" dirty="0" smtClean="0"/>
              <a:t>Internet </a:t>
            </a:r>
            <a:r>
              <a:rPr lang="de-DE" dirty="0" err="1" smtClean="0"/>
              <a:t>of</a:t>
            </a:r>
            <a:r>
              <a:rPr lang="de-DE" dirty="0" smtClean="0"/>
              <a:t> Things als Datengrab?</a:t>
            </a:r>
            <a:endParaRPr lang="de-DE" dirty="0"/>
          </a:p>
        </p:txBody>
      </p:sp>
      <p:pic>
        <p:nvPicPr>
          <p:cNvPr id="5" name="Bild 6"/>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355601" y="1078061"/>
            <a:ext cx="8458200" cy="5375275"/>
          </a:xfrm>
          <a:prstGeom prst="rect">
            <a:avLst/>
          </a:prstGeom>
        </p:spPr>
      </p:pic>
    </p:spTree>
    <p:extLst>
      <p:ext uri="{BB962C8B-B14F-4D97-AF65-F5344CB8AC3E}">
        <p14:creationId xmlns:p14="http://schemas.microsoft.com/office/powerpoint/2010/main" val="19366387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2"/>
          <a:stretch>
            <a:fillRect/>
          </a:stretch>
        </p:blipFill>
        <p:spPr>
          <a:xfrm>
            <a:off x="214469" y="488323"/>
            <a:ext cx="8701316" cy="5133777"/>
          </a:xfrm>
          <a:prstGeom prst="rect">
            <a:avLst/>
          </a:prstGeom>
        </p:spPr>
      </p:pic>
    </p:spTree>
    <p:extLst>
      <p:ext uri="{BB962C8B-B14F-4D97-AF65-F5344CB8AC3E}">
        <p14:creationId xmlns:p14="http://schemas.microsoft.com/office/powerpoint/2010/main" val="308406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2"/>
          <a:stretch>
            <a:fillRect/>
          </a:stretch>
        </p:blipFill>
        <p:spPr>
          <a:xfrm>
            <a:off x="0" y="-979295"/>
            <a:ext cx="9540552" cy="7155414"/>
          </a:xfrm>
          <a:prstGeom prst="rect">
            <a:avLst/>
          </a:prstGeom>
        </p:spPr>
      </p:pic>
    </p:spTree>
    <p:extLst>
      <p:ext uri="{BB962C8B-B14F-4D97-AF65-F5344CB8AC3E}">
        <p14:creationId xmlns:p14="http://schemas.microsoft.com/office/powerpoint/2010/main" val="250843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hteck 16"/>
          <p:cNvSpPr/>
          <p:nvPr/>
        </p:nvSpPr>
        <p:spPr>
          <a:xfrm>
            <a:off x="251520" y="1196752"/>
            <a:ext cx="8549699" cy="4896544"/>
          </a:xfrm>
          <a:prstGeom prst="rect">
            <a:avLst/>
          </a:prstGeom>
          <a:blipFill dpi="0" rotWithShape="1">
            <a:blip r:embed="rId3">
              <a:alphaModFix amt="39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itel 7"/>
          <p:cNvSpPr>
            <a:spLocks noGrp="1"/>
          </p:cNvSpPr>
          <p:nvPr>
            <p:ph type="title"/>
          </p:nvPr>
        </p:nvSpPr>
        <p:spPr/>
        <p:txBody>
          <a:bodyPr/>
          <a:lstStyle/>
          <a:p>
            <a:r>
              <a:rPr lang="de-DE" dirty="0" smtClean="0"/>
              <a:t>Hintergrundinformationen  </a:t>
            </a:r>
            <a:endParaRPr lang="de-DE" dirty="0"/>
          </a:p>
        </p:txBody>
      </p:sp>
      <p:cxnSp>
        <p:nvCxnSpPr>
          <p:cNvPr id="7" name="Gerade Verbindung 6"/>
          <p:cNvCxnSpPr/>
          <p:nvPr/>
        </p:nvCxnSpPr>
        <p:spPr>
          <a:xfrm flipV="1">
            <a:off x="323528" y="4581128"/>
            <a:ext cx="2016224" cy="1413505"/>
          </a:xfrm>
          <a:prstGeom prst="line">
            <a:avLst/>
          </a:prstGeom>
          <a:ln w="130175" cap="rnd">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p:nvCxnSpPr>
        <p:spPr>
          <a:xfrm>
            <a:off x="2377072" y="4578957"/>
            <a:ext cx="720080" cy="216024"/>
          </a:xfrm>
          <a:prstGeom prst="line">
            <a:avLst/>
          </a:prstGeom>
          <a:ln w="130175" cap="rnd">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p:nvCxnSpPr>
        <p:spPr>
          <a:xfrm flipV="1">
            <a:off x="3129647" y="3212976"/>
            <a:ext cx="2162433" cy="1575994"/>
          </a:xfrm>
          <a:prstGeom prst="line">
            <a:avLst/>
          </a:prstGeom>
          <a:ln w="130175" cap="rnd">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flipV="1">
            <a:off x="6516216" y="1196752"/>
            <a:ext cx="2304256" cy="2016224"/>
          </a:xfrm>
          <a:prstGeom prst="line">
            <a:avLst/>
          </a:prstGeom>
          <a:ln w="130175" cap="rnd">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Gerade Verbindung 25"/>
          <p:cNvCxnSpPr/>
          <p:nvPr/>
        </p:nvCxnSpPr>
        <p:spPr>
          <a:xfrm>
            <a:off x="5328084" y="3212976"/>
            <a:ext cx="1188132" cy="0"/>
          </a:xfrm>
          <a:prstGeom prst="line">
            <a:avLst/>
          </a:prstGeom>
          <a:ln w="130175" cap="rnd">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2123728" y="1229980"/>
            <a:ext cx="5504933" cy="1200328"/>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wrap="none" rtlCol="0">
            <a:spAutoFit/>
          </a:bodyPr>
          <a:lstStyle/>
          <a:p>
            <a:r>
              <a:rPr lang="de-DE" sz="2400" dirty="0" smtClean="0"/>
              <a:t>2020 </a:t>
            </a:r>
          </a:p>
          <a:p>
            <a:r>
              <a:rPr lang="de-DE" sz="2400" dirty="0" smtClean="0"/>
              <a:t>GSMA </a:t>
            </a:r>
            <a:r>
              <a:rPr lang="de-DE" sz="2400" dirty="0"/>
              <a:t>– 24 </a:t>
            </a:r>
            <a:r>
              <a:rPr lang="de-DE" sz="2400" dirty="0" smtClean="0"/>
              <a:t>Billion </a:t>
            </a:r>
            <a:r>
              <a:rPr lang="de-DE" sz="2400" dirty="0" err="1" smtClean="0"/>
              <a:t>Connected</a:t>
            </a:r>
            <a:r>
              <a:rPr lang="de-DE" sz="2400" dirty="0" smtClean="0"/>
              <a:t> Devices</a:t>
            </a:r>
          </a:p>
          <a:p>
            <a:r>
              <a:rPr lang="de-DE" sz="2400" dirty="0" smtClean="0"/>
              <a:t>CISCO – 50 Billion </a:t>
            </a:r>
            <a:r>
              <a:rPr lang="de-DE" sz="2400" dirty="0" err="1" smtClean="0"/>
              <a:t>Connected</a:t>
            </a:r>
            <a:r>
              <a:rPr lang="de-DE" sz="2400" dirty="0" smtClean="0"/>
              <a:t> Devices </a:t>
            </a:r>
          </a:p>
        </p:txBody>
      </p:sp>
      <p:sp>
        <p:nvSpPr>
          <p:cNvPr id="35" name="Textfeld 34"/>
          <p:cNvSpPr txBox="1"/>
          <p:nvPr/>
        </p:nvSpPr>
        <p:spPr>
          <a:xfrm>
            <a:off x="1339822" y="5229200"/>
            <a:ext cx="5248402" cy="830997"/>
          </a:xfrm>
          <a:prstGeom prst="rect">
            <a:avLst/>
          </a:prstGeom>
          <a:solidFill>
            <a:schemeClr val="lt1">
              <a:alpha val="0"/>
            </a:schemeClr>
          </a:solidFill>
          <a:ln>
            <a:noFill/>
          </a:ln>
        </p:spPr>
        <p:style>
          <a:lnRef idx="2">
            <a:schemeClr val="accent3"/>
          </a:lnRef>
          <a:fillRef idx="1">
            <a:schemeClr val="lt1"/>
          </a:fillRef>
          <a:effectRef idx="0">
            <a:schemeClr val="accent3"/>
          </a:effectRef>
          <a:fontRef idx="minor">
            <a:schemeClr val="dk1"/>
          </a:fontRef>
        </p:style>
        <p:txBody>
          <a:bodyPr wrap="none" rtlCol="0">
            <a:spAutoFit/>
          </a:bodyPr>
          <a:lstStyle/>
          <a:p>
            <a:r>
              <a:rPr lang="de-DE" sz="2400" dirty="0" smtClean="0"/>
              <a:t>2011</a:t>
            </a:r>
          </a:p>
          <a:p>
            <a:r>
              <a:rPr lang="de-DE" sz="2400" dirty="0"/>
              <a:t>GSMA – 9 </a:t>
            </a:r>
            <a:r>
              <a:rPr lang="de-DE" sz="2400" dirty="0" smtClean="0"/>
              <a:t>Billion </a:t>
            </a:r>
            <a:r>
              <a:rPr lang="de-DE" sz="2400" dirty="0" err="1" smtClean="0"/>
              <a:t>Connected</a:t>
            </a:r>
            <a:r>
              <a:rPr lang="de-DE" sz="2400" dirty="0" smtClean="0"/>
              <a:t> Devices</a:t>
            </a:r>
            <a:endParaRPr lang="de-DE" sz="2400" dirty="0"/>
          </a:p>
        </p:txBody>
      </p:sp>
      <p:pic>
        <p:nvPicPr>
          <p:cNvPr id="193538"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65104" y="3068960"/>
            <a:ext cx="4929014" cy="3364853"/>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4562" name="Picture 2" descr="C:\Users\dbi\AppData\Local\Microsoft\Windows\Temporary Internet Files\Content.IE5\3GGEK2MF\MC900439836[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079130" y="3901091"/>
            <a:ext cx="1106364" cy="1106364"/>
          </a:xfrm>
          <a:prstGeom prst="rect">
            <a:avLst/>
          </a:prstGeom>
          <a:noFill/>
          <a:extLst>
            <a:ext uri="{909E8E84-426E-40dd-AFC4-6F175D3DCCD1}">
              <a14:hiddenFill xmlns:a14="http://schemas.microsoft.com/office/drawing/2010/main">
                <a:solidFill>
                  <a:srgbClr val="FFFFFF"/>
                </a:solidFill>
              </a14:hiddenFill>
            </a:ext>
          </a:extLst>
        </p:spPr>
      </p:pic>
      <p:pic>
        <p:nvPicPr>
          <p:cNvPr id="194563" name="Picture 3" descr="C:\Users\dbi\AppData\Local\Microsoft\Windows\Temporary Internet Files\Content.IE5\XYNN18HM\MC900432570[1].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52438" y="3944359"/>
            <a:ext cx="1339850" cy="13398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4564" name="Picture 4" descr="C:\Users\dbi\AppData\Local\Microsoft\Windows\Temporary Internet Files\Content.IE5\HWMGEEDI\MC900433847[1].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535996" y="2181845"/>
            <a:ext cx="1049660" cy="104966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7" name="Picture 3" descr="C:\Users\dbi\AppData\Local\Microsoft\Windows\Temporary Internet Files\Content.IE5\XYNN18HM\MC900432570[1].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240590" y="3212976"/>
            <a:ext cx="879768" cy="8797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8" name="Picture 3" descr="C:\Users\dbi\AppData\Local\Microsoft\Windows\Temporary Internet Files\Content.IE5\XYNN18HM\MC900432570[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630231" y="4157161"/>
            <a:ext cx="594225" cy="5942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9" name="Picture 2" descr="C:\Users\dbi\AppData\Local\Microsoft\Windows\Temporary Internet Files\Content.IE5\3GGEK2MF\MC900439836[1].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79130" y="4614284"/>
            <a:ext cx="742233" cy="74223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Users\dbi\AppData\Local\Microsoft\Windows\Temporary Internet Files\Content.IE5\3GGEK2MF\MC900439836[1].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397828" y="4460039"/>
            <a:ext cx="620151" cy="6201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C:\Users\dbi\AppData\Local\Microsoft\Windows\Temporary Internet Files\Content.IE5\HWMGEEDI\MC900433847[1].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333987" y="3139463"/>
            <a:ext cx="761628" cy="7616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4566" name="Picture 6" descr="C:\Users\dbi\AppData\Local\Microsoft\Windows\Temporary Internet Files\Content.IE5\2028SXD1\MC900432517[1].wmf"/>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394195" y="2539861"/>
            <a:ext cx="1322747" cy="105819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4568" name="Picture 8" descr="C:\Users\dbi\AppData\Local\Microsoft\Windows\Temporary Internet Files\Content.IE5\2028SXD1\MC900398471[1].wmf"/>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849411" y="3762007"/>
            <a:ext cx="422829" cy="47793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7" name="Picture 8" descr="C:\Users\dbi\AppData\Local\Microsoft\Windows\Temporary Internet Files\Content.IE5\2028SXD1\MC900398471[1].wmf"/>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949849" y="4045149"/>
            <a:ext cx="422829" cy="47793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8" name="Picture 8" descr="C:\Users\dbi\AppData\Local\Microsoft\Windows\Temporary Internet Files\Content.IE5\2028SXD1\MC900398471[1].wmf"/>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151584" y="2661531"/>
            <a:ext cx="422829" cy="47793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9" name="Picture 8" descr="C:\Users\dbi\AppData\Local\Microsoft\Windows\Temporary Internet Files\Content.IE5\2028SXD1\MC900398471[1].wmf"/>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913913" y="2974010"/>
            <a:ext cx="422829" cy="47793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2" name="Gruppieren 21"/>
          <p:cNvGrpSpPr/>
          <p:nvPr/>
        </p:nvGrpSpPr>
        <p:grpSpPr>
          <a:xfrm rot="6782127">
            <a:off x="887831" y="1346048"/>
            <a:ext cx="1173691" cy="1458200"/>
            <a:chOff x="5790649" y="4523081"/>
            <a:chExt cx="521883" cy="589333"/>
          </a:xfrm>
          <a:effectLst>
            <a:outerShdw blurRad="50800" dist="38100" dir="2700000" algn="tl" rotWithShape="0">
              <a:prstClr val="black">
                <a:alpha val="40000"/>
              </a:prstClr>
            </a:outerShdw>
          </a:effectLst>
        </p:grpSpPr>
        <p:sp>
          <p:nvSpPr>
            <p:cNvPr id="20" name="Ellipse 19"/>
            <p:cNvSpPr/>
            <p:nvPr/>
          </p:nvSpPr>
          <p:spPr>
            <a:xfrm>
              <a:off x="6007568" y="4722334"/>
              <a:ext cx="88047" cy="91054"/>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de-DE"/>
            </a:p>
          </p:txBody>
        </p:sp>
        <p:sp>
          <p:nvSpPr>
            <p:cNvPr id="21" name="Bogen 20"/>
            <p:cNvSpPr/>
            <p:nvPr/>
          </p:nvSpPr>
          <p:spPr>
            <a:xfrm>
              <a:off x="5922151" y="4667881"/>
              <a:ext cx="229434" cy="2541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2" name="Bogen 41"/>
            <p:cNvSpPr/>
            <p:nvPr/>
          </p:nvSpPr>
          <p:spPr>
            <a:xfrm>
              <a:off x="5833197" y="4588214"/>
              <a:ext cx="407341" cy="41353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3" name="Bogen 42"/>
            <p:cNvSpPr/>
            <p:nvPr/>
          </p:nvSpPr>
          <p:spPr>
            <a:xfrm>
              <a:off x="5790649" y="4523081"/>
              <a:ext cx="521883" cy="589333"/>
            </a:xfrm>
            <a:prstGeom prst="arc">
              <a:avLst>
                <a:gd name="adj1" fmla="val 16200000"/>
                <a:gd name="adj2" fmla="val 2113913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nvGrpSpPr>
          <p:cNvPr id="45" name="Gruppieren 44"/>
          <p:cNvGrpSpPr/>
          <p:nvPr/>
        </p:nvGrpSpPr>
        <p:grpSpPr>
          <a:xfrm rot="654583">
            <a:off x="1348134" y="3363643"/>
            <a:ext cx="1173691" cy="1458200"/>
            <a:chOff x="5790649" y="4523081"/>
            <a:chExt cx="521883" cy="589333"/>
          </a:xfrm>
          <a:effectLst>
            <a:outerShdw blurRad="50800" dist="38100" dir="2700000" algn="tl" rotWithShape="0">
              <a:prstClr val="black">
                <a:alpha val="40000"/>
              </a:prstClr>
            </a:outerShdw>
          </a:effectLst>
        </p:grpSpPr>
        <p:sp>
          <p:nvSpPr>
            <p:cNvPr id="46" name="Ellipse 45"/>
            <p:cNvSpPr/>
            <p:nvPr/>
          </p:nvSpPr>
          <p:spPr>
            <a:xfrm>
              <a:off x="6007568" y="4722334"/>
              <a:ext cx="88047" cy="91054"/>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de-DE"/>
            </a:p>
          </p:txBody>
        </p:sp>
        <p:sp>
          <p:nvSpPr>
            <p:cNvPr id="47" name="Bogen 46"/>
            <p:cNvSpPr/>
            <p:nvPr/>
          </p:nvSpPr>
          <p:spPr>
            <a:xfrm>
              <a:off x="5922151" y="4667881"/>
              <a:ext cx="229434" cy="2541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8" name="Bogen 47"/>
            <p:cNvSpPr/>
            <p:nvPr/>
          </p:nvSpPr>
          <p:spPr>
            <a:xfrm>
              <a:off x="5833197" y="4588214"/>
              <a:ext cx="407341" cy="41353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49" name="Bogen 48"/>
            <p:cNvSpPr/>
            <p:nvPr/>
          </p:nvSpPr>
          <p:spPr>
            <a:xfrm>
              <a:off x="5790649" y="4523081"/>
              <a:ext cx="521883" cy="589333"/>
            </a:xfrm>
            <a:prstGeom prst="arc">
              <a:avLst>
                <a:gd name="adj1" fmla="val 16200000"/>
                <a:gd name="adj2" fmla="val 2113913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nvGrpSpPr>
          <p:cNvPr id="50" name="Gruppieren 49"/>
          <p:cNvGrpSpPr/>
          <p:nvPr/>
        </p:nvGrpSpPr>
        <p:grpSpPr>
          <a:xfrm rot="16377719">
            <a:off x="3654103" y="3183989"/>
            <a:ext cx="1173691" cy="1458200"/>
            <a:chOff x="5790649" y="4523081"/>
            <a:chExt cx="521883" cy="589333"/>
          </a:xfrm>
          <a:effectLst>
            <a:outerShdw blurRad="50800" dist="38100" dir="2700000" algn="tl" rotWithShape="0">
              <a:prstClr val="black">
                <a:alpha val="40000"/>
              </a:prstClr>
            </a:outerShdw>
          </a:effectLst>
        </p:grpSpPr>
        <p:sp>
          <p:nvSpPr>
            <p:cNvPr id="51" name="Ellipse 50"/>
            <p:cNvSpPr/>
            <p:nvPr/>
          </p:nvSpPr>
          <p:spPr>
            <a:xfrm>
              <a:off x="6007568" y="4722334"/>
              <a:ext cx="88047" cy="91054"/>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de-DE"/>
            </a:p>
          </p:txBody>
        </p:sp>
        <p:sp>
          <p:nvSpPr>
            <p:cNvPr id="52" name="Bogen 51"/>
            <p:cNvSpPr/>
            <p:nvPr/>
          </p:nvSpPr>
          <p:spPr>
            <a:xfrm>
              <a:off x="5922151" y="4667881"/>
              <a:ext cx="229434" cy="2541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3" name="Bogen 52"/>
            <p:cNvSpPr/>
            <p:nvPr/>
          </p:nvSpPr>
          <p:spPr>
            <a:xfrm>
              <a:off x="5833197" y="4588214"/>
              <a:ext cx="407341" cy="41353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4" name="Bogen 53"/>
            <p:cNvSpPr/>
            <p:nvPr/>
          </p:nvSpPr>
          <p:spPr>
            <a:xfrm>
              <a:off x="5790649" y="4523081"/>
              <a:ext cx="521883" cy="589333"/>
            </a:xfrm>
            <a:prstGeom prst="arc">
              <a:avLst>
                <a:gd name="adj1" fmla="val 16200000"/>
                <a:gd name="adj2" fmla="val 2113913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nvGrpSpPr>
          <p:cNvPr id="55" name="Gruppieren 54"/>
          <p:cNvGrpSpPr/>
          <p:nvPr/>
        </p:nvGrpSpPr>
        <p:grpSpPr>
          <a:xfrm rot="6782127">
            <a:off x="5987567" y="2868305"/>
            <a:ext cx="1173691" cy="1458200"/>
            <a:chOff x="5790649" y="4523081"/>
            <a:chExt cx="521883" cy="589333"/>
          </a:xfrm>
          <a:effectLst>
            <a:outerShdw blurRad="50800" dist="38100" dir="2700000" algn="tl" rotWithShape="0">
              <a:prstClr val="black">
                <a:alpha val="40000"/>
              </a:prstClr>
            </a:outerShdw>
          </a:effectLst>
        </p:grpSpPr>
        <p:sp>
          <p:nvSpPr>
            <p:cNvPr id="56" name="Ellipse 55"/>
            <p:cNvSpPr/>
            <p:nvPr/>
          </p:nvSpPr>
          <p:spPr>
            <a:xfrm>
              <a:off x="6007568" y="4722334"/>
              <a:ext cx="88047" cy="91054"/>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de-DE"/>
            </a:p>
          </p:txBody>
        </p:sp>
        <p:sp>
          <p:nvSpPr>
            <p:cNvPr id="57" name="Bogen 56"/>
            <p:cNvSpPr/>
            <p:nvPr/>
          </p:nvSpPr>
          <p:spPr>
            <a:xfrm>
              <a:off x="5922151" y="4667881"/>
              <a:ext cx="229434" cy="2541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8" name="Bogen 57"/>
            <p:cNvSpPr/>
            <p:nvPr/>
          </p:nvSpPr>
          <p:spPr>
            <a:xfrm>
              <a:off x="5833197" y="4588214"/>
              <a:ext cx="407341" cy="41353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9" name="Bogen 58"/>
            <p:cNvSpPr/>
            <p:nvPr/>
          </p:nvSpPr>
          <p:spPr>
            <a:xfrm>
              <a:off x="5790649" y="4523081"/>
              <a:ext cx="521883" cy="589333"/>
            </a:xfrm>
            <a:prstGeom prst="arc">
              <a:avLst>
                <a:gd name="adj1" fmla="val 16200000"/>
                <a:gd name="adj2" fmla="val 2113913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nvGrpSpPr>
          <p:cNvPr id="60" name="Gruppieren 59"/>
          <p:cNvGrpSpPr/>
          <p:nvPr/>
        </p:nvGrpSpPr>
        <p:grpSpPr>
          <a:xfrm rot="327827">
            <a:off x="5089660" y="2264437"/>
            <a:ext cx="1173691" cy="1458200"/>
            <a:chOff x="5790649" y="4523081"/>
            <a:chExt cx="521883" cy="589333"/>
          </a:xfrm>
          <a:effectLst>
            <a:outerShdw blurRad="50800" dist="38100" dir="2700000" algn="tl" rotWithShape="0">
              <a:prstClr val="black">
                <a:alpha val="40000"/>
              </a:prstClr>
            </a:outerShdw>
          </a:effectLst>
        </p:grpSpPr>
        <p:sp>
          <p:nvSpPr>
            <p:cNvPr id="61" name="Ellipse 60"/>
            <p:cNvSpPr/>
            <p:nvPr/>
          </p:nvSpPr>
          <p:spPr>
            <a:xfrm>
              <a:off x="6007568" y="4722334"/>
              <a:ext cx="88047" cy="91054"/>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de-DE"/>
            </a:p>
          </p:txBody>
        </p:sp>
        <p:sp>
          <p:nvSpPr>
            <p:cNvPr id="62" name="Bogen 61"/>
            <p:cNvSpPr/>
            <p:nvPr/>
          </p:nvSpPr>
          <p:spPr>
            <a:xfrm>
              <a:off x="5922151" y="4667881"/>
              <a:ext cx="229434" cy="2541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3" name="Bogen 62"/>
            <p:cNvSpPr/>
            <p:nvPr/>
          </p:nvSpPr>
          <p:spPr>
            <a:xfrm>
              <a:off x="5833197" y="4588214"/>
              <a:ext cx="407341" cy="41353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4" name="Bogen 63"/>
            <p:cNvSpPr/>
            <p:nvPr/>
          </p:nvSpPr>
          <p:spPr>
            <a:xfrm>
              <a:off x="5790649" y="4523081"/>
              <a:ext cx="521883" cy="589333"/>
            </a:xfrm>
            <a:prstGeom prst="arc">
              <a:avLst>
                <a:gd name="adj1" fmla="val 16200000"/>
                <a:gd name="adj2" fmla="val 2113913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nvGrpSpPr>
          <p:cNvPr id="65" name="Gruppieren 64"/>
          <p:cNvGrpSpPr/>
          <p:nvPr/>
        </p:nvGrpSpPr>
        <p:grpSpPr>
          <a:xfrm rot="17644819">
            <a:off x="7782166" y="4909619"/>
            <a:ext cx="1173691" cy="1458200"/>
            <a:chOff x="5790649" y="4523081"/>
            <a:chExt cx="521883" cy="589333"/>
          </a:xfrm>
          <a:effectLst>
            <a:outerShdw blurRad="50800" dist="38100" dir="2700000" algn="tl" rotWithShape="0">
              <a:prstClr val="black">
                <a:alpha val="40000"/>
              </a:prstClr>
            </a:outerShdw>
          </a:effectLst>
        </p:grpSpPr>
        <p:sp>
          <p:nvSpPr>
            <p:cNvPr id="66" name="Ellipse 65"/>
            <p:cNvSpPr/>
            <p:nvPr/>
          </p:nvSpPr>
          <p:spPr>
            <a:xfrm>
              <a:off x="6007568" y="4722334"/>
              <a:ext cx="88047" cy="91054"/>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de-DE"/>
            </a:p>
          </p:txBody>
        </p:sp>
        <p:sp>
          <p:nvSpPr>
            <p:cNvPr id="67" name="Bogen 66"/>
            <p:cNvSpPr/>
            <p:nvPr/>
          </p:nvSpPr>
          <p:spPr>
            <a:xfrm>
              <a:off x="5922151" y="4667881"/>
              <a:ext cx="229434" cy="2541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8" name="Bogen 67"/>
            <p:cNvSpPr/>
            <p:nvPr/>
          </p:nvSpPr>
          <p:spPr>
            <a:xfrm>
              <a:off x="5833197" y="4588214"/>
              <a:ext cx="407341" cy="41353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69" name="Bogen 68"/>
            <p:cNvSpPr/>
            <p:nvPr/>
          </p:nvSpPr>
          <p:spPr>
            <a:xfrm>
              <a:off x="5790649" y="4523081"/>
              <a:ext cx="521883" cy="589333"/>
            </a:xfrm>
            <a:prstGeom prst="arc">
              <a:avLst>
                <a:gd name="adj1" fmla="val 16200000"/>
                <a:gd name="adj2" fmla="val 2113913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2" name="Bild 1"/>
          <p:cNvPicPr>
            <a:picLocks noChangeAspect="1"/>
          </p:cNvPicPr>
          <p:nvPr/>
        </p:nvPicPr>
        <p:blipFill>
          <a:blip r:embed="rId12"/>
          <a:stretch>
            <a:fillRect/>
          </a:stretch>
        </p:blipFill>
        <p:spPr>
          <a:xfrm flipH="1">
            <a:off x="107504" y="1108596"/>
            <a:ext cx="1409532" cy="1024260"/>
          </a:xfrm>
          <a:prstGeom prst="rect">
            <a:avLst/>
          </a:prstGeom>
        </p:spPr>
      </p:pic>
    </p:spTree>
    <p:extLst>
      <p:ext uri="{BB962C8B-B14F-4D97-AF65-F5344CB8AC3E}">
        <p14:creationId xmlns:p14="http://schemas.microsoft.com/office/powerpoint/2010/main" val="8903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2"/>
          <a:stretch>
            <a:fillRect/>
          </a:stretch>
        </p:blipFill>
        <p:spPr>
          <a:xfrm>
            <a:off x="0" y="0"/>
            <a:ext cx="9219146" cy="6165304"/>
          </a:xfrm>
          <a:prstGeom prst="rect">
            <a:avLst/>
          </a:prstGeom>
        </p:spPr>
      </p:pic>
      <p:sp>
        <p:nvSpPr>
          <p:cNvPr id="2" name="Titel 1"/>
          <p:cNvSpPr>
            <a:spLocks noGrp="1"/>
          </p:cNvSpPr>
          <p:nvPr>
            <p:ph type="title"/>
          </p:nvPr>
        </p:nvSpPr>
        <p:spPr>
          <a:xfrm>
            <a:off x="-36512" y="216000"/>
            <a:ext cx="6408712" cy="864000"/>
          </a:xfrm>
          <a:gradFill flip="none" rotWithShape="1">
            <a:gsLst>
              <a:gs pos="0">
                <a:schemeClr val="accent3">
                  <a:shade val="51000"/>
                  <a:satMod val="130000"/>
                  <a:alpha val="61000"/>
                </a:schemeClr>
              </a:gs>
              <a:gs pos="80000">
                <a:schemeClr val="accent3">
                  <a:shade val="93000"/>
                  <a:satMod val="130000"/>
                  <a:alpha val="61000"/>
                </a:schemeClr>
              </a:gs>
              <a:gs pos="100000">
                <a:schemeClr val="accent3">
                  <a:shade val="94000"/>
                  <a:satMod val="135000"/>
                  <a:alpha val="61000"/>
                </a:schemeClr>
              </a:gs>
            </a:gsLst>
            <a:lin ang="16200000" scaled="0"/>
            <a:tileRect/>
          </a:gradFill>
          <a:ln>
            <a:noFill/>
          </a:ln>
        </p:spPr>
        <p:style>
          <a:lnRef idx="1">
            <a:schemeClr val="accent3"/>
          </a:lnRef>
          <a:fillRef idx="3">
            <a:schemeClr val="accent3"/>
          </a:fillRef>
          <a:effectRef idx="2">
            <a:schemeClr val="accent3"/>
          </a:effectRef>
          <a:fontRef idx="minor">
            <a:schemeClr val="lt1"/>
          </a:fontRef>
        </p:style>
        <p:txBody>
          <a:bodyPr/>
          <a:lstStyle/>
          <a:p>
            <a:r>
              <a:rPr lang="de-DE" dirty="0" smtClean="0"/>
              <a:t>	Schnelligkeit wird entscheidend</a:t>
            </a:r>
            <a:endParaRPr lang="de-DE" dirty="0"/>
          </a:p>
        </p:txBody>
      </p:sp>
    </p:spTree>
    <p:extLst>
      <p:ext uri="{BB962C8B-B14F-4D97-AF65-F5344CB8AC3E}">
        <p14:creationId xmlns:p14="http://schemas.microsoft.com/office/powerpoint/2010/main" val="299801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3"/>
          <a:stretch>
            <a:fillRect/>
          </a:stretch>
        </p:blipFill>
        <p:spPr>
          <a:xfrm>
            <a:off x="5580112" y="1268759"/>
            <a:ext cx="3210158" cy="3642732"/>
          </a:xfrm>
          <a:prstGeom prst="rect">
            <a:avLst/>
          </a:prstGeom>
        </p:spPr>
      </p:pic>
      <p:sp>
        <p:nvSpPr>
          <p:cNvPr id="19" name="Bogen 18"/>
          <p:cNvSpPr/>
          <p:nvPr/>
        </p:nvSpPr>
        <p:spPr>
          <a:xfrm rot="11159211">
            <a:off x="1643219" y="-31504"/>
            <a:ext cx="8459437" cy="4852392"/>
          </a:xfrm>
          <a:prstGeom prst="arc">
            <a:avLst>
              <a:gd name="adj1" fmla="val 15861343"/>
              <a:gd name="adj2" fmla="val 21590353"/>
            </a:avLst>
          </a:prstGeom>
          <a:ln w="444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 name="Titel 1"/>
          <p:cNvSpPr>
            <a:spLocks noGrp="1"/>
          </p:cNvSpPr>
          <p:nvPr>
            <p:ph type="title"/>
          </p:nvPr>
        </p:nvSpPr>
        <p:spPr/>
        <p:txBody>
          <a:bodyPr/>
          <a:lstStyle/>
          <a:p>
            <a:r>
              <a:rPr lang="de-DE" dirty="0" smtClean="0"/>
              <a:t>Relation Zeit und Informationswert</a:t>
            </a:r>
            <a:endParaRPr lang="de-DE" dirty="0"/>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44608" y="1124744"/>
            <a:ext cx="516255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417602" y="1723749"/>
            <a:ext cx="553998" cy="3217419"/>
          </a:xfrm>
          <a:prstGeom prst="rect">
            <a:avLst/>
          </a:prstGeom>
          <a:noFill/>
        </p:spPr>
        <p:txBody>
          <a:bodyPr vert="vert" wrap="none" rtlCol="0">
            <a:spAutoFit/>
          </a:bodyPr>
          <a:lstStyle/>
          <a:p>
            <a:r>
              <a:rPr lang="de-DE" sz="2400" dirty="0" smtClean="0"/>
              <a:t>Wert einer Information </a:t>
            </a:r>
            <a:endParaRPr lang="de-DE" sz="2400" dirty="0"/>
          </a:p>
        </p:txBody>
      </p:sp>
      <p:sp>
        <p:nvSpPr>
          <p:cNvPr id="7" name="Textfeld 6"/>
          <p:cNvSpPr txBox="1"/>
          <p:nvPr/>
        </p:nvSpPr>
        <p:spPr>
          <a:xfrm>
            <a:off x="7655691" y="5481176"/>
            <a:ext cx="697627" cy="461665"/>
          </a:xfrm>
          <a:prstGeom prst="rect">
            <a:avLst/>
          </a:prstGeom>
          <a:noFill/>
        </p:spPr>
        <p:txBody>
          <a:bodyPr wrap="none" rtlCol="0">
            <a:spAutoFit/>
          </a:bodyPr>
          <a:lstStyle/>
          <a:p>
            <a:r>
              <a:rPr lang="de-DE" sz="2400" dirty="0" smtClean="0"/>
              <a:t>Zeit</a:t>
            </a:r>
            <a:endParaRPr lang="de-DE" sz="2400" dirty="0"/>
          </a:p>
        </p:txBody>
      </p:sp>
      <p:cxnSp>
        <p:nvCxnSpPr>
          <p:cNvPr id="8" name="Gerade Verbindung mit Pfeil 7"/>
          <p:cNvCxnSpPr/>
          <p:nvPr/>
        </p:nvCxnSpPr>
        <p:spPr>
          <a:xfrm flipV="1">
            <a:off x="899592" y="1340768"/>
            <a:ext cx="0" cy="417646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p:cNvCxnSpPr/>
          <p:nvPr/>
        </p:nvCxnSpPr>
        <p:spPr>
          <a:xfrm>
            <a:off x="899592" y="5517232"/>
            <a:ext cx="7704856" cy="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1428349" y="1699627"/>
            <a:ext cx="432048" cy="382981"/>
          </a:xfrm>
          <a:prstGeom prst="ellipse">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p:nvSpPr>
        <p:spPr>
          <a:xfrm>
            <a:off x="1835696" y="1700808"/>
            <a:ext cx="2710999" cy="369332"/>
          </a:xfrm>
          <a:prstGeom prst="rect">
            <a:avLst/>
          </a:prstGeom>
          <a:noFill/>
        </p:spPr>
        <p:txBody>
          <a:bodyPr wrap="none" rtlCol="0">
            <a:spAutoFit/>
          </a:bodyPr>
          <a:lstStyle/>
          <a:p>
            <a:r>
              <a:rPr lang="de-DE" dirty="0" smtClean="0"/>
              <a:t>Eintritt eines Ereignisses</a:t>
            </a:r>
            <a:endParaRPr lang="de-DE" dirty="0"/>
          </a:p>
        </p:txBody>
      </p:sp>
      <p:grpSp>
        <p:nvGrpSpPr>
          <p:cNvPr id="12" name="Gruppierung 11"/>
          <p:cNvGrpSpPr/>
          <p:nvPr/>
        </p:nvGrpSpPr>
        <p:grpSpPr>
          <a:xfrm>
            <a:off x="1979712" y="2987660"/>
            <a:ext cx="2808312" cy="369332"/>
            <a:chOff x="1979712" y="2987660"/>
            <a:chExt cx="2808312" cy="369332"/>
          </a:xfrm>
        </p:grpSpPr>
        <p:sp>
          <p:nvSpPr>
            <p:cNvPr id="17" name="Ellipse 16"/>
            <p:cNvSpPr/>
            <p:nvPr/>
          </p:nvSpPr>
          <p:spPr>
            <a:xfrm>
              <a:off x="1979712" y="3064601"/>
              <a:ext cx="216024" cy="191490"/>
            </a:xfrm>
            <a:prstGeom prst="ellips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p:cNvSpPr txBox="1"/>
            <p:nvPr/>
          </p:nvSpPr>
          <p:spPr>
            <a:xfrm>
              <a:off x="2166729" y="2987660"/>
              <a:ext cx="2621295" cy="369332"/>
            </a:xfrm>
            <a:prstGeom prst="rect">
              <a:avLst/>
            </a:prstGeom>
            <a:noFill/>
          </p:spPr>
          <p:txBody>
            <a:bodyPr wrap="none" rtlCol="0">
              <a:spAutoFit/>
            </a:bodyPr>
            <a:lstStyle/>
            <a:p>
              <a:r>
                <a:rPr lang="de-DE" dirty="0" smtClean="0"/>
                <a:t>Erkennung und Analyse</a:t>
              </a:r>
              <a:endParaRPr lang="de-DE" dirty="0"/>
            </a:p>
          </p:txBody>
        </p:sp>
      </p:grpSp>
      <p:grpSp>
        <p:nvGrpSpPr>
          <p:cNvPr id="9" name="Gruppierung 8"/>
          <p:cNvGrpSpPr/>
          <p:nvPr/>
        </p:nvGrpSpPr>
        <p:grpSpPr>
          <a:xfrm>
            <a:off x="3419872" y="4038911"/>
            <a:ext cx="3811945" cy="369332"/>
            <a:chOff x="3419872" y="4038911"/>
            <a:chExt cx="3811945" cy="369332"/>
          </a:xfrm>
        </p:grpSpPr>
        <p:sp>
          <p:nvSpPr>
            <p:cNvPr id="18" name="Ellipse 17"/>
            <p:cNvSpPr/>
            <p:nvPr/>
          </p:nvSpPr>
          <p:spPr>
            <a:xfrm>
              <a:off x="3419872" y="4127832"/>
              <a:ext cx="216024" cy="191490"/>
            </a:xfrm>
            <a:prstGeom prst="ellips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20"/>
            <p:cNvSpPr txBox="1"/>
            <p:nvPr/>
          </p:nvSpPr>
          <p:spPr>
            <a:xfrm>
              <a:off x="3635896" y="4038911"/>
              <a:ext cx="3595921" cy="369332"/>
            </a:xfrm>
            <a:prstGeom prst="rect">
              <a:avLst/>
            </a:prstGeom>
            <a:noFill/>
          </p:spPr>
          <p:txBody>
            <a:bodyPr wrap="none" rtlCol="0">
              <a:spAutoFit/>
            </a:bodyPr>
            <a:lstStyle/>
            <a:p>
              <a:r>
                <a:rPr lang="de-DE" dirty="0" smtClean="0"/>
                <a:t>Verarbeitung und Kommunikation</a:t>
              </a:r>
              <a:endParaRPr lang="de-DE" dirty="0"/>
            </a:p>
          </p:txBody>
        </p:sp>
      </p:grpSp>
      <p:grpSp>
        <p:nvGrpSpPr>
          <p:cNvPr id="6" name="Gruppierung 5"/>
          <p:cNvGrpSpPr/>
          <p:nvPr/>
        </p:nvGrpSpPr>
        <p:grpSpPr>
          <a:xfrm>
            <a:off x="5820837" y="4601326"/>
            <a:ext cx="3118346" cy="382981"/>
            <a:chOff x="5820837" y="4601326"/>
            <a:chExt cx="3118346" cy="382981"/>
          </a:xfrm>
        </p:grpSpPr>
        <p:sp>
          <p:nvSpPr>
            <p:cNvPr id="16" name="Ellipse 15"/>
            <p:cNvSpPr/>
            <p:nvPr/>
          </p:nvSpPr>
          <p:spPr>
            <a:xfrm>
              <a:off x="5820837" y="4601326"/>
              <a:ext cx="432048" cy="382981"/>
            </a:xfrm>
            <a:prstGeom prst="ellipse">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p:nvSpPr>
          <p:spPr>
            <a:xfrm>
              <a:off x="6228184" y="4601326"/>
              <a:ext cx="2710999" cy="369332"/>
            </a:xfrm>
            <a:prstGeom prst="rect">
              <a:avLst/>
            </a:prstGeom>
            <a:noFill/>
          </p:spPr>
          <p:txBody>
            <a:bodyPr wrap="none" rtlCol="0">
              <a:spAutoFit/>
            </a:bodyPr>
            <a:lstStyle/>
            <a:p>
              <a:r>
                <a:rPr lang="de-DE" dirty="0" smtClean="0"/>
                <a:t>Handlung vorgenommen</a:t>
              </a:r>
              <a:endParaRPr lang="de-DE" dirty="0"/>
            </a:p>
          </p:txBody>
        </p:sp>
      </p:grpSp>
      <p:sp>
        <p:nvSpPr>
          <p:cNvPr id="23" name="Geschweifte Klammer rechts 22"/>
          <p:cNvSpPr/>
          <p:nvPr/>
        </p:nvSpPr>
        <p:spPr>
          <a:xfrm rot="5400000">
            <a:off x="4488688" y="3329910"/>
            <a:ext cx="360039" cy="345638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5" name="Geschweifte Klammer rechts 24"/>
          <p:cNvSpPr/>
          <p:nvPr/>
        </p:nvSpPr>
        <p:spPr>
          <a:xfrm rot="5400000">
            <a:off x="1835698" y="4293097"/>
            <a:ext cx="360038" cy="1512167"/>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4" name="Textfeld 23"/>
          <p:cNvSpPr txBox="1"/>
          <p:nvPr/>
        </p:nvSpPr>
        <p:spPr>
          <a:xfrm>
            <a:off x="2771800" y="5157192"/>
            <a:ext cx="3506088" cy="369332"/>
          </a:xfrm>
          <a:prstGeom prst="rect">
            <a:avLst/>
          </a:prstGeom>
          <a:noFill/>
        </p:spPr>
        <p:txBody>
          <a:bodyPr wrap="none" rtlCol="0">
            <a:spAutoFit/>
          </a:bodyPr>
          <a:lstStyle/>
          <a:p>
            <a:r>
              <a:rPr lang="de-DE" dirty="0" smtClean="0"/>
              <a:t>Fokus der letzten Jahre in der IT</a:t>
            </a:r>
            <a:endParaRPr lang="de-DE" dirty="0"/>
          </a:p>
        </p:txBody>
      </p:sp>
      <p:sp>
        <p:nvSpPr>
          <p:cNvPr id="27" name="Textfeld 26"/>
          <p:cNvSpPr txBox="1"/>
          <p:nvPr/>
        </p:nvSpPr>
        <p:spPr>
          <a:xfrm>
            <a:off x="1611541" y="5147900"/>
            <a:ext cx="800219" cy="369332"/>
          </a:xfrm>
          <a:prstGeom prst="rect">
            <a:avLst/>
          </a:prstGeom>
          <a:noFill/>
        </p:spPr>
        <p:txBody>
          <a:bodyPr wrap="none" rtlCol="0">
            <a:spAutoFit/>
          </a:bodyPr>
          <a:lstStyle/>
          <a:p>
            <a:r>
              <a:rPr lang="de-DE" dirty="0" smtClean="0"/>
              <a:t>Heute</a:t>
            </a:r>
            <a:endParaRPr lang="de-DE" dirty="0"/>
          </a:p>
        </p:txBody>
      </p:sp>
    </p:spTree>
    <p:extLst>
      <p:ext uri="{BB962C8B-B14F-4D97-AF65-F5344CB8AC3E}">
        <p14:creationId xmlns:p14="http://schemas.microsoft.com/office/powerpoint/2010/main" val="6329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1.18791E-6 3.28469E-6 C -0.00503 -0.00417 -0.00677 -0.00811 -0.0125 -0.00996 C -0.01389 -0.01182 -0.0165 -0.01483 -0.01754 -0.01668 C -0.01945 -0.01992 -0.02257 -0.02664 -0.02257 -0.02664 C -0.02553 -0.03845 -0.03074 -0.04425 -0.03386 -0.0549 C -0.03699 -0.06486 -0.04133 -0.082 -0.04133 -0.09173 " pathEditMode="relative" ptsTypes="fffffA">
                                      <p:cBhvr>
                                        <p:cTn id="11" dur="2000" fill="hold"/>
                                        <p:tgtEl>
                                          <p:spTgt spid="12"/>
                                        </p:tgtEl>
                                        <p:attrNameLst>
                                          <p:attrName>ppt_x</p:attrName>
                                          <p:attrName>ppt_y</p:attrName>
                                        </p:attrNameLst>
                                      </p:cBhvr>
                                    </p:animMotion>
                                  </p:childTnLst>
                                </p:cTn>
                              </p:par>
                              <p:par>
                                <p:cTn id="12" presetID="0" presetClass="path" presetSubtype="0" accel="50000" decel="50000" fill="hold" nodeType="withEffect">
                                  <p:stCondLst>
                                    <p:cond delay="0"/>
                                  </p:stCondLst>
                                  <p:childTnLst>
                                    <p:animMotion origin="layout" path="M -3.45606E-6 1.35047E-6 C -0.03421 -0.00162 -0.06773 -0.00417 -0.10142 -0.0102 C -0.11688 -0.0183 -0.13268 -0.02178 -0.14901 -0.0234 C -0.1603 -0.02757 -0.17159 -0.03104 -0.1827 -0.03521 C -0.18982 -0.03799 -0.1959 -0.04286 -0.20285 -0.04517 C -0.20823 -0.04703 -0.21379 -0.04818 -0.219 -0.05027 C -0.22594 -0.05328 -0.23254 -0.05745 -0.23914 -0.06023 C -0.24244 -0.06185 -0.24904 -0.06347 -0.24904 -0.06347 C -0.25217 -0.06556 -0.25495 -0.06857 -0.2579 -0.07019 C -0.26155 -0.07251 -0.26572 -0.0732 -0.26919 -0.07529 C -0.27666 -0.07992 -0.28221 -0.08571 -0.28916 -0.09034 C -0.29923 -0.09729 -0.30757 -0.11258 -0.31799 -0.11698 C -0.32424 -0.12254 -0.33119 -0.12555 -0.33796 -0.12856 C -0.35081 -0.13459 -0.34092 -0.13019 -0.34925 -0.13366 C -0.35064 -0.13436 -0.3529 -0.13528 -0.3529 -0.13528 C -0.35724 -0.13922 -0.36054 -0.14038 -0.3654 -0.142 C -0.36836 -0.14594 -0.36679 -0.14547 -0.36922 -0.14547 " pathEditMode="relative" ptsTypes="ffffffffffffffffA">
                                      <p:cBhvr>
                                        <p:cTn id="13" dur="2000" fill="hold"/>
                                        <p:tgtEl>
                                          <p:spTgt spid="6"/>
                                        </p:tgtEl>
                                        <p:attrNameLst>
                                          <p:attrName>ppt_x</p:attrName>
                                          <p:attrName>ppt_y</p:attrName>
                                        </p:attrNameLst>
                                      </p:cBhvr>
                                    </p:animMotion>
                                  </p:childTnLst>
                                </p:cTn>
                              </p:par>
                              <p:par>
                                <p:cTn id="14" presetID="0" presetClass="path" presetSubtype="0" accel="50000" decel="50000" fill="hold" nodeType="withEffect">
                                  <p:stCondLst>
                                    <p:cond delay="0"/>
                                  </p:stCondLst>
                                  <p:childTnLst>
                                    <p:animMotion origin="layout" path="M 3.38312E-6 3.13875E-6 C -0.01407 -0.00278 -0.02362 -0.00881 -0.0363 -0.01506 C -0.04029 -0.02016 -0.04498 -0.02363 -0.0488 -0.02826 C -0.05401 -0.03452 -0.0554 -0.03915 -0.06131 -0.0417 C -0.06565 -0.04981 -0.07225 -0.05537 -0.07763 -0.06162 C -0.08388 -0.0688 -0.08857 -0.07621 -0.09639 -0.08015 C -0.10003 -0.08455 -0.10194 -0.08826 -0.10646 -0.09011 C -0.11653 -0.10355 -0.12661 -0.11698 -0.13651 -0.13019 C -0.14067 -0.1471 -0.13842 -0.13482 -0.14519 -0.14687 C -0.15231 -0.15984 -0.14727 -0.15405 -0.15405 -0.1603 C -0.1563 -0.16493 -0.15874 -0.16818 -0.16151 -0.17188 " pathEditMode="relative" ptsTypes="ffffffffffA">
                                      <p:cBhvr>
                                        <p:cTn id="15"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284976" y="-1"/>
            <a:ext cx="9753520" cy="6873183"/>
          </a:xfrm>
          <a:prstGeom prst="rect">
            <a:avLst/>
          </a:prstGeom>
        </p:spPr>
      </p:pic>
      <p:sp>
        <p:nvSpPr>
          <p:cNvPr id="2" name="Titel 1"/>
          <p:cNvSpPr>
            <a:spLocks noGrp="1"/>
          </p:cNvSpPr>
          <p:nvPr>
            <p:ph type="title"/>
          </p:nvPr>
        </p:nvSpPr>
        <p:spPr>
          <a:xfrm>
            <a:off x="-36512" y="216000"/>
            <a:ext cx="7524368" cy="864000"/>
          </a:xfrm>
          <a:gradFill flip="none" rotWithShape="1">
            <a:gsLst>
              <a:gs pos="0">
                <a:schemeClr val="accent3">
                  <a:shade val="51000"/>
                  <a:satMod val="130000"/>
                  <a:alpha val="52000"/>
                </a:schemeClr>
              </a:gs>
              <a:gs pos="80000">
                <a:schemeClr val="accent3">
                  <a:shade val="93000"/>
                  <a:satMod val="130000"/>
                  <a:alpha val="52000"/>
                </a:schemeClr>
              </a:gs>
              <a:gs pos="100000">
                <a:schemeClr val="accent3">
                  <a:shade val="94000"/>
                  <a:satMod val="135000"/>
                  <a:alpha val="52000"/>
                </a:schemeClr>
              </a:gs>
            </a:gsLst>
            <a:lin ang="16200000" scaled="0"/>
            <a:tileRect/>
          </a:gradFill>
          <a:ln>
            <a:noFill/>
          </a:ln>
        </p:spPr>
        <p:style>
          <a:lnRef idx="1">
            <a:schemeClr val="accent3"/>
          </a:lnRef>
          <a:fillRef idx="3">
            <a:schemeClr val="accent3"/>
          </a:fillRef>
          <a:effectRef idx="2">
            <a:schemeClr val="accent3"/>
          </a:effectRef>
          <a:fontRef idx="minor">
            <a:schemeClr val="lt1"/>
          </a:fontRef>
        </p:style>
        <p:txBody>
          <a:bodyPr>
            <a:normAutofit/>
          </a:bodyPr>
          <a:lstStyle/>
          <a:p>
            <a:r>
              <a:rPr lang="en-US" dirty="0" smtClean="0">
                <a:effectLst>
                  <a:outerShdw blurRad="50800" dist="38100" dir="2700000" algn="tl" rotWithShape="0">
                    <a:prstClr val="black">
                      <a:alpha val="40000"/>
                    </a:prstClr>
                  </a:outerShdw>
                </a:effectLst>
              </a:rPr>
              <a:t>	Data Driven Applications as new breed</a:t>
            </a:r>
            <a:endParaRPr lang="en-US" dirty="0">
              <a:effectLst>
                <a:outerShdw blurRad="50800" dist="38100" dir="2700000" algn="tl" rotWithShape="0">
                  <a:prstClr val="black">
                    <a:alpha val="40000"/>
                  </a:prstClr>
                </a:outerShdw>
              </a:effectLst>
            </a:endParaRPr>
          </a:p>
        </p:txBody>
      </p:sp>
      <p:sp>
        <p:nvSpPr>
          <p:cNvPr id="3" name="Inhaltsplatzhalter 2"/>
          <p:cNvSpPr>
            <a:spLocks noGrp="1"/>
          </p:cNvSpPr>
          <p:nvPr>
            <p:ph idx="1"/>
          </p:nvPr>
        </p:nvSpPr>
        <p:spPr>
          <a:xfrm>
            <a:off x="827584" y="6165304"/>
            <a:ext cx="7848872" cy="648072"/>
          </a:xfrm>
          <a:gradFill flip="none" rotWithShape="1">
            <a:gsLst>
              <a:gs pos="0">
                <a:schemeClr val="accent3">
                  <a:shade val="51000"/>
                  <a:satMod val="130000"/>
                  <a:alpha val="48000"/>
                </a:schemeClr>
              </a:gs>
              <a:gs pos="80000">
                <a:schemeClr val="accent3">
                  <a:shade val="93000"/>
                  <a:satMod val="130000"/>
                  <a:alpha val="48000"/>
                </a:schemeClr>
              </a:gs>
              <a:gs pos="100000">
                <a:schemeClr val="accent3">
                  <a:shade val="94000"/>
                  <a:satMod val="135000"/>
                  <a:alpha val="48000"/>
                </a:schemeClr>
              </a:gs>
            </a:gsLst>
            <a:lin ang="16200000" scaled="0"/>
            <a:tileRect/>
          </a:gradFill>
          <a:ln>
            <a:noFill/>
          </a:ln>
        </p:spPr>
        <p:style>
          <a:lnRef idx="1">
            <a:schemeClr val="accent3"/>
          </a:lnRef>
          <a:fillRef idx="3">
            <a:schemeClr val="accent3"/>
          </a:fillRef>
          <a:effectRef idx="2">
            <a:schemeClr val="accent3"/>
          </a:effectRef>
          <a:fontRef idx="minor">
            <a:schemeClr val="lt1"/>
          </a:fontRef>
        </p:style>
        <p:txBody>
          <a:bodyPr anchor="t">
            <a:normAutofit/>
          </a:bodyPr>
          <a:lstStyle/>
          <a:p>
            <a:pPr marL="0" indent="0" algn="ctr">
              <a:buNone/>
            </a:pPr>
            <a:r>
              <a:rPr lang="en-US" sz="2000" dirty="0" smtClean="0">
                <a:effectLst>
                  <a:outerShdw blurRad="50800" dist="38100" dir="2700000" algn="tl" rotWithShape="0">
                    <a:prstClr val="black">
                      <a:alpha val="40000"/>
                    </a:prstClr>
                  </a:outerShdw>
                </a:effectLst>
              </a:rPr>
              <a:t>“</a:t>
            </a:r>
            <a:r>
              <a:rPr lang="en-US" sz="2000" dirty="0">
                <a:effectLst>
                  <a:outerShdw blurRad="50800" dist="38100" dir="2700000" algn="tl" rotWithShape="0">
                    <a:prstClr val="black">
                      <a:alpha val="40000"/>
                    </a:prstClr>
                  </a:outerShdw>
                </a:effectLst>
              </a:rPr>
              <a:t>It’s about using data to make our customer touch points more engaging, more interactive, more </a:t>
            </a:r>
            <a:r>
              <a:rPr lang="en-US" sz="2000" i="1" dirty="0">
                <a:effectLst>
                  <a:outerShdw blurRad="50800" dist="38100" dir="2700000" algn="tl" rotWithShape="0">
                    <a:prstClr val="black">
                      <a:alpha val="40000"/>
                    </a:prstClr>
                  </a:outerShdw>
                </a:effectLst>
              </a:rPr>
              <a:t>data-driven</a:t>
            </a:r>
            <a:r>
              <a:rPr lang="en-US" sz="2000" dirty="0">
                <a:effectLst>
                  <a:outerShdw blurRad="50800" dist="38100" dir="2700000" algn="tl" rotWithShape="0">
                    <a:prstClr val="black">
                      <a:alpha val="40000"/>
                    </a:prstClr>
                  </a:outerShdw>
                </a:effectLst>
              </a:rPr>
              <a:t>.”</a:t>
            </a:r>
          </a:p>
          <a:p>
            <a:pPr algn="l"/>
            <a:endParaRPr lang="en-US" sz="20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267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bwMode="gray"/>
        <p:txBody>
          <a:bodyPr/>
          <a:lstStyle/>
          <a:p>
            <a:r>
              <a:rPr lang="en-US" dirty="0" smtClean="0"/>
              <a:t>Lambda-</a:t>
            </a:r>
            <a:r>
              <a:rPr lang="en-US" dirty="0" err="1" smtClean="0"/>
              <a:t>Architektur</a:t>
            </a:r>
            <a:r>
              <a:rPr lang="en-US" dirty="0" smtClean="0"/>
              <a:t>: </a:t>
            </a:r>
            <a:r>
              <a:rPr lang="en-US" b="0" dirty="0" smtClean="0"/>
              <a:t>(</a:t>
            </a:r>
            <a:r>
              <a:rPr lang="en-US" b="0" dirty="0" err="1"/>
              <a:t>Beinahe</a:t>
            </a:r>
            <a:r>
              <a:rPr lang="en-US" b="0" dirty="0"/>
              <a:t>-)</a:t>
            </a:r>
            <a:r>
              <a:rPr lang="en-US" b="0" dirty="0" err="1" smtClean="0"/>
              <a:t>Echtzeit</a:t>
            </a:r>
            <a:r>
              <a:rPr lang="en-US" b="0" dirty="0" smtClean="0"/>
              <a:t>-</a:t>
            </a:r>
            <a:br>
              <a:rPr lang="en-US" b="0" dirty="0" smtClean="0"/>
            </a:br>
            <a:r>
              <a:rPr lang="en-US" b="0" dirty="0" err="1" smtClean="0"/>
              <a:t>Analyse</a:t>
            </a:r>
            <a:r>
              <a:rPr lang="en-US" b="0" dirty="0" smtClean="0"/>
              <a:t> </a:t>
            </a:r>
            <a:r>
              <a:rPr lang="en-US" b="0" dirty="0" err="1"/>
              <a:t>großer</a:t>
            </a:r>
            <a:r>
              <a:rPr lang="en-US" b="0" dirty="0"/>
              <a:t> </a:t>
            </a:r>
            <a:r>
              <a:rPr lang="en-US" b="0" dirty="0" err="1" smtClean="0"/>
              <a:t>Datenmengen</a:t>
            </a:r>
            <a:endParaRPr lang="en-US" b="0" dirty="0"/>
          </a:p>
        </p:txBody>
      </p:sp>
      <p:sp>
        <p:nvSpPr>
          <p:cNvPr id="66" name="Textfeld 65"/>
          <p:cNvSpPr txBox="1"/>
          <p:nvPr/>
        </p:nvSpPr>
        <p:spPr>
          <a:xfrm>
            <a:off x="4171509" y="6165304"/>
            <a:ext cx="4792979" cy="153888"/>
          </a:xfrm>
          <a:prstGeom prst="rect">
            <a:avLst/>
          </a:prstGeom>
          <a:noFill/>
        </p:spPr>
        <p:txBody>
          <a:bodyPr wrap="none" lIns="0" tIns="0" rIns="0" bIns="0" rtlCol="0">
            <a:spAutoFit/>
          </a:bodyPr>
          <a:lstStyle/>
          <a:p>
            <a:pPr marL="0" lvl="3"/>
            <a:r>
              <a:rPr lang="en-US" sz="1000" dirty="0" smtClean="0"/>
              <a:t>Source: </a:t>
            </a:r>
            <a:r>
              <a:rPr lang="en-US" sz="1000" dirty="0" err="1" smtClean="0"/>
              <a:t>Marz</a:t>
            </a:r>
            <a:r>
              <a:rPr lang="en-US" sz="1000" dirty="0" smtClean="0"/>
              <a:t>, N. &amp; Warren, J. (2013) Big Data. Manning. Inspired by Guido Schmutz.</a:t>
            </a:r>
            <a:endParaRPr lang="en-US" sz="1000" dirty="0"/>
          </a:p>
        </p:txBody>
      </p:sp>
      <p:pic>
        <p:nvPicPr>
          <p:cNvPr id="16385" name="Picture 1"/>
          <p:cNvPicPr>
            <a:picLocks noChangeAspect="1" noChangeArrowheads="1"/>
          </p:cNvPicPr>
          <p:nvPr/>
        </p:nvPicPr>
        <p:blipFill>
          <a:blip r:embed="rId3" cstate="print"/>
          <a:srcRect/>
          <a:stretch>
            <a:fillRect/>
          </a:stretch>
        </p:blipFill>
        <p:spPr bwMode="auto">
          <a:xfrm>
            <a:off x="7728482" y="171732"/>
            <a:ext cx="1253695" cy="1562940"/>
          </a:xfrm>
          <a:prstGeom prst="rect">
            <a:avLst/>
          </a:prstGeom>
          <a:noFill/>
          <a:ln w="9525">
            <a:noFill/>
            <a:miter lim="800000"/>
            <a:headEnd/>
            <a:tailEnd/>
          </a:ln>
          <a:effectLst/>
        </p:spPr>
      </p:pic>
      <p:grpSp>
        <p:nvGrpSpPr>
          <p:cNvPr id="8" name="Gruppieren 7"/>
          <p:cNvGrpSpPr/>
          <p:nvPr/>
        </p:nvGrpSpPr>
        <p:grpSpPr>
          <a:xfrm>
            <a:off x="242049" y="2189306"/>
            <a:ext cx="8619564" cy="3225842"/>
            <a:chOff x="242049" y="2189306"/>
            <a:chExt cx="8619564" cy="3225842"/>
          </a:xfrm>
        </p:grpSpPr>
        <p:sp>
          <p:nvSpPr>
            <p:cNvPr id="10" name="Abgerundetes Rechteck 9"/>
            <p:cNvSpPr/>
            <p:nvPr/>
          </p:nvSpPr>
          <p:spPr>
            <a:xfrm>
              <a:off x="1667437" y="3852259"/>
              <a:ext cx="3442447" cy="1551259"/>
            </a:xfrm>
            <a:prstGeom prst="roundRect">
              <a:avLst/>
            </a:prstGeom>
            <a:solidFill>
              <a:schemeClr val="accent6">
                <a:lumMod val="40000"/>
                <a:lumOff val="60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smtClean="0">
                  <a:solidFill>
                    <a:schemeClr val="bg1"/>
                  </a:solidFill>
                </a:rPr>
                <a:t>Speed Layer</a:t>
              </a:r>
              <a:endParaRPr lang="en-US" sz="1400">
                <a:solidFill>
                  <a:schemeClr val="accent3">
                    <a:lumMod val="75000"/>
                  </a:schemeClr>
                </a:solidFill>
              </a:endParaRPr>
            </a:p>
          </p:txBody>
        </p:sp>
        <p:sp>
          <p:nvSpPr>
            <p:cNvPr id="12" name="Parallelogramm 11"/>
            <p:cNvSpPr/>
            <p:nvPr/>
          </p:nvSpPr>
          <p:spPr>
            <a:xfrm>
              <a:off x="3636714" y="2735653"/>
              <a:ext cx="944317" cy="411479"/>
            </a:xfrm>
            <a:prstGeom prst="parallelogram">
              <a:avLst/>
            </a:prstGeom>
            <a:solidFill>
              <a:schemeClr val="bg1">
                <a:lumMod val="85000"/>
              </a:schemeClr>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nSpc>
                  <a:spcPct val="120000"/>
                </a:lnSpc>
              </a:pPr>
              <a:r>
                <a:rPr lang="en-US" sz="1000" smtClean="0">
                  <a:solidFill>
                    <a:schemeClr val="tx2"/>
                  </a:solidFill>
                </a:rPr>
                <a:t>Precompute</a:t>
              </a:r>
            </a:p>
            <a:p>
              <a:pPr algn="ctr">
                <a:lnSpc>
                  <a:spcPct val="120000"/>
                </a:lnSpc>
              </a:pPr>
              <a:r>
                <a:rPr lang="en-US" sz="1000" smtClean="0">
                  <a:solidFill>
                    <a:schemeClr val="tx2"/>
                  </a:solidFill>
                </a:rPr>
                <a:t>Views</a:t>
              </a:r>
              <a:endParaRPr lang="en-US" sz="1000">
                <a:solidFill>
                  <a:schemeClr val="tx2"/>
                </a:solidFill>
              </a:endParaRPr>
            </a:p>
          </p:txBody>
        </p:sp>
        <p:cxnSp>
          <p:nvCxnSpPr>
            <p:cNvPr id="34" name="Gerade Verbindung 33"/>
            <p:cNvCxnSpPr>
              <a:stCxn id="82" idx="3"/>
              <a:endCxn id="77" idx="1"/>
            </p:cNvCxnSpPr>
            <p:nvPr/>
          </p:nvCxnSpPr>
          <p:spPr>
            <a:xfrm>
              <a:off x="3117473" y="4699746"/>
              <a:ext cx="545556" cy="0"/>
            </a:xfrm>
            <a:prstGeom prst="line">
              <a:avLst/>
            </a:prstGeom>
            <a:ln w="1905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38" name="Rechteck 37"/>
            <p:cNvSpPr/>
            <p:nvPr/>
          </p:nvSpPr>
          <p:spPr>
            <a:xfrm>
              <a:off x="7945412" y="3682404"/>
              <a:ext cx="916201" cy="324820"/>
            </a:xfrm>
            <a:prstGeom prst="rect">
              <a:avLst/>
            </a:prstGeom>
            <a:solidFill>
              <a:schemeClr val="accent4">
                <a:lumMod val="60000"/>
                <a:lumOff val="40000"/>
              </a:schemeClr>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nSpc>
                  <a:spcPct val="120000"/>
                </a:lnSpc>
              </a:pPr>
              <a:r>
                <a:rPr lang="en-US" sz="1400" b="1" smtClean="0">
                  <a:solidFill>
                    <a:schemeClr val="bg1"/>
                  </a:solidFill>
                </a:rPr>
                <a:t>query</a:t>
              </a:r>
              <a:endParaRPr lang="en-US" sz="1400" b="1">
                <a:solidFill>
                  <a:schemeClr val="bg1"/>
                </a:solidFill>
              </a:endParaRPr>
            </a:p>
          </p:txBody>
        </p:sp>
        <p:sp>
          <p:nvSpPr>
            <p:cNvPr id="43" name="Abgerundetes Rechteck 9"/>
            <p:cNvSpPr/>
            <p:nvPr/>
          </p:nvSpPr>
          <p:spPr>
            <a:xfrm>
              <a:off x="1694330" y="2189306"/>
              <a:ext cx="3388659" cy="1551259"/>
            </a:xfrm>
            <a:prstGeom prst="roundRect">
              <a:avLst/>
            </a:prstGeom>
            <a:solidFill>
              <a:srgbClr val="6699FF"/>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smtClean="0">
                  <a:solidFill>
                    <a:schemeClr val="bg1"/>
                  </a:solidFill>
                </a:rPr>
                <a:t>Batch Layer</a:t>
              </a:r>
            </a:p>
            <a:p>
              <a:pPr algn="ctr"/>
              <a:endParaRPr lang="en-US" sz="1400">
                <a:solidFill>
                  <a:schemeClr val="accent3">
                    <a:lumMod val="75000"/>
                  </a:schemeClr>
                </a:solidFill>
              </a:endParaRPr>
            </a:p>
            <a:p>
              <a:pPr algn="ctr"/>
              <a:endParaRPr lang="en-US" sz="1400" smtClean="0">
                <a:solidFill>
                  <a:schemeClr val="accent3">
                    <a:lumMod val="75000"/>
                  </a:schemeClr>
                </a:solidFill>
              </a:endParaRPr>
            </a:p>
            <a:p>
              <a:pPr algn="ctr"/>
              <a:endParaRPr lang="en-US" sz="1400" smtClean="0">
                <a:solidFill>
                  <a:schemeClr val="accent3">
                    <a:lumMod val="75000"/>
                  </a:schemeClr>
                </a:solidFill>
              </a:endParaRPr>
            </a:p>
            <a:p>
              <a:pPr algn="ctr"/>
              <a:endParaRPr lang="en-US" sz="1400">
                <a:solidFill>
                  <a:schemeClr val="accent3">
                    <a:lumMod val="75000"/>
                  </a:schemeClr>
                </a:solidFill>
              </a:endParaRPr>
            </a:p>
          </p:txBody>
        </p:sp>
        <p:sp>
          <p:nvSpPr>
            <p:cNvPr id="58" name="Abgerundetes Rechteck 12"/>
            <p:cNvSpPr/>
            <p:nvPr/>
          </p:nvSpPr>
          <p:spPr>
            <a:xfrm>
              <a:off x="3663029" y="2810436"/>
              <a:ext cx="1305656" cy="484093"/>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Precomputed information</a:t>
              </a:r>
            </a:p>
          </p:txBody>
        </p:sp>
        <p:sp>
          <p:nvSpPr>
            <p:cNvPr id="59" name="Abgerundetes Rechteck 12"/>
            <p:cNvSpPr/>
            <p:nvPr/>
          </p:nvSpPr>
          <p:spPr>
            <a:xfrm>
              <a:off x="1811817" y="2804832"/>
              <a:ext cx="1305656" cy="49530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dirty="0" smtClean="0">
                  <a:solidFill>
                    <a:schemeClr val="tx1"/>
                  </a:solidFill>
                </a:rPr>
                <a:t>All data</a:t>
              </a:r>
            </a:p>
          </p:txBody>
        </p:sp>
        <p:sp>
          <p:nvSpPr>
            <p:cNvPr id="77" name="Abgerundetes Rechteck 12"/>
            <p:cNvSpPr/>
            <p:nvPr/>
          </p:nvSpPr>
          <p:spPr>
            <a:xfrm>
              <a:off x="3663029" y="4452096"/>
              <a:ext cx="1305656" cy="49530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Incremented information</a:t>
              </a:r>
            </a:p>
          </p:txBody>
        </p:sp>
        <p:sp>
          <p:nvSpPr>
            <p:cNvPr id="82" name="Abgerundetes Rechteck 12"/>
            <p:cNvSpPr/>
            <p:nvPr/>
          </p:nvSpPr>
          <p:spPr>
            <a:xfrm>
              <a:off x="1811817" y="4452096"/>
              <a:ext cx="1305656" cy="49530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Process stream</a:t>
              </a:r>
            </a:p>
          </p:txBody>
        </p:sp>
        <p:cxnSp>
          <p:nvCxnSpPr>
            <p:cNvPr id="86" name="Gerade Verbindung 33"/>
            <p:cNvCxnSpPr>
              <a:stCxn id="59" idx="3"/>
              <a:endCxn id="58" idx="1"/>
            </p:cNvCxnSpPr>
            <p:nvPr/>
          </p:nvCxnSpPr>
          <p:spPr>
            <a:xfrm>
              <a:off x="3117473" y="3052482"/>
              <a:ext cx="545556" cy="1"/>
            </a:xfrm>
            <a:prstGeom prst="line">
              <a:avLst/>
            </a:prstGeom>
            <a:ln w="1905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91" name="Right Arrow 90"/>
            <p:cNvSpPr/>
            <p:nvPr/>
          </p:nvSpPr>
          <p:spPr>
            <a:xfrm>
              <a:off x="242049" y="3419471"/>
              <a:ext cx="1196788" cy="726350"/>
            </a:xfrm>
            <a:prstGeom prst="rightArrow">
              <a:avLst>
                <a:gd name="adj1" fmla="val 61108"/>
                <a:gd name="adj2" fmla="val 50000"/>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Incoming Data</a:t>
              </a:r>
            </a:p>
          </p:txBody>
        </p:sp>
        <p:cxnSp>
          <p:nvCxnSpPr>
            <p:cNvPr id="92" name="Gerade Verbindung 33"/>
            <p:cNvCxnSpPr>
              <a:stCxn id="91" idx="3"/>
              <a:endCxn id="59" idx="1"/>
            </p:cNvCxnSpPr>
            <p:nvPr/>
          </p:nvCxnSpPr>
          <p:spPr>
            <a:xfrm flipV="1">
              <a:off x="1438837" y="3052482"/>
              <a:ext cx="372980" cy="730164"/>
            </a:xfrm>
            <a:prstGeom prst="curvedConnector3">
              <a:avLst>
                <a:gd name="adj1" fmla="val 50000"/>
              </a:avLst>
            </a:prstGeom>
            <a:ln w="1905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95" name="Gerade Verbindung 33"/>
            <p:cNvCxnSpPr>
              <a:stCxn id="91" idx="3"/>
              <a:endCxn id="82" idx="1"/>
            </p:cNvCxnSpPr>
            <p:nvPr/>
          </p:nvCxnSpPr>
          <p:spPr>
            <a:xfrm>
              <a:off x="1438837" y="3782646"/>
              <a:ext cx="372980" cy="917100"/>
            </a:xfrm>
            <a:prstGeom prst="curvedConnector3">
              <a:avLst>
                <a:gd name="adj1" fmla="val 50000"/>
              </a:avLst>
            </a:prstGeom>
            <a:ln w="1905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V="1">
              <a:off x="3240743" y="2622176"/>
              <a:ext cx="322729" cy="322729"/>
            </a:xfrm>
            <a:prstGeom prst="arc">
              <a:avLst>
                <a:gd name="adj1" fmla="val 16200000"/>
                <a:gd name="adj2" fmla="val 13499995"/>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TextBox 113"/>
            <p:cNvSpPr txBox="1"/>
            <p:nvPr/>
          </p:nvSpPr>
          <p:spPr>
            <a:xfrm>
              <a:off x="3035853" y="3281083"/>
              <a:ext cx="784318" cy="369332"/>
            </a:xfrm>
            <a:prstGeom prst="rect">
              <a:avLst/>
            </a:prstGeom>
            <a:noFill/>
          </p:spPr>
          <p:txBody>
            <a:bodyPr wrap="none" lIns="0" tIns="0" rIns="0" bIns="0" rtlCol="0">
              <a:spAutoFit/>
            </a:bodyPr>
            <a:lstStyle/>
            <a:p>
              <a:pPr algn="ctr"/>
              <a:r>
                <a:rPr lang="en-US" sz="1200" b="1" smtClean="0">
                  <a:solidFill>
                    <a:schemeClr val="bg1"/>
                  </a:solidFill>
                </a:rPr>
                <a:t>Batch</a:t>
              </a:r>
            </a:p>
            <a:p>
              <a:pPr algn="ctr"/>
              <a:r>
                <a:rPr lang="en-US" sz="1200" b="1" smtClean="0">
                  <a:solidFill>
                    <a:schemeClr val="bg1"/>
                  </a:solidFill>
                </a:rPr>
                <a:t>recompute</a:t>
              </a:r>
            </a:p>
          </p:txBody>
        </p:sp>
        <p:sp>
          <p:nvSpPr>
            <p:cNvPr id="115" name="TextBox 114"/>
            <p:cNvSpPr txBox="1"/>
            <p:nvPr/>
          </p:nvSpPr>
          <p:spPr>
            <a:xfrm>
              <a:off x="3026959" y="4939547"/>
              <a:ext cx="730393" cy="369332"/>
            </a:xfrm>
            <a:prstGeom prst="rect">
              <a:avLst/>
            </a:prstGeom>
            <a:noFill/>
          </p:spPr>
          <p:txBody>
            <a:bodyPr wrap="none" lIns="0" tIns="0" rIns="0" bIns="0" rtlCol="0">
              <a:spAutoFit/>
            </a:bodyPr>
            <a:lstStyle/>
            <a:p>
              <a:pPr algn="ctr"/>
              <a:r>
                <a:rPr lang="en-US" sz="1200" b="1" smtClean="0">
                  <a:solidFill>
                    <a:schemeClr val="bg1"/>
                  </a:solidFill>
                </a:rPr>
                <a:t>Realtime</a:t>
              </a:r>
            </a:p>
            <a:p>
              <a:pPr algn="ctr"/>
              <a:r>
                <a:rPr lang="en-US" sz="1200" b="1" smtClean="0">
                  <a:solidFill>
                    <a:schemeClr val="bg1"/>
                  </a:solidFill>
                </a:rPr>
                <a:t>increment</a:t>
              </a:r>
            </a:p>
          </p:txBody>
        </p:sp>
        <p:sp>
          <p:nvSpPr>
            <p:cNvPr id="39" name="Abgerundetes Rechteck 12"/>
            <p:cNvSpPr/>
            <p:nvPr/>
          </p:nvSpPr>
          <p:spPr>
            <a:xfrm>
              <a:off x="5257807" y="2194276"/>
              <a:ext cx="2366677" cy="3220872"/>
            </a:xfrm>
            <a:prstGeom prst="roundRect">
              <a:avLst/>
            </a:prstGeom>
            <a:solidFill>
              <a:schemeClr val="accent2">
                <a:lumMod val="60000"/>
                <a:lumOff val="40000"/>
              </a:schemeClr>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r>
                <a:rPr lang="en-US" sz="1400" b="1" smtClean="0">
                  <a:solidFill>
                    <a:schemeClr val="bg1"/>
                  </a:solidFill>
                </a:rPr>
                <a:t>Serving Layer</a:t>
              </a:r>
            </a:p>
          </p:txBody>
        </p:sp>
        <p:sp>
          <p:nvSpPr>
            <p:cNvPr id="42" name="Abgerundetes Rechteck 12"/>
            <p:cNvSpPr/>
            <p:nvPr/>
          </p:nvSpPr>
          <p:spPr>
            <a:xfrm>
              <a:off x="5469421" y="2631141"/>
              <a:ext cx="1305656" cy="34514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batch view</a:t>
              </a:r>
            </a:p>
          </p:txBody>
        </p:sp>
        <p:sp>
          <p:nvSpPr>
            <p:cNvPr id="45" name="Abgerundetes Rechteck 12"/>
            <p:cNvSpPr/>
            <p:nvPr/>
          </p:nvSpPr>
          <p:spPr>
            <a:xfrm>
              <a:off x="5469421" y="3119716"/>
              <a:ext cx="1305656" cy="34514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batch view</a:t>
              </a:r>
            </a:p>
          </p:txBody>
        </p:sp>
        <p:sp>
          <p:nvSpPr>
            <p:cNvPr id="46" name="Abgerundetes Rechteck 12"/>
            <p:cNvSpPr/>
            <p:nvPr/>
          </p:nvSpPr>
          <p:spPr>
            <a:xfrm>
              <a:off x="5469421" y="4262717"/>
              <a:ext cx="1305656" cy="34514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real time view</a:t>
              </a:r>
            </a:p>
          </p:txBody>
        </p:sp>
        <p:sp>
          <p:nvSpPr>
            <p:cNvPr id="48" name="Abgerundetes Rechteck 12"/>
            <p:cNvSpPr/>
            <p:nvPr/>
          </p:nvSpPr>
          <p:spPr>
            <a:xfrm>
              <a:off x="5469421" y="4751292"/>
              <a:ext cx="1305656" cy="34514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real time view</a:t>
              </a:r>
            </a:p>
          </p:txBody>
        </p:sp>
        <p:sp>
          <p:nvSpPr>
            <p:cNvPr id="49" name="Abgerundetes Rechteck 12"/>
            <p:cNvSpPr/>
            <p:nvPr/>
          </p:nvSpPr>
          <p:spPr>
            <a:xfrm rot="16200000">
              <a:off x="6019156" y="3673289"/>
              <a:ext cx="2501152" cy="34514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Merge</a:t>
              </a:r>
            </a:p>
          </p:txBody>
        </p:sp>
        <p:cxnSp>
          <p:nvCxnSpPr>
            <p:cNvPr id="51" name="Straight Arrow Connector 50"/>
            <p:cNvCxnSpPr>
              <a:stCxn id="42" idx="3"/>
            </p:cNvCxnSpPr>
            <p:nvPr/>
          </p:nvCxnSpPr>
          <p:spPr>
            <a:xfrm flipV="1">
              <a:off x="6775077" y="2796988"/>
              <a:ext cx="324972" cy="6723"/>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3"/>
            </p:cNvCxnSpPr>
            <p:nvPr/>
          </p:nvCxnSpPr>
          <p:spPr>
            <a:xfrm>
              <a:off x="6775077" y="4435287"/>
              <a:ext cx="338419" cy="224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2"/>
              <a:endCxn id="38" idx="1"/>
            </p:cNvCxnSpPr>
            <p:nvPr/>
          </p:nvCxnSpPr>
          <p:spPr>
            <a:xfrm flipV="1">
              <a:off x="7442302" y="3844814"/>
              <a:ext cx="503110" cy="1045"/>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Gerade Verbindung 18"/>
            <p:cNvCxnSpPr>
              <a:stCxn id="58" idx="3"/>
              <a:endCxn id="42" idx="1"/>
            </p:cNvCxnSpPr>
            <p:nvPr/>
          </p:nvCxnSpPr>
          <p:spPr>
            <a:xfrm flipV="1">
              <a:off x="4968685" y="2803711"/>
              <a:ext cx="500736" cy="248772"/>
            </a:xfrm>
            <a:prstGeom prst="line">
              <a:avLst/>
            </a:prstGeom>
            <a:ln w="1905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a:stCxn id="58" idx="3"/>
              <a:endCxn id="45" idx="1"/>
            </p:cNvCxnSpPr>
            <p:nvPr/>
          </p:nvCxnSpPr>
          <p:spPr>
            <a:xfrm>
              <a:off x="4968685" y="3052483"/>
              <a:ext cx="500736" cy="239803"/>
            </a:xfrm>
            <a:prstGeom prst="line">
              <a:avLst/>
            </a:prstGeom>
            <a:ln w="1905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5" name="Gerade Verbindung 24"/>
            <p:cNvCxnSpPr>
              <a:stCxn id="77" idx="3"/>
              <a:endCxn id="46" idx="1"/>
            </p:cNvCxnSpPr>
            <p:nvPr/>
          </p:nvCxnSpPr>
          <p:spPr>
            <a:xfrm flipV="1">
              <a:off x="4968685" y="4435287"/>
              <a:ext cx="500736" cy="264459"/>
            </a:xfrm>
            <a:prstGeom prst="line">
              <a:avLst/>
            </a:prstGeom>
            <a:ln w="1905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a:stCxn id="77" idx="3"/>
              <a:endCxn id="48" idx="1"/>
            </p:cNvCxnSpPr>
            <p:nvPr/>
          </p:nvCxnSpPr>
          <p:spPr>
            <a:xfrm>
              <a:off x="4968685" y="4699746"/>
              <a:ext cx="500736" cy="224116"/>
            </a:xfrm>
            <a:prstGeom prst="line">
              <a:avLst/>
            </a:prstGeom>
            <a:ln w="1905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 name="Rechteck 1"/>
          <p:cNvSpPr/>
          <p:nvPr/>
        </p:nvSpPr>
        <p:spPr>
          <a:xfrm>
            <a:off x="170542" y="5498068"/>
            <a:ext cx="5337562" cy="523220"/>
          </a:xfrm>
          <a:prstGeom prst="rect">
            <a:avLst/>
          </a:prstGeom>
        </p:spPr>
        <p:txBody>
          <a:bodyPr wrap="square">
            <a:spAutoFit/>
          </a:bodyPr>
          <a:lstStyle/>
          <a:p>
            <a:pPr marL="174625" indent="-174625">
              <a:buClr>
                <a:srgbClr val="808080"/>
              </a:buClr>
              <a:buFont typeface="Wingdings" pitchFamily="2" charset="2"/>
              <a:buChar char="§"/>
            </a:pPr>
            <a:r>
              <a:rPr lang="de-DE" sz="1400" dirty="0">
                <a:solidFill>
                  <a:schemeClr val="accent6"/>
                </a:solidFill>
              </a:rPr>
              <a:t>Zeitnahe Analyse neuer Daten mit </a:t>
            </a:r>
            <a:r>
              <a:rPr lang="de-DE" sz="1400" dirty="0" err="1" smtClean="0">
                <a:solidFill>
                  <a:schemeClr val="accent6"/>
                </a:solidFill>
              </a:rPr>
              <a:t>spez.geeign</a:t>
            </a:r>
            <a:r>
              <a:rPr lang="de-DE" sz="1400" dirty="0" smtClean="0">
                <a:solidFill>
                  <a:schemeClr val="accent6"/>
                </a:solidFill>
              </a:rPr>
              <a:t>. Mechanismen</a:t>
            </a:r>
            <a:endParaRPr lang="de-DE" sz="1400" dirty="0">
              <a:solidFill>
                <a:schemeClr val="accent6"/>
              </a:solidFill>
            </a:endParaRPr>
          </a:p>
          <a:p>
            <a:pPr marL="174625" indent="-174625">
              <a:buClr>
                <a:srgbClr val="808080"/>
              </a:buClr>
              <a:buFont typeface="Wingdings" pitchFamily="2" charset="2"/>
              <a:buChar char="§"/>
            </a:pPr>
            <a:r>
              <a:rPr lang="de-DE" sz="1400" dirty="0">
                <a:solidFill>
                  <a:schemeClr val="accent6"/>
                </a:solidFill>
              </a:rPr>
              <a:t>Reduzierte </a:t>
            </a:r>
            <a:r>
              <a:rPr lang="de-DE" sz="1400" dirty="0" smtClean="0">
                <a:solidFill>
                  <a:schemeClr val="accent6"/>
                </a:solidFill>
              </a:rPr>
              <a:t>Anforderungen bzgl</a:t>
            </a:r>
            <a:r>
              <a:rPr lang="de-DE" sz="1400" dirty="0">
                <a:solidFill>
                  <a:schemeClr val="accent6"/>
                </a:solidFill>
              </a:rPr>
              <a:t>. </a:t>
            </a:r>
            <a:r>
              <a:rPr lang="de-DE" sz="1400" dirty="0" smtClean="0">
                <a:solidFill>
                  <a:schemeClr val="accent6"/>
                </a:solidFill>
              </a:rPr>
              <a:t>Genauigkeit oder </a:t>
            </a:r>
            <a:r>
              <a:rPr lang="de-DE" sz="1400" dirty="0">
                <a:solidFill>
                  <a:schemeClr val="accent6"/>
                </a:solidFill>
              </a:rPr>
              <a:t>Tiefe</a:t>
            </a:r>
          </a:p>
        </p:txBody>
      </p:sp>
      <p:sp>
        <p:nvSpPr>
          <p:cNvPr id="40" name="Rechteck 39"/>
          <p:cNvSpPr/>
          <p:nvPr/>
        </p:nvSpPr>
        <p:spPr>
          <a:xfrm>
            <a:off x="6630745" y="5445224"/>
            <a:ext cx="2405751" cy="523220"/>
          </a:xfrm>
          <a:prstGeom prst="rect">
            <a:avLst/>
          </a:prstGeom>
        </p:spPr>
        <p:txBody>
          <a:bodyPr wrap="square">
            <a:spAutoFit/>
          </a:bodyPr>
          <a:lstStyle/>
          <a:p>
            <a:pPr marL="174625" indent="-174625">
              <a:buClr>
                <a:srgbClr val="808080"/>
              </a:buClr>
              <a:buFont typeface="Wingdings" pitchFamily="2" charset="2"/>
              <a:buChar char="§"/>
            </a:pPr>
            <a:r>
              <a:rPr lang="de-DE" sz="1400" dirty="0">
                <a:solidFill>
                  <a:schemeClr val="accent6"/>
                </a:solidFill>
              </a:rPr>
              <a:t>Bereitstellung der </a:t>
            </a:r>
            <a:r>
              <a:rPr lang="de-DE" sz="1400" dirty="0" smtClean="0">
                <a:solidFill>
                  <a:schemeClr val="accent6"/>
                </a:solidFill>
              </a:rPr>
              <a:t>Batch-</a:t>
            </a:r>
            <a:br>
              <a:rPr lang="de-DE" sz="1400" dirty="0" smtClean="0">
                <a:solidFill>
                  <a:schemeClr val="accent6"/>
                </a:solidFill>
              </a:rPr>
            </a:br>
            <a:r>
              <a:rPr lang="de-DE" sz="1400" dirty="0" smtClean="0">
                <a:solidFill>
                  <a:schemeClr val="accent6"/>
                </a:solidFill>
              </a:rPr>
              <a:t>Ergebnisse für </a:t>
            </a:r>
            <a:r>
              <a:rPr lang="de-DE" sz="1400" dirty="0" err="1">
                <a:solidFill>
                  <a:schemeClr val="accent6"/>
                </a:solidFill>
              </a:rPr>
              <a:t>Queries</a:t>
            </a:r>
            <a:endParaRPr lang="de-DE" sz="1400" dirty="0">
              <a:solidFill>
                <a:schemeClr val="accent6"/>
              </a:solidFill>
            </a:endParaRPr>
          </a:p>
        </p:txBody>
      </p:sp>
      <p:sp>
        <p:nvSpPr>
          <p:cNvPr id="41" name="Rechteck 40"/>
          <p:cNvSpPr/>
          <p:nvPr/>
        </p:nvSpPr>
        <p:spPr>
          <a:xfrm>
            <a:off x="219344" y="1609636"/>
            <a:ext cx="5072736" cy="523220"/>
          </a:xfrm>
          <a:prstGeom prst="rect">
            <a:avLst/>
          </a:prstGeom>
        </p:spPr>
        <p:txBody>
          <a:bodyPr wrap="square">
            <a:spAutoFit/>
          </a:bodyPr>
          <a:lstStyle/>
          <a:p>
            <a:pPr marL="174625" indent="-174625">
              <a:buClr>
                <a:srgbClr val="808080"/>
              </a:buClr>
              <a:buFont typeface="Wingdings" pitchFamily="2" charset="2"/>
              <a:buChar char="§"/>
            </a:pPr>
            <a:r>
              <a:rPr lang="de-DE" sz="1400" dirty="0">
                <a:solidFill>
                  <a:schemeClr val="accent6"/>
                </a:solidFill>
              </a:rPr>
              <a:t>Effiziente, tiefe und exakte </a:t>
            </a:r>
            <a:r>
              <a:rPr lang="de-DE" sz="1400" dirty="0" smtClean="0">
                <a:solidFill>
                  <a:schemeClr val="accent6"/>
                </a:solidFill>
              </a:rPr>
              <a:t>Analyse </a:t>
            </a:r>
            <a:r>
              <a:rPr lang="de-DE" sz="1400" dirty="0">
                <a:solidFill>
                  <a:schemeClr val="accent6"/>
                </a:solidFill>
              </a:rPr>
              <a:t>großer Datenmengen </a:t>
            </a:r>
          </a:p>
          <a:p>
            <a:pPr marL="174625" indent="-174625">
              <a:buClr>
                <a:srgbClr val="808080"/>
              </a:buClr>
              <a:buFont typeface="Wingdings" pitchFamily="2" charset="2"/>
              <a:buChar char="§"/>
            </a:pPr>
            <a:r>
              <a:rPr lang="de-DE" sz="1400" dirty="0">
                <a:solidFill>
                  <a:schemeClr val="accent6"/>
                </a:solidFill>
              </a:rPr>
              <a:t>Zeitversatz ist akzeptabel</a:t>
            </a:r>
          </a:p>
        </p:txBody>
      </p:sp>
      <p:sp>
        <p:nvSpPr>
          <p:cNvPr id="3" name="Rechteck 2"/>
          <p:cNvSpPr/>
          <p:nvPr/>
        </p:nvSpPr>
        <p:spPr>
          <a:xfrm>
            <a:off x="1547664" y="1192974"/>
            <a:ext cx="6115025" cy="363818"/>
          </a:xfrm>
          <a:prstGeom prst="rect">
            <a:avLst/>
          </a:prstGeom>
        </p:spPr>
        <p:txBody>
          <a:bodyPr wrap="square">
            <a:spAutoFit/>
          </a:bodyPr>
          <a:lstStyle/>
          <a:p>
            <a:pPr marL="0" lvl="1">
              <a:lnSpc>
                <a:spcPct val="98000"/>
              </a:lnSpc>
              <a:spcBef>
                <a:spcPts val="300"/>
              </a:spcBef>
              <a:buClr>
                <a:srgbClr val="808080"/>
              </a:buClr>
              <a:buSzPct val="75000"/>
            </a:pPr>
            <a:r>
              <a:rPr lang="de-DE" dirty="0" err="1">
                <a:solidFill>
                  <a:srgbClr val="000000"/>
                </a:solidFill>
              </a:rPr>
              <a:t>query</a:t>
            </a:r>
            <a:r>
              <a:rPr lang="de-DE" dirty="0">
                <a:solidFill>
                  <a:srgbClr val="000000"/>
                </a:solidFill>
              </a:rPr>
              <a:t> = </a:t>
            </a:r>
            <a:r>
              <a:rPr lang="de-DE" dirty="0">
                <a:solidFill>
                  <a:srgbClr val="000000"/>
                </a:solidFill>
                <a:sym typeface="Symbol"/>
              </a:rPr>
              <a:t>(all </a:t>
            </a:r>
            <a:r>
              <a:rPr lang="de-DE" dirty="0" err="1">
                <a:solidFill>
                  <a:srgbClr val="000000"/>
                </a:solidFill>
                <a:sym typeface="Symbol"/>
              </a:rPr>
              <a:t>data</a:t>
            </a:r>
            <a:r>
              <a:rPr lang="de-DE" dirty="0">
                <a:solidFill>
                  <a:srgbClr val="000000"/>
                </a:solidFill>
                <a:sym typeface="Symbol"/>
              </a:rPr>
              <a:t>) = </a:t>
            </a:r>
            <a:r>
              <a:rPr lang="de-DE" baseline="-25000" dirty="0" err="1">
                <a:solidFill>
                  <a:srgbClr val="000000"/>
                </a:solidFill>
                <a:sym typeface="Symbol"/>
              </a:rPr>
              <a:t>batch</a:t>
            </a:r>
            <a:r>
              <a:rPr lang="de-DE" dirty="0" smtClean="0">
                <a:solidFill>
                  <a:srgbClr val="000000"/>
                </a:solidFill>
                <a:sym typeface="Symbol"/>
              </a:rPr>
              <a:t>(„</a:t>
            </a:r>
            <a:r>
              <a:rPr lang="de-DE" dirty="0" err="1" smtClean="0">
                <a:solidFill>
                  <a:srgbClr val="000000"/>
                </a:solidFill>
                <a:sym typeface="Symbol"/>
              </a:rPr>
              <a:t>old</a:t>
            </a:r>
            <a:r>
              <a:rPr lang="de-DE" dirty="0" smtClean="0">
                <a:solidFill>
                  <a:srgbClr val="000000"/>
                </a:solidFill>
                <a:sym typeface="Symbol"/>
              </a:rPr>
              <a:t>“ </a:t>
            </a:r>
            <a:r>
              <a:rPr lang="de-DE" dirty="0" err="1">
                <a:solidFill>
                  <a:srgbClr val="000000"/>
                </a:solidFill>
                <a:sym typeface="Symbol"/>
              </a:rPr>
              <a:t>data</a:t>
            </a:r>
            <a:r>
              <a:rPr lang="de-DE" dirty="0">
                <a:solidFill>
                  <a:srgbClr val="000000"/>
                </a:solidFill>
                <a:sym typeface="Symbol"/>
              </a:rPr>
              <a:t>) </a:t>
            </a:r>
            <a:r>
              <a:rPr lang="de-DE" dirty="0" smtClean="0">
                <a:solidFill>
                  <a:srgbClr val="000000"/>
                </a:solidFill>
                <a:sym typeface="Symbol"/>
              </a:rPr>
              <a:t> </a:t>
            </a:r>
            <a:r>
              <a:rPr lang="de-DE" dirty="0">
                <a:solidFill>
                  <a:srgbClr val="000000"/>
                </a:solidFill>
                <a:sym typeface="Symbol"/>
              </a:rPr>
              <a:t></a:t>
            </a:r>
            <a:r>
              <a:rPr lang="de-DE" baseline="-25000" dirty="0" err="1">
                <a:solidFill>
                  <a:srgbClr val="000000"/>
                </a:solidFill>
                <a:sym typeface="Symbol"/>
              </a:rPr>
              <a:t>speed</a:t>
            </a:r>
            <a:r>
              <a:rPr lang="de-DE" dirty="0">
                <a:solidFill>
                  <a:srgbClr val="000000"/>
                </a:solidFill>
                <a:sym typeface="Symbol"/>
              </a:rPr>
              <a:t>(</a:t>
            </a:r>
            <a:r>
              <a:rPr lang="de-DE" dirty="0" err="1">
                <a:solidFill>
                  <a:srgbClr val="000000"/>
                </a:solidFill>
                <a:sym typeface="Symbol"/>
              </a:rPr>
              <a:t>recent</a:t>
            </a:r>
            <a:r>
              <a:rPr lang="de-DE" dirty="0">
                <a:solidFill>
                  <a:srgbClr val="000000"/>
                </a:solidFill>
                <a:sym typeface="Symbol"/>
              </a:rPr>
              <a:t> </a:t>
            </a:r>
            <a:r>
              <a:rPr lang="de-DE" dirty="0" err="1">
                <a:solidFill>
                  <a:srgbClr val="000000"/>
                </a:solidFill>
                <a:sym typeface="Symbol"/>
              </a:rPr>
              <a:t>data</a:t>
            </a:r>
            <a:r>
              <a:rPr lang="de-DE" dirty="0">
                <a:solidFill>
                  <a:srgbClr val="000000"/>
                </a:solidFill>
                <a:sym typeface="Symbol"/>
              </a:rPr>
              <a:t>)</a:t>
            </a:r>
            <a:endParaRPr lang="de-DE" dirty="0">
              <a:solidFill>
                <a:srgbClr val="000000"/>
              </a:solidFill>
            </a:endParaRPr>
          </a:p>
        </p:txBody>
      </p:sp>
      <p:sp>
        <p:nvSpPr>
          <p:cNvPr id="11" name="Pfeil nach rechts 10"/>
          <p:cNvSpPr/>
          <p:nvPr/>
        </p:nvSpPr>
        <p:spPr>
          <a:xfrm>
            <a:off x="566541" y="1268760"/>
            <a:ext cx="79208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7826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1" grpId="0"/>
      <p:bldP spid="3" grpId="0"/>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2"/>
          <a:stretch>
            <a:fillRect/>
          </a:stretch>
        </p:blipFill>
        <p:spPr>
          <a:xfrm>
            <a:off x="-36512" y="0"/>
            <a:ext cx="9289032" cy="6966774"/>
          </a:xfrm>
          <a:prstGeom prst="rect">
            <a:avLst/>
          </a:prstGeom>
        </p:spPr>
      </p:pic>
      <p:sp>
        <p:nvSpPr>
          <p:cNvPr id="4" name="Rechteck 3"/>
          <p:cNvSpPr/>
          <p:nvPr/>
        </p:nvSpPr>
        <p:spPr>
          <a:xfrm>
            <a:off x="-36512" y="332656"/>
            <a:ext cx="6984776" cy="864096"/>
          </a:xfrm>
          <a:prstGeom prst="rect">
            <a:avLst/>
          </a:prstGeom>
          <a:gradFill flip="none" rotWithShape="1">
            <a:gsLst>
              <a:gs pos="0">
                <a:schemeClr val="accent3">
                  <a:shade val="51000"/>
                  <a:satMod val="130000"/>
                  <a:alpha val="62000"/>
                </a:schemeClr>
              </a:gs>
              <a:gs pos="80000">
                <a:schemeClr val="accent3">
                  <a:shade val="93000"/>
                  <a:satMod val="130000"/>
                  <a:alpha val="62000"/>
                </a:schemeClr>
              </a:gs>
              <a:gs pos="100000">
                <a:schemeClr val="accent3">
                  <a:shade val="94000"/>
                  <a:satMod val="135000"/>
                  <a:alpha val="62000"/>
                </a:schemeClr>
              </a:gs>
            </a:gsLst>
            <a:lin ang="16200000" scaled="0"/>
            <a:tileRect/>
          </a:gra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r>
              <a:rPr lang="de-DE" sz="3600" dirty="0">
                <a:effectLst>
                  <a:outerShdw blurRad="50800" dist="38100" dir="2700000" algn="tl" rotWithShape="0">
                    <a:prstClr val="black">
                      <a:alpha val="40000"/>
                    </a:prstClr>
                  </a:outerShdw>
                </a:effectLst>
              </a:rPr>
              <a:t>	</a:t>
            </a:r>
            <a:r>
              <a:rPr lang="de-DE" sz="3600" dirty="0" smtClean="0">
                <a:effectLst>
                  <a:outerShdw blurRad="50800" dist="38100" dir="2700000" algn="tl" rotWithShape="0">
                    <a:prstClr val="black">
                      <a:alpha val="40000"/>
                    </a:prstClr>
                  </a:outerShdw>
                </a:effectLst>
              </a:rPr>
              <a:t>Gesamtarchitektur von Oben</a:t>
            </a:r>
            <a:endParaRPr lang="de-DE" sz="3600" dirty="0">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324131931"/>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53"/>
          <p:cNvSpPr/>
          <p:nvPr/>
        </p:nvSpPr>
        <p:spPr bwMode="auto">
          <a:xfrm>
            <a:off x="6156176" y="3501008"/>
            <a:ext cx="1117600" cy="1735161"/>
          </a:xfrm>
          <a:prstGeom prst="roundRect">
            <a:avLst>
              <a:gd name="adj" fmla="val 1670"/>
            </a:avLst>
          </a:prstGeom>
          <a:ln/>
        </p:spPr>
        <p:style>
          <a:lnRef idx="1">
            <a:schemeClr val="accent2"/>
          </a:lnRef>
          <a:fillRef idx="3">
            <a:schemeClr val="accent2"/>
          </a:fillRef>
          <a:effectRef idx="2">
            <a:schemeClr val="accent2"/>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Database</a:t>
            </a:r>
          </a:p>
        </p:txBody>
      </p:sp>
      <p:sp>
        <p:nvSpPr>
          <p:cNvPr id="5" name="Rounded Rectangle 23"/>
          <p:cNvSpPr/>
          <p:nvPr/>
        </p:nvSpPr>
        <p:spPr>
          <a:xfrm>
            <a:off x="399022" y="1196752"/>
            <a:ext cx="2732818" cy="5105400"/>
          </a:xfrm>
          <a:prstGeom prst="roundRect">
            <a:avLst>
              <a:gd name="adj" fmla="val 1790"/>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6" name="Rectangle 25"/>
          <p:cNvSpPr/>
          <p:nvPr/>
        </p:nvSpPr>
        <p:spPr>
          <a:xfrm>
            <a:off x="3059832" y="1222152"/>
            <a:ext cx="187325" cy="5080000"/>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90"/>
          <p:cNvSpPr txBox="1">
            <a:spLocks noChangeArrowheads="1"/>
          </p:cNvSpPr>
          <p:nvPr/>
        </p:nvSpPr>
        <p:spPr bwMode="auto">
          <a:xfrm rot="16200000">
            <a:off x="2510680" y="1818036"/>
            <a:ext cx="1314451"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Operational Layer</a:t>
            </a:r>
          </a:p>
        </p:txBody>
      </p:sp>
      <p:sp>
        <p:nvSpPr>
          <p:cNvPr id="36" name="Zylinder 15"/>
          <p:cNvSpPr/>
          <p:nvPr/>
        </p:nvSpPr>
        <p:spPr>
          <a:xfrm>
            <a:off x="3275856" y="1556792"/>
            <a:ext cx="432048" cy="4480826"/>
          </a:xfrm>
          <a:prstGeom prst="can">
            <a:avLst/>
          </a:prstGeom>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sz="1200" dirty="0" smtClean="0">
                <a:effectLst>
                  <a:outerShdw blurRad="50800" dist="38100" dir="2700000" algn="tl" rotWithShape="0">
                    <a:prstClr val="black">
                      <a:alpha val="40000"/>
                    </a:prstClr>
                  </a:outerShdw>
                </a:effectLst>
              </a:rPr>
              <a:t>Service Gateway</a:t>
            </a:r>
            <a:endParaRPr lang="en-US" sz="1200" dirty="0">
              <a:effectLst>
                <a:outerShdw blurRad="50800" dist="38100" dir="2700000" algn="tl" rotWithShape="0">
                  <a:prstClr val="black">
                    <a:alpha val="40000"/>
                  </a:prstClr>
                </a:outerShdw>
              </a:effectLst>
            </a:endParaRPr>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39552" y="1364528"/>
            <a:ext cx="690511" cy="717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6117" y="2725464"/>
            <a:ext cx="683946" cy="71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34212" y="3668274"/>
            <a:ext cx="695851" cy="72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Wolke 14"/>
          <p:cNvSpPr/>
          <p:nvPr/>
        </p:nvSpPr>
        <p:spPr>
          <a:xfrm>
            <a:off x="1331640" y="2924944"/>
            <a:ext cx="1560883" cy="1127865"/>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effectLst>
                  <a:outerShdw blurRad="50800" dist="38100" dir="2700000" algn="tl" rotWithShape="0">
                    <a:prstClr val="black">
                      <a:alpha val="40000"/>
                    </a:prstClr>
                  </a:outerShdw>
                </a:effectLst>
              </a:rPr>
              <a:t>Cloud Service Provider</a:t>
            </a:r>
            <a:endParaRPr lang="en-US" sz="1600" dirty="0">
              <a:effectLst>
                <a:outerShdw blurRad="50800" dist="38100" dir="2700000" algn="tl" rotWithShape="0">
                  <a:prstClr val="black">
                    <a:alpha val="40000"/>
                  </a:prstClr>
                </a:outerShdw>
              </a:effectLst>
            </a:endParaRPr>
          </a:p>
        </p:txBody>
      </p:sp>
      <p:sp>
        <p:nvSpPr>
          <p:cNvPr id="43" name="AutoShape 3"/>
          <p:cNvSpPr>
            <a:spLocks noChangeArrowheads="1"/>
          </p:cNvSpPr>
          <p:nvPr/>
        </p:nvSpPr>
        <p:spPr bwMode="auto">
          <a:xfrm>
            <a:off x="1691680" y="5413475"/>
            <a:ext cx="1076384" cy="648072"/>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200" b="1" dirty="0" smtClean="0"/>
              <a:t>Local Application Server</a:t>
            </a:r>
            <a:endParaRPr lang="en-US" sz="1200" dirty="0"/>
          </a:p>
        </p:txBody>
      </p:sp>
      <p:pic>
        <p:nvPicPr>
          <p:cNvPr id="44"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26941" y="1995810"/>
            <a:ext cx="683946" cy="71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39552" y="4524113"/>
            <a:ext cx="695851" cy="72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51457" y="5377902"/>
            <a:ext cx="683946" cy="71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Rounded Rectangle 27"/>
          <p:cNvSpPr/>
          <p:nvPr/>
        </p:nvSpPr>
        <p:spPr>
          <a:xfrm>
            <a:off x="6114504" y="1191220"/>
            <a:ext cx="1193800"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51" name="Rounded Rectangle 30"/>
          <p:cNvSpPr/>
          <p:nvPr/>
        </p:nvSpPr>
        <p:spPr bwMode="auto">
          <a:xfrm>
            <a:off x="4218736" y="1268760"/>
            <a:ext cx="1527175" cy="1075622"/>
          </a:xfrm>
          <a:prstGeom prst="roundRect">
            <a:avLst>
              <a:gd name="adj" fmla="val 1670"/>
            </a:avLst>
          </a:prstGeom>
          <a:ln/>
        </p:spPr>
        <p:style>
          <a:lnRef idx="1">
            <a:schemeClr val="accent2"/>
          </a:lnRef>
          <a:fillRef idx="3">
            <a:schemeClr val="accent2"/>
          </a:fillRef>
          <a:effectRef idx="2">
            <a:schemeClr val="accent2"/>
          </a:effectRef>
          <a:fontRef idx="minor">
            <a:schemeClr val="lt1"/>
          </a:fontRef>
        </p:style>
        <p:txBody>
          <a:bodyPr/>
          <a:lstStyle/>
          <a:p>
            <a:pPr algn="ctr">
              <a:defRPr/>
            </a:pPr>
            <a:r>
              <a:rPr lang="en-US" sz="1000" b="1" dirty="0" err="1"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IoT</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 Identity </a:t>
            </a: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&amp; Access </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Management</a:t>
            </a:r>
            <a:endPar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endParaRPr>
          </a:p>
        </p:txBody>
      </p:sp>
      <p:sp>
        <p:nvSpPr>
          <p:cNvPr id="52" name="Rounded Rectangle 34"/>
          <p:cNvSpPr/>
          <p:nvPr/>
        </p:nvSpPr>
        <p:spPr bwMode="auto">
          <a:xfrm>
            <a:off x="4264742" y="1696310"/>
            <a:ext cx="1430337" cy="19783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smtClean="0"/>
              <a:t>Device Access Management</a:t>
            </a:r>
            <a:endParaRPr lang="en-US" sz="700" dirty="0"/>
          </a:p>
        </p:txBody>
      </p:sp>
      <p:sp>
        <p:nvSpPr>
          <p:cNvPr id="53" name="Rounded Rectangle 35"/>
          <p:cNvSpPr/>
          <p:nvPr/>
        </p:nvSpPr>
        <p:spPr bwMode="auto">
          <a:xfrm>
            <a:off x="4258456" y="1966151"/>
            <a:ext cx="1430337" cy="24693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smtClean="0"/>
              <a:t>Device Identity Management</a:t>
            </a:r>
            <a:endParaRPr lang="en-US" sz="700" dirty="0"/>
          </a:p>
        </p:txBody>
      </p:sp>
      <p:sp>
        <p:nvSpPr>
          <p:cNvPr id="55" name="Rounded Rectangle 37"/>
          <p:cNvSpPr/>
          <p:nvPr/>
        </p:nvSpPr>
        <p:spPr bwMode="auto">
          <a:xfrm>
            <a:off x="4211960" y="5013176"/>
            <a:ext cx="1527175" cy="1056164"/>
          </a:xfrm>
          <a:prstGeom prst="roundRect">
            <a:avLst>
              <a:gd name="adj" fmla="val 1670"/>
            </a:avLst>
          </a:prstGeom>
          <a:ln/>
        </p:spPr>
        <p:style>
          <a:lnRef idx="1">
            <a:schemeClr val="accent2"/>
          </a:lnRef>
          <a:fillRef idx="3">
            <a:schemeClr val="accent2"/>
          </a:fillRef>
          <a:effectRef idx="2">
            <a:schemeClr val="accent2"/>
          </a:effectRef>
          <a:fontRef idx="minor">
            <a:schemeClr val="lt1"/>
          </a:fontRef>
        </p:style>
        <p:txBody>
          <a:bodyPr/>
          <a:lstStyle/>
          <a:p>
            <a:pPr algn="ctr">
              <a:defRPr/>
            </a:pPr>
            <a:r>
              <a:rPr lang="en-US" sz="1000" b="1" dirty="0" err="1"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IoT</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 Management</a:t>
            </a:r>
            <a:endPar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endParaRPr>
          </a:p>
        </p:txBody>
      </p:sp>
      <p:sp>
        <p:nvSpPr>
          <p:cNvPr id="56" name="Rounded Rectangle 38"/>
          <p:cNvSpPr/>
          <p:nvPr/>
        </p:nvSpPr>
        <p:spPr bwMode="auto">
          <a:xfrm>
            <a:off x="4253235" y="5357280"/>
            <a:ext cx="1430337" cy="25314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Device Management</a:t>
            </a:r>
            <a:endParaRPr lang="en-US" sz="700" dirty="0"/>
          </a:p>
        </p:txBody>
      </p:sp>
      <p:sp>
        <p:nvSpPr>
          <p:cNvPr id="57" name="Rounded Rectangle 41"/>
          <p:cNvSpPr/>
          <p:nvPr/>
        </p:nvSpPr>
        <p:spPr bwMode="auto">
          <a:xfrm>
            <a:off x="4262760" y="5679331"/>
            <a:ext cx="1430337" cy="227766"/>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Applications </a:t>
            </a:r>
            <a:r>
              <a:rPr lang="en-US" sz="700" dirty="0" smtClean="0"/>
              <a:t>Provisioning</a:t>
            </a:r>
            <a:endParaRPr lang="en-US" sz="700" dirty="0"/>
          </a:p>
        </p:txBody>
      </p:sp>
      <p:sp>
        <p:nvSpPr>
          <p:cNvPr id="59" name="Rounded Rectangle 42"/>
          <p:cNvSpPr/>
          <p:nvPr/>
        </p:nvSpPr>
        <p:spPr bwMode="auto">
          <a:xfrm>
            <a:off x="4211960" y="2564904"/>
            <a:ext cx="1527175" cy="2189955"/>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Data Analysis &amp; Processing</a:t>
            </a:r>
            <a:endPar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endParaRPr>
          </a:p>
        </p:txBody>
      </p:sp>
      <p:sp>
        <p:nvSpPr>
          <p:cNvPr id="60" name="Rounded Rectangle 43"/>
          <p:cNvSpPr/>
          <p:nvPr/>
        </p:nvSpPr>
        <p:spPr bwMode="auto">
          <a:xfrm>
            <a:off x="4245298" y="3984144"/>
            <a:ext cx="1430337" cy="273049"/>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Distributed Data Grid</a:t>
            </a:r>
          </a:p>
        </p:txBody>
      </p:sp>
      <p:sp>
        <p:nvSpPr>
          <p:cNvPr id="61" name="Rounded Rectangle 44"/>
          <p:cNvSpPr/>
          <p:nvPr/>
        </p:nvSpPr>
        <p:spPr bwMode="auto">
          <a:xfrm>
            <a:off x="4251648" y="3643361"/>
            <a:ext cx="1428750" cy="273051"/>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Event </a:t>
            </a:r>
            <a:r>
              <a:rPr lang="en-US" sz="700" dirty="0"/>
              <a:t>Processing</a:t>
            </a:r>
          </a:p>
        </p:txBody>
      </p:sp>
      <p:sp>
        <p:nvSpPr>
          <p:cNvPr id="62" name="Rounded Rectangle 46"/>
          <p:cNvSpPr/>
          <p:nvPr/>
        </p:nvSpPr>
        <p:spPr>
          <a:xfrm>
            <a:off x="7419136" y="1178520"/>
            <a:ext cx="1203325"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64" name="Rounded Rectangle 47"/>
          <p:cNvSpPr/>
          <p:nvPr/>
        </p:nvSpPr>
        <p:spPr bwMode="auto">
          <a:xfrm>
            <a:off x="6142785" y="2272835"/>
            <a:ext cx="1117600" cy="990600"/>
          </a:xfrm>
          <a:prstGeom prst="roundRect">
            <a:avLst>
              <a:gd name="adj" fmla="val 1670"/>
            </a:avLst>
          </a:prstGeom>
          <a:ln/>
        </p:spPr>
        <p:style>
          <a:lnRef idx="1">
            <a:schemeClr val="accent2"/>
          </a:lnRef>
          <a:fillRef idx="3">
            <a:schemeClr val="accent2"/>
          </a:fillRef>
          <a:effectRef idx="2">
            <a:schemeClr val="accent2"/>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Big Data</a:t>
            </a:r>
          </a:p>
        </p:txBody>
      </p:sp>
      <p:sp>
        <p:nvSpPr>
          <p:cNvPr id="65" name="Rounded Rectangle 48"/>
          <p:cNvSpPr/>
          <p:nvPr/>
        </p:nvSpPr>
        <p:spPr bwMode="auto">
          <a:xfrm>
            <a:off x="6176123" y="2924768"/>
            <a:ext cx="1057275" cy="273051"/>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Big Data Store</a:t>
            </a:r>
          </a:p>
        </p:txBody>
      </p:sp>
      <p:sp>
        <p:nvSpPr>
          <p:cNvPr id="66" name="Rounded Rectangle 49"/>
          <p:cNvSpPr/>
          <p:nvPr/>
        </p:nvSpPr>
        <p:spPr bwMode="auto">
          <a:xfrm>
            <a:off x="6180885" y="2586102"/>
            <a:ext cx="1058863" cy="27093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Data Aggregator</a:t>
            </a:r>
          </a:p>
        </p:txBody>
      </p:sp>
      <p:sp>
        <p:nvSpPr>
          <p:cNvPr id="69" name="Rounded Rectangle 52"/>
          <p:cNvSpPr/>
          <p:nvPr/>
        </p:nvSpPr>
        <p:spPr bwMode="auto">
          <a:xfrm>
            <a:off x="6198600" y="4010710"/>
            <a:ext cx="1058862" cy="426402"/>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err="1" smtClean="0"/>
              <a:t>NoSQL</a:t>
            </a:r>
            <a:endParaRPr lang="en-US" sz="700" dirty="0"/>
          </a:p>
        </p:txBody>
      </p:sp>
      <p:sp>
        <p:nvSpPr>
          <p:cNvPr id="72" name="Rounded Rectangle 54"/>
          <p:cNvSpPr/>
          <p:nvPr/>
        </p:nvSpPr>
        <p:spPr bwMode="auto">
          <a:xfrm>
            <a:off x="6194276" y="4581128"/>
            <a:ext cx="1058862" cy="426399"/>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RDBMS</a:t>
            </a:r>
          </a:p>
        </p:txBody>
      </p:sp>
      <p:sp>
        <p:nvSpPr>
          <p:cNvPr id="73" name="Rounded Rectangle 56"/>
          <p:cNvSpPr/>
          <p:nvPr/>
        </p:nvSpPr>
        <p:spPr>
          <a:xfrm>
            <a:off x="7461998" y="2321520"/>
            <a:ext cx="1117600" cy="2713567"/>
          </a:xfrm>
          <a:prstGeom prst="roundRect">
            <a:avLst>
              <a:gd name="adj" fmla="val 3332"/>
            </a:avLst>
          </a:prstGeom>
          <a:ln/>
        </p:spPr>
        <p:style>
          <a:lnRef idx="1">
            <a:schemeClr val="accent2"/>
          </a:lnRef>
          <a:fillRef idx="3">
            <a:schemeClr val="accent2"/>
          </a:fillRef>
          <a:effectRef idx="2">
            <a:schemeClr val="accent2"/>
          </a:effectRef>
          <a:fontRef idx="minor">
            <a:schemeClr val="lt1"/>
          </a:fontRef>
        </p:style>
        <p:txBody>
          <a:bodyPr/>
          <a:lstStyle/>
          <a:p>
            <a:pPr algn="ctr">
              <a:defRPr/>
            </a:pP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Business Intelligence</a:t>
            </a:r>
          </a:p>
        </p:txBody>
      </p:sp>
      <p:sp>
        <p:nvSpPr>
          <p:cNvPr id="74" name="Rounded Rectangle 58"/>
          <p:cNvSpPr/>
          <p:nvPr/>
        </p:nvSpPr>
        <p:spPr>
          <a:xfrm>
            <a:off x="7520735" y="3642270"/>
            <a:ext cx="984250" cy="579816"/>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Alerts, Dashboards &amp; Reports</a:t>
            </a:r>
          </a:p>
        </p:txBody>
      </p:sp>
      <p:sp>
        <p:nvSpPr>
          <p:cNvPr id="75" name="Rounded Rectangle 59"/>
          <p:cNvSpPr/>
          <p:nvPr/>
        </p:nvSpPr>
        <p:spPr>
          <a:xfrm>
            <a:off x="7514288" y="4337673"/>
            <a:ext cx="984250" cy="57573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Advanced Analysis &amp; Data Science Tools</a:t>
            </a:r>
          </a:p>
        </p:txBody>
      </p:sp>
      <p:sp>
        <p:nvSpPr>
          <p:cNvPr id="76" name="Rounded Rectangle 60"/>
          <p:cNvSpPr/>
          <p:nvPr/>
        </p:nvSpPr>
        <p:spPr>
          <a:xfrm>
            <a:off x="7519148" y="2943820"/>
            <a:ext cx="984250" cy="60390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Data &amp; Knowledge Discovery Tools</a:t>
            </a:r>
          </a:p>
        </p:txBody>
      </p:sp>
      <p:sp>
        <p:nvSpPr>
          <p:cNvPr id="77" name="Rounded Rectangle 61"/>
          <p:cNvSpPr/>
          <p:nvPr/>
        </p:nvSpPr>
        <p:spPr>
          <a:xfrm>
            <a:off x="6222160" y="5576953"/>
            <a:ext cx="2287588" cy="620183"/>
          </a:xfrm>
          <a:prstGeom prst="roundRect">
            <a:avLst>
              <a:gd name="adj" fmla="val 3332"/>
            </a:avLst>
          </a:prstGeom>
          <a:ln/>
        </p:spPr>
        <p:style>
          <a:lnRef idx="1">
            <a:schemeClr val="accent2"/>
          </a:lnRef>
          <a:fillRef idx="3">
            <a:schemeClr val="accent2"/>
          </a:fillRef>
          <a:effectRef idx="2">
            <a:schemeClr val="accent2"/>
          </a:effectRef>
          <a:fontRef idx="minor">
            <a:schemeClr val="lt1"/>
          </a:fontRef>
        </p:style>
        <p:txBody>
          <a:bodyPr/>
          <a:lstStyle/>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Enterprise </a:t>
            </a:r>
          </a:p>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Integration</a:t>
            </a:r>
          </a:p>
        </p:txBody>
      </p:sp>
      <p:sp>
        <p:nvSpPr>
          <p:cNvPr id="78" name="Rounded Rectangle 62"/>
          <p:cNvSpPr/>
          <p:nvPr/>
        </p:nvSpPr>
        <p:spPr>
          <a:xfrm>
            <a:off x="7149261" y="5678553"/>
            <a:ext cx="1312863" cy="3767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Complex applications integration &amp; SOA</a:t>
            </a:r>
          </a:p>
        </p:txBody>
      </p:sp>
      <p:sp>
        <p:nvSpPr>
          <p:cNvPr id="79" name="Rounded Rectangle 63"/>
          <p:cNvSpPr/>
          <p:nvPr/>
        </p:nvSpPr>
        <p:spPr>
          <a:xfrm>
            <a:off x="6220574" y="1288586"/>
            <a:ext cx="2287587" cy="620183"/>
          </a:xfrm>
          <a:prstGeom prst="roundRect">
            <a:avLst>
              <a:gd name="adj" fmla="val 3332"/>
            </a:avLst>
          </a:prstGeom>
          <a:ln/>
        </p:spPr>
        <p:style>
          <a:lnRef idx="1">
            <a:schemeClr val="accent2"/>
          </a:lnRef>
          <a:fillRef idx="3">
            <a:schemeClr val="accent2"/>
          </a:fillRef>
          <a:effectRef idx="2">
            <a:schemeClr val="accent2"/>
          </a:effectRef>
          <a:fontRef idx="minor">
            <a:schemeClr val="lt1"/>
          </a:fontRef>
        </p:style>
        <p:txBody>
          <a:bodyPr/>
          <a:lstStyle/>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Datacenter</a:t>
            </a:r>
          </a:p>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Management</a:t>
            </a:r>
          </a:p>
        </p:txBody>
      </p:sp>
      <p:sp>
        <p:nvSpPr>
          <p:cNvPr id="80" name="Rounded Rectangle 64"/>
          <p:cNvSpPr/>
          <p:nvPr/>
        </p:nvSpPr>
        <p:spPr>
          <a:xfrm>
            <a:off x="7146085" y="1392302"/>
            <a:ext cx="1314450" cy="3767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Server Management &amp; Monitoring</a:t>
            </a:r>
          </a:p>
        </p:txBody>
      </p:sp>
      <p:sp>
        <p:nvSpPr>
          <p:cNvPr id="81" name="Rectangle 85"/>
          <p:cNvSpPr/>
          <p:nvPr/>
        </p:nvSpPr>
        <p:spPr>
          <a:xfrm>
            <a:off x="5890374" y="1214502"/>
            <a:ext cx="187325" cy="5080000"/>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TextBox 90"/>
          <p:cNvSpPr txBox="1">
            <a:spLocks noChangeArrowheads="1"/>
          </p:cNvSpPr>
          <p:nvPr/>
        </p:nvSpPr>
        <p:spPr bwMode="auto">
          <a:xfrm rot="16200000">
            <a:off x="5291885" y="1813518"/>
            <a:ext cx="1397000"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Middle Management </a:t>
            </a:r>
          </a:p>
        </p:txBody>
      </p:sp>
      <p:cxnSp>
        <p:nvCxnSpPr>
          <p:cNvPr id="83" name="Straight Arrow Connector 106"/>
          <p:cNvCxnSpPr/>
          <p:nvPr/>
        </p:nvCxnSpPr>
        <p:spPr>
          <a:xfrm flipV="1">
            <a:off x="3889829" y="3639479"/>
            <a:ext cx="342060" cy="5545"/>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107"/>
          <p:cNvCxnSpPr/>
          <p:nvPr/>
        </p:nvCxnSpPr>
        <p:spPr>
          <a:xfrm flipV="1">
            <a:off x="5022917" y="2276872"/>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114"/>
          <p:cNvCxnSpPr/>
          <p:nvPr/>
        </p:nvCxnSpPr>
        <p:spPr>
          <a:xfrm flipV="1">
            <a:off x="5004048" y="4725144"/>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6" name="Left Bracket 32"/>
          <p:cNvSpPr/>
          <p:nvPr/>
        </p:nvSpPr>
        <p:spPr>
          <a:xfrm>
            <a:off x="6009889" y="2918720"/>
            <a:ext cx="101600" cy="2051353"/>
          </a:xfrm>
          <a:prstGeom prst="leftBracket">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7" name="Straight Arrow Connector 41986"/>
          <p:cNvCxnSpPr/>
          <p:nvPr/>
        </p:nvCxnSpPr>
        <p:spPr>
          <a:xfrm>
            <a:off x="5850231" y="4254035"/>
            <a:ext cx="174172" cy="0"/>
          </a:xfrm>
          <a:prstGeom prst="straightConnector1">
            <a:avLst/>
          </a:prstGeom>
          <a:ln>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8" name="Straight Connector 41997"/>
          <p:cNvCxnSpPr/>
          <p:nvPr/>
        </p:nvCxnSpPr>
        <p:spPr>
          <a:xfrm flipV="1">
            <a:off x="5857490" y="3645024"/>
            <a:ext cx="10654" cy="5993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Straight Arrow Connector 146"/>
          <p:cNvCxnSpPr/>
          <p:nvPr/>
        </p:nvCxnSpPr>
        <p:spPr>
          <a:xfrm flipV="1">
            <a:off x="5741375" y="3645024"/>
            <a:ext cx="130629" cy="19352"/>
          </a:xfrm>
          <a:prstGeom prst="straightConnector1">
            <a:avLst/>
          </a:prstGeom>
          <a:ln>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0" name="Straight Arrow Connector 150"/>
          <p:cNvCxnSpPr/>
          <p:nvPr/>
        </p:nvCxnSpPr>
        <p:spPr>
          <a:xfrm flipV="1">
            <a:off x="6735603" y="3209008"/>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152"/>
          <p:cNvCxnSpPr/>
          <p:nvPr/>
        </p:nvCxnSpPr>
        <p:spPr>
          <a:xfrm flipV="1">
            <a:off x="6721089" y="5337769"/>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153"/>
          <p:cNvCxnSpPr/>
          <p:nvPr/>
        </p:nvCxnSpPr>
        <p:spPr>
          <a:xfrm flipV="1">
            <a:off x="8063661" y="5347445"/>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154"/>
          <p:cNvCxnSpPr/>
          <p:nvPr/>
        </p:nvCxnSpPr>
        <p:spPr>
          <a:xfrm flipV="1">
            <a:off x="6742862" y="1916832"/>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155"/>
          <p:cNvCxnSpPr/>
          <p:nvPr/>
        </p:nvCxnSpPr>
        <p:spPr>
          <a:xfrm flipV="1">
            <a:off x="8005606" y="1926509"/>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156"/>
          <p:cNvCxnSpPr>
            <a:stCxn id="66" idx="3"/>
          </p:cNvCxnSpPr>
          <p:nvPr/>
        </p:nvCxnSpPr>
        <p:spPr>
          <a:xfrm>
            <a:off x="7239748" y="2721569"/>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160"/>
          <p:cNvCxnSpPr/>
          <p:nvPr/>
        </p:nvCxnSpPr>
        <p:spPr>
          <a:xfrm>
            <a:off x="7243150" y="4145452"/>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161"/>
          <p:cNvCxnSpPr/>
          <p:nvPr/>
        </p:nvCxnSpPr>
        <p:spPr>
          <a:xfrm>
            <a:off x="7246552" y="4725144"/>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162"/>
          <p:cNvCxnSpPr/>
          <p:nvPr/>
        </p:nvCxnSpPr>
        <p:spPr>
          <a:xfrm>
            <a:off x="8556239" y="3300934"/>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163"/>
          <p:cNvCxnSpPr/>
          <p:nvPr/>
        </p:nvCxnSpPr>
        <p:spPr>
          <a:xfrm>
            <a:off x="8487069" y="5871173"/>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64"/>
          <p:cNvCxnSpPr>
            <a:endCxn id="77" idx="1"/>
          </p:cNvCxnSpPr>
          <p:nvPr/>
        </p:nvCxnSpPr>
        <p:spPr>
          <a:xfrm flipV="1">
            <a:off x="5748632" y="5887045"/>
            <a:ext cx="473529" cy="11943"/>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67"/>
          <p:cNvCxnSpPr/>
          <p:nvPr/>
        </p:nvCxnSpPr>
        <p:spPr>
          <a:xfrm flipV="1">
            <a:off x="5746137" y="1587336"/>
            <a:ext cx="473529" cy="11943"/>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93"/>
          <p:cNvCxnSpPr/>
          <p:nvPr/>
        </p:nvCxnSpPr>
        <p:spPr>
          <a:xfrm flipV="1">
            <a:off x="3851920" y="1916832"/>
            <a:ext cx="353818" cy="690852"/>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95"/>
          <p:cNvCxnSpPr/>
          <p:nvPr/>
        </p:nvCxnSpPr>
        <p:spPr>
          <a:xfrm>
            <a:off x="3855535" y="4463540"/>
            <a:ext cx="381794" cy="740407"/>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3"/>
          <p:cNvCxnSpPr/>
          <p:nvPr/>
        </p:nvCxnSpPr>
        <p:spPr>
          <a:xfrm flipV="1">
            <a:off x="6006423" y="4215784"/>
            <a:ext cx="126153" cy="5304"/>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6" name="Rounded Rectangle 44"/>
          <p:cNvSpPr/>
          <p:nvPr/>
        </p:nvSpPr>
        <p:spPr bwMode="auto">
          <a:xfrm>
            <a:off x="4267667" y="3284984"/>
            <a:ext cx="1428750" cy="273051"/>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BPM</a:t>
            </a:r>
            <a:endParaRPr lang="en-US" sz="700" dirty="0"/>
          </a:p>
        </p:txBody>
      </p:sp>
      <p:cxnSp>
        <p:nvCxnSpPr>
          <p:cNvPr id="107" name="Straight Arrow Connector 93"/>
          <p:cNvCxnSpPr>
            <a:stCxn id="44" idx="0"/>
            <a:endCxn id="39" idx="3"/>
          </p:cNvCxnSpPr>
          <p:nvPr/>
        </p:nvCxnSpPr>
        <p:spPr>
          <a:xfrm flipH="1" flipV="1">
            <a:off x="1230063" y="1723213"/>
            <a:ext cx="538851" cy="272597"/>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93"/>
          <p:cNvCxnSpPr>
            <a:stCxn id="40" idx="3"/>
            <a:endCxn id="44" idx="2"/>
          </p:cNvCxnSpPr>
          <p:nvPr/>
        </p:nvCxnSpPr>
        <p:spPr>
          <a:xfrm flipV="1">
            <a:off x="1230063" y="2706358"/>
            <a:ext cx="538851" cy="37438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93"/>
          <p:cNvCxnSpPr/>
          <p:nvPr/>
        </p:nvCxnSpPr>
        <p:spPr>
          <a:xfrm flipV="1">
            <a:off x="1259632" y="3573016"/>
            <a:ext cx="288032" cy="36004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6"/>
          <p:cNvCxnSpPr/>
          <p:nvPr/>
        </p:nvCxnSpPr>
        <p:spPr>
          <a:xfrm flipV="1">
            <a:off x="2771800" y="3356992"/>
            <a:ext cx="504056" cy="5546"/>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06"/>
          <p:cNvCxnSpPr/>
          <p:nvPr/>
        </p:nvCxnSpPr>
        <p:spPr>
          <a:xfrm flipV="1">
            <a:off x="2771800" y="5727710"/>
            <a:ext cx="504056" cy="5546"/>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2" name="Straight Arrow Connector 95"/>
          <p:cNvCxnSpPr>
            <a:endCxn id="43" idx="0"/>
          </p:cNvCxnSpPr>
          <p:nvPr/>
        </p:nvCxnSpPr>
        <p:spPr>
          <a:xfrm>
            <a:off x="1259632" y="4725144"/>
            <a:ext cx="970240" cy="688331"/>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95"/>
          <p:cNvCxnSpPr>
            <a:stCxn id="46" idx="3"/>
            <a:endCxn id="43" idx="1"/>
          </p:cNvCxnSpPr>
          <p:nvPr/>
        </p:nvCxnSpPr>
        <p:spPr>
          <a:xfrm>
            <a:off x="1235403" y="5733176"/>
            <a:ext cx="456277" cy="4335"/>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4" name="Straight Arrow Connector 95"/>
          <p:cNvCxnSpPr>
            <a:stCxn id="44" idx="3"/>
          </p:cNvCxnSpPr>
          <p:nvPr/>
        </p:nvCxnSpPr>
        <p:spPr>
          <a:xfrm>
            <a:off x="2110887" y="2351084"/>
            <a:ext cx="228865" cy="64586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5" name="Rectangle 85"/>
          <p:cNvSpPr/>
          <p:nvPr/>
        </p:nvSpPr>
        <p:spPr>
          <a:xfrm>
            <a:off x="399023" y="924623"/>
            <a:ext cx="2732818" cy="228948"/>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smtClean="0">
                <a:effectLst>
                  <a:outerShdw blurRad="50800" dist="38100" dir="2700000" algn="tl" rotWithShape="0">
                    <a:prstClr val="black">
                      <a:alpha val="40000"/>
                    </a:prstClr>
                  </a:outerShdw>
                </a:effectLst>
              </a:rPr>
              <a:t>Local</a:t>
            </a:r>
            <a:endParaRPr lang="en-US" dirty="0">
              <a:effectLst>
                <a:outerShdw blurRad="50800" dist="38100" dir="2700000" algn="tl" rotWithShape="0">
                  <a:prstClr val="black">
                    <a:alpha val="40000"/>
                  </a:prstClr>
                </a:outerShdw>
              </a:effectLst>
            </a:endParaRPr>
          </a:p>
        </p:txBody>
      </p:sp>
      <p:sp>
        <p:nvSpPr>
          <p:cNvPr id="116" name="Rectangle 85"/>
          <p:cNvSpPr/>
          <p:nvPr/>
        </p:nvSpPr>
        <p:spPr>
          <a:xfrm>
            <a:off x="3192665" y="933573"/>
            <a:ext cx="2732818" cy="228948"/>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smtClean="0">
                <a:effectLst>
                  <a:outerShdw blurRad="50800" dist="38100" dir="2700000" algn="tl" rotWithShape="0">
                    <a:prstClr val="black">
                      <a:alpha val="40000"/>
                    </a:prstClr>
                  </a:outerShdw>
                </a:effectLst>
              </a:rPr>
              <a:t>Operative Layer</a:t>
            </a:r>
            <a:endParaRPr lang="en-US" dirty="0">
              <a:effectLst>
                <a:outerShdw blurRad="50800" dist="38100" dir="2700000" algn="tl" rotWithShape="0">
                  <a:prstClr val="black">
                    <a:alpha val="40000"/>
                  </a:prstClr>
                </a:outerShdw>
              </a:effectLst>
            </a:endParaRPr>
          </a:p>
        </p:txBody>
      </p:sp>
      <p:sp>
        <p:nvSpPr>
          <p:cNvPr id="117" name="Rectangle 85"/>
          <p:cNvSpPr/>
          <p:nvPr/>
        </p:nvSpPr>
        <p:spPr>
          <a:xfrm>
            <a:off x="5979920" y="924623"/>
            <a:ext cx="2912559" cy="237898"/>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400" dirty="0" smtClean="0">
                <a:effectLst>
                  <a:outerShdw blurRad="50800" dist="38100" dir="2700000" algn="tl" rotWithShape="0">
                    <a:prstClr val="black">
                      <a:alpha val="40000"/>
                    </a:prstClr>
                  </a:outerShdw>
                </a:effectLst>
              </a:rPr>
              <a:t>Enterprise Layer</a:t>
            </a:r>
            <a:endParaRPr lang="en-US" dirty="0">
              <a:effectLst>
                <a:outerShdw blurRad="50800" dist="38100" dir="2700000" algn="tl" rotWithShape="0">
                  <a:prstClr val="black">
                    <a:alpha val="40000"/>
                  </a:prstClr>
                </a:outerShdw>
              </a:effectLst>
            </a:endParaRPr>
          </a:p>
        </p:txBody>
      </p:sp>
      <p:sp>
        <p:nvSpPr>
          <p:cNvPr id="118" name="Rechtwinkliges Dreieck 117"/>
          <p:cNvSpPr/>
          <p:nvPr/>
        </p:nvSpPr>
        <p:spPr>
          <a:xfrm>
            <a:off x="399022" y="260648"/>
            <a:ext cx="8493457" cy="576064"/>
          </a:xfrm>
          <a:prstGeom prst="rtTriangle">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endParaRPr lang="de-DE" sz="1200" b="1">
              <a:solidFill>
                <a:schemeClr val="tx1"/>
              </a:solidFill>
            </a:endParaRPr>
          </a:p>
        </p:txBody>
      </p:sp>
      <p:sp>
        <p:nvSpPr>
          <p:cNvPr id="119" name="Rechtwinkliges Dreieck 118"/>
          <p:cNvSpPr/>
          <p:nvPr/>
        </p:nvSpPr>
        <p:spPr>
          <a:xfrm rot="10800000">
            <a:off x="395536" y="188641"/>
            <a:ext cx="8493457" cy="576064"/>
          </a:xfrm>
          <a:prstGeom prst="rtTriangle">
            <a:avLst/>
          </a:prstGeom>
          <a:gradFill rotWithShape="1">
            <a:gsLst>
              <a:gs pos="0">
                <a:schemeClr val="bg2">
                  <a:lumMod val="40000"/>
                  <a:lumOff val="60000"/>
                </a:schemeClr>
              </a:gs>
              <a:gs pos="100000">
                <a:schemeClr val="bg2">
                  <a:lumMod val="75000"/>
                </a:schemeClr>
              </a:gs>
            </a:gsLst>
            <a:lin ang="2700000" scaled="1"/>
          </a:gradFill>
          <a:ln w="15875" algn="ctr">
            <a:solidFill>
              <a:srgbClr val="7074A4"/>
            </a:solidFill>
            <a:round/>
            <a:headEnd/>
            <a:tailEnd/>
          </a:ln>
        </p:spPr>
        <p:txBody>
          <a:bodyPr anchor="ctr"/>
          <a:lstStyle/>
          <a:p>
            <a:pPr algn="r" defTabSz="930275" eaLnBrk="0" hangingPunct="0"/>
            <a:endParaRPr lang="de-DE" sz="1200" b="1" dirty="0">
              <a:solidFill>
                <a:schemeClr val="tx1"/>
              </a:solidFill>
            </a:endParaRPr>
          </a:p>
        </p:txBody>
      </p:sp>
      <p:sp>
        <p:nvSpPr>
          <p:cNvPr id="120" name="Textfeld 119"/>
          <p:cNvSpPr txBox="1"/>
          <p:nvPr/>
        </p:nvSpPr>
        <p:spPr>
          <a:xfrm>
            <a:off x="5220072" y="188640"/>
            <a:ext cx="3668568" cy="369332"/>
          </a:xfrm>
          <a:prstGeom prst="rect">
            <a:avLst/>
          </a:prstGeom>
          <a:noFill/>
        </p:spPr>
        <p:txBody>
          <a:bodyPr wrap="none" rtlCol="0">
            <a:spAutoFit/>
          </a:bodyPr>
          <a:lstStyle/>
          <a:p>
            <a:r>
              <a:rPr lang="de-DE" dirty="0" err="1" smtClean="0"/>
              <a:t>Supervisory</a:t>
            </a:r>
            <a:r>
              <a:rPr lang="de-DE" dirty="0" smtClean="0"/>
              <a:t>, Control </a:t>
            </a:r>
            <a:r>
              <a:rPr lang="de-DE" dirty="0" err="1" smtClean="0"/>
              <a:t>and</a:t>
            </a:r>
            <a:r>
              <a:rPr lang="de-DE" dirty="0" smtClean="0"/>
              <a:t> Adaption</a:t>
            </a:r>
            <a:endParaRPr lang="de-DE" dirty="0"/>
          </a:p>
        </p:txBody>
      </p:sp>
      <p:sp>
        <p:nvSpPr>
          <p:cNvPr id="121" name="Textfeld 120"/>
          <p:cNvSpPr txBox="1"/>
          <p:nvPr/>
        </p:nvSpPr>
        <p:spPr>
          <a:xfrm>
            <a:off x="403181" y="476673"/>
            <a:ext cx="4160113" cy="369332"/>
          </a:xfrm>
          <a:prstGeom prst="rect">
            <a:avLst/>
          </a:prstGeom>
          <a:noFill/>
        </p:spPr>
        <p:txBody>
          <a:bodyPr wrap="none" rtlCol="0">
            <a:spAutoFit/>
          </a:bodyPr>
          <a:lstStyle/>
          <a:p>
            <a:r>
              <a:rPr lang="de-DE" dirty="0" smtClean="0"/>
              <a:t>Information </a:t>
            </a:r>
            <a:r>
              <a:rPr lang="de-DE" dirty="0" err="1" smtClean="0"/>
              <a:t>Enrichment</a:t>
            </a:r>
            <a:r>
              <a:rPr lang="de-DE" dirty="0" smtClean="0"/>
              <a:t> </a:t>
            </a:r>
            <a:r>
              <a:rPr lang="de-DE" dirty="0" err="1" smtClean="0"/>
              <a:t>and</a:t>
            </a:r>
            <a:r>
              <a:rPr lang="de-DE" dirty="0" smtClean="0"/>
              <a:t> Monitoring</a:t>
            </a:r>
            <a:endParaRPr lang="de-DE" dirty="0"/>
          </a:p>
        </p:txBody>
      </p:sp>
    </p:spTree>
    <p:extLst>
      <p:ext uri="{BB962C8B-B14F-4D97-AF65-F5344CB8AC3E}">
        <p14:creationId xmlns:p14="http://schemas.microsoft.com/office/powerpoint/2010/main" val="15204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2"/>
          <a:stretch>
            <a:fillRect/>
          </a:stretch>
        </p:blipFill>
        <p:spPr>
          <a:xfrm>
            <a:off x="-36512" y="-2704"/>
            <a:ext cx="9280128" cy="6960096"/>
          </a:xfrm>
          <a:prstGeom prst="rect">
            <a:avLst/>
          </a:prstGeom>
        </p:spPr>
      </p:pic>
      <p:sp>
        <p:nvSpPr>
          <p:cNvPr id="4" name="Rechteck 3"/>
          <p:cNvSpPr/>
          <p:nvPr/>
        </p:nvSpPr>
        <p:spPr>
          <a:xfrm>
            <a:off x="-36512" y="332656"/>
            <a:ext cx="3672408" cy="864096"/>
          </a:xfrm>
          <a:prstGeom prst="rect">
            <a:avLst/>
          </a:prstGeom>
          <a:gradFill flip="none" rotWithShape="1">
            <a:gsLst>
              <a:gs pos="0">
                <a:schemeClr val="accent3">
                  <a:shade val="51000"/>
                  <a:satMod val="130000"/>
                  <a:alpha val="62000"/>
                </a:schemeClr>
              </a:gs>
              <a:gs pos="80000">
                <a:schemeClr val="accent3">
                  <a:shade val="93000"/>
                  <a:satMod val="130000"/>
                  <a:alpha val="62000"/>
                </a:schemeClr>
              </a:gs>
              <a:gs pos="100000">
                <a:schemeClr val="accent3">
                  <a:shade val="94000"/>
                  <a:satMod val="135000"/>
                  <a:alpha val="62000"/>
                </a:schemeClr>
              </a:gs>
            </a:gsLst>
            <a:lin ang="16200000" scaled="0"/>
            <a:tileRect/>
          </a:gradFill>
          <a:ln>
            <a:noFill/>
          </a:ln>
        </p:spPr>
        <p:style>
          <a:lnRef idx="1">
            <a:schemeClr val="accent3"/>
          </a:lnRef>
          <a:fillRef idx="3">
            <a:schemeClr val="accent3"/>
          </a:fillRef>
          <a:effectRef idx="2">
            <a:schemeClr val="accent3"/>
          </a:effectRef>
          <a:fontRef idx="minor">
            <a:schemeClr val="lt1"/>
          </a:fontRef>
        </p:style>
        <p:txBody>
          <a:bodyPr rtlCol="0" anchor="ctr"/>
          <a:lstStyle/>
          <a:p>
            <a:r>
              <a:rPr lang="de-DE" sz="3600" dirty="0" smtClean="0"/>
              <a:t>	Genial!</a:t>
            </a:r>
            <a:endParaRPr lang="de-DE" sz="3600" dirty="0"/>
          </a:p>
        </p:txBody>
      </p:sp>
    </p:spTree>
    <p:extLst>
      <p:ext uri="{BB962C8B-B14F-4D97-AF65-F5344CB8AC3E}">
        <p14:creationId xmlns:p14="http://schemas.microsoft.com/office/powerpoint/2010/main" val="2297109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Aber warum hat es denn mit dem Kühlschrank nicht funktioniert?</a:t>
            </a:r>
            <a:endParaRPr lang="de-DE" dirty="0"/>
          </a:p>
        </p:txBody>
      </p:sp>
      <p:sp>
        <p:nvSpPr>
          <p:cNvPr id="3" name="Inhaltsplatzhalter 2"/>
          <p:cNvSpPr>
            <a:spLocks noGrp="1"/>
          </p:cNvSpPr>
          <p:nvPr>
            <p:ph idx="1"/>
          </p:nvPr>
        </p:nvSpPr>
        <p:spPr>
          <a:xfrm>
            <a:off x="3635896" y="1367999"/>
            <a:ext cx="5148104" cy="4824000"/>
          </a:xfrm>
        </p:spPr>
        <p:txBody>
          <a:bodyPr/>
          <a:lstStyle/>
          <a:p>
            <a:pPr marL="0" indent="0">
              <a:buNone/>
            </a:pPr>
            <a:r>
              <a:rPr lang="de-DE" dirty="0"/>
              <a:t>"</a:t>
            </a:r>
            <a:r>
              <a:rPr lang="de-DE" dirty="0" err="1"/>
              <a:t>Imagine</a:t>
            </a:r>
            <a:r>
              <a:rPr lang="de-DE" dirty="0"/>
              <a:t> </a:t>
            </a:r>
            <a:r>
              <a:rPr lang="de-DE" dirty="0" err="1"/>
              <a:t>this</a:t>
            </a:r>
            <a:r>
              <a:rPr lang="de-DE" dirty="0"/>
              <a:t>," Adrian King, </a:t>
            </a:r>
            <a:r>
              <a:rPr lang="de-DE" dirty="0" err="1"/>
              <a:t>president</a:t>
            </a:r>
            <a:r>
              <a:rPr lang="de-DE" dirty="0"/>
              <a:t> </a:t>
            </a:r>
            <a:r>
              <a:rPr lang="de-DE" dirty="0" err="1"/>
              <a:t>of</a:t>
            </a:r>
            <a:r>
              <a:rPr lang="de-DE" dirty="0"/>
              <a:t> </a:t>
            </a:r>
            <a:r>
              <a:rPr lang="de-DE" dirty="0" err="1"/>
              <a:t>ICL's</a:t>
            </a:r>
            <a:r>
              <a:rPr lang="de-DE" dirty="0"/>
              <a:t> </a:t>
            </a:r>
            <a:r>
              <a:rPr lang="de-DE" dirty="0" err="1"/>
              <a:t>retail</a:t>
            </a:r>
            <a:r>
              <a:rPr lang="de-DE" dirty="0"/>
              <a:t> </a:t>
            </a:r>
            <a:r>
              <a:rPr lang="de-DE" dirty="0" err="1"/>
              <a:t>system</a:t>
            </a:r>
            <a:r>
              <a:rPr lang="de-DE" dirty="0"/>
              <a:t> </a:t>
            </a:r>
            <a:r>
              <a:rPr lang="de-DE" dirty="0" err="1"/>
              <a:t>division</a:t>
            </a:r>
            <a:r>
              <a:rPr lang="de-DE" dirty="0"/>
              <a:t> </a:t>
            </a:r>
            <a:r>
              <a:rPr lang="de-DE" dirty="0" err="1"/>
              <a:t>said</a:t>
            </a:r>
            <a:r>
              <a:rPr lang="de-DE" dirty="0"/>
              <a:t> back in 1999. "</a:t>
            </a:r>
            <a:r>
              <a:rPr lang="de-DE" dirty="0" err="1"/>
              <a:t>You're</a:t>
            </a:r>
            <a:r>
              <a:rPr lang="de-DE" dirty="0"/>
              <a:t> in </a:t>
            </a:r>
            <a:r>
              <a:rPr lang="de-DE" dirty="0" err="1"/>
              <a:t>the</a:t>
            </a:r>
            <a:r>
              <a:rPr lang="de-DE" dirty="0"/>
              <a:t> </a:t>
            </a:r>
            <a:r>
              <a:rPr lang="de-DE" dirty="0" err="1"/>
              <a:t>kitchen</a:t>
            </a:r>
            <a:r>
              <a:rPr lang="de-DE" dirty="0"/>
              <a:t> </a:t>
            </a:r>
            <a:r>
              <a:rPr lang="de-DE" dirty="0" err="1"/>
              <a:t>and</a:t>
            </a:r>
            <a:r>
              <a:rPr lang="de-DE" dirty="0"/>
              <a:t> </a:t>
            </a:r>
            <a:r>
              <a:rPr lang="de-DE" dirty="0" err="1"/>
              <a:t>notice</a:t>
            </a:r>
            <a:r>
              <a:rPr lang="de-DE" dirty="0"/>
              <a:t> </a:t>
            </a:r>
            <a:r>
              <a:rPr lang="de-DE" dirty="0" err="1"/>
              <a:t>that</a:t>
            </a:r>
            <a:r>
              <a:rPr lang="de-DE" dirty="0"/>
              <a:t> </a:t>
            </a:r>
            <a:r>
              <a:rPr lang="de-DE" dirty="0" err="1"/>
              <a:t>you're</a:t>
            </a:r>
            <a:r>
              <a:rPr lang="de-DE" dirty="0"/>
              <a:t> </a:t>
            </a:r>
            <a:r>
              <a:rPr lang="de-DE" dirty="0" err="1"/>
              <a:t>running</a:t>
            </a:r>
            <a:r>
              <a:rPr lang="de-DE" dirty="0"/>
              <a:t> </a:t>
            </a:r>
            <a:r>
              <a:rPr lang="de-DE" dirty="0" err="1"/>
              <a:t>low</a:t>
            </a:r>
            <a:r>
              <a:rPr lang="de-DE" dirty="0"/>
              <a:t> on </a:t>
            </a:r>
            <a:r>
              <a:rPr lang="de-DE" dirty="0" err="1"/>
              <a:t>eggs</a:t>
            </a:r>
            <a:r>
              <a:rPr lang="de-DE" dirty="0"/>
              <a:t>. </a:t>
            </a:r>
            <a:r>
              <a:rPr lang="de-DE" dirty="0" err="1"/>
              <a:t>You</a:t>
            </a:r>
            <a:r>
              <a:rPr lang="de-DE" dirty="0"/>
              <a:t> </a:t>
            </a:r>
            <a:r>
              <a:rPr lang="de-DE" dirty="0" err="1"/>
              <a:t>swipe</a:t>
            </a:r>
            <a:r>
              <a:rPr lang="de-DE" dirty="0"/>
              <a:t> </a:t>
            </a:r>
            <a:r>
              <a:rPr lang="de-DE" dirty="0" err="1"/>
              <a:t>the</a:t>
            </a:r>
            <a:r>
              <a:rPr lang="de-DE" dirty="0"/>
              <a:t> </a:t>
            </a:r>
            <a:r>
              <a:rPr lang="de-DE" dirty="0" err="1"/>
              <a:t>carton</a:t>
            </a:r>
            <a:r>
              <a:rPr lang="de-DE" dirty="0"/>
              <a:t> </a:t>
            </a:r>
            <a:r>
              <a:rPr lang="de-DE" dirty="0" err="1"/>
              <a:t>past</a:t>
            </a:r>
            <a:r>
              <a:rPr lang="de-DE" dirty="0"/>
              <a:t> </a:t>
            </a:r>
            <a:r>
              <a:rPr lang="de-DE" dirty="0" err="1"/>
              <a:t>the</a:t>
            </a:r>
            <a:r>
              <a:rPr lang="de-DE" dirty="0"/>
              <a:t> </a:t>
            </a:r>
            <a:r>
              <a:rPr lang="de-DE" dirty="0" err="1"/>
              <a:t>barcode</a:t>
            </a:r>
            <a:r>
              <a:rPr lang="de-DE" dirty="0"/>
              <a:t> </a:t>
            </a:r>
            <a:r>
              <a:rPr lang="de-DE" dirty="0" err="1"/>
              <a:t>scanner</a:t>
            </a:r>
            <a:r>
              <a:rPr lang="de-DE" dirty="0"/>
              <a:t>, </a:t>
            </a:r>
            <a:r>
              <a:rPr lang="de-DE" dirty="0" err="1"/>
              <a:t>which</a:t>
            </a:r>
            <a:r>
              <a:rPr lang="de-DE" dirty="0"/>
              <a:t> </a:t>
            </a:r>
            <a:r>
              <a:rPr lang="de-DE" dirty="0" err="1"/>
              <a:t>makes</a:t>
            </a:r>
            <a:r>
              <a:rPr lang="de-DE" dirty="0"/>
              <a:t> a </a:t>
            </a:r>
            <a:r>
              <a:rPr lang="de-DE" dirty="0" err="1"/>
              <a:t>note</a:t>
            </a:r>
            <a:r>
              <a:rPr lang="de-DE" dirty="0"/>
              <a:t> on </a:t>
            </a:r>
            <a:r>
              <a:rPr lang="de-DE" dirty="0" err="1"/>
              <a:t>its</a:t>
            </a:r>
            <a:r>
              <a:rPr lang="de-DE" dirty="0"/>
              <a:t> personal ‘</a:t>
            </a:r>
            <a:r>
              <a:rPr lang="de-DE" dirty="0" err="1"/>
              <a:t>shopping</a:t>
            </a:r>
            <a:r>
              <a:rPr lang="de-DE" dirty="0"/>
              <a:t> </a:t>
            </a:r>
            <a:r>
              <a:rPr lang="de-DE" dirty="0" err="1"/>
              <a:t>list</a:t>
            </a:r>
            <a:r>
              <a:rPr lang="de-DE" dirty="0"/>
              <a:t>'. </a:t>
            </a:r>
            <a:r>
              <a:rPr lang="de-DE" dirty="0" err="1"/>
              <a:t>When</a:t>
            </a:r>
            <a:r>
              <a:rPr lang="de-DE" dirty="0"/>
              <a:t> </a:t>
            </a:r>
            <a:r>
              <a:rPr lang="de-DE" dirty="0" err="1"/>
              <a:t>you're</a:t>
            </a:r>
            <a:r>
              <a:rPr lang="de-DE" dirty="0"/>
              <a:t> </a:t>
            </a:r>
            <a:r>
              <a:rPr lang="de-DE" dirty="0" err="1"/>
              <a:t>ready</a:t>
            </a:r>
            <a:r>
              <a:rPr lang="de-DE" dirty="0"/>
              <a:t>, </a:t>
            </a:r>
            <a:r>
              <a:rPr lang="de-DE" dirty="0" err="1"/>
              <a:t>you</a:t>
            </a:r>
            <a:r>
              <a:rPr lang="de-DE" dirty="0"/>
              <a:t> send </a:t>
            </a:r>
            <a:r>
              <a:rPr lang="de-DE" dirty="0" err="1"/>
              <a:t>the</a:t>
            </a:r>
            <a:r>
              <a:rPr lang="de-DE" dirty="0"/>
              <a:t> </a:t>
            </a:r>
            <a:r>
              <a:rPr lang="de-DE" dirty="0" err="1"/>
              <a:t>list</a:t>
            </a:r>
            <a:r>
              <a:rPr lang="de-DE" dirty="0"/>
              <a:t> </a:t>
            </a:r>
            <a:r>
              <a:rPr lang="de-DE" dirty="0" err="1"/>
              <a:t>to</a:t>
            </a:r>
            <a:r>
              <a:rPr lang="de-DE" dirty="0"/>
              <a:t> a </a:t>
            </a:r>
            <a:r>
              <a:rPr lang="de-DE" dirty="0" err="1"/>
              <a:t>nominated</a:t>
            </a:r>
            <a:r>
              <a:rPr lang="de-DE" dirty="0"/>
              <a:t> </a:t>
            </a:r>
            <a:r>
              <a:rPr lang="de-DE" dirty="0" err="1"/>
              <a:t>supermarket</a:t>
            </a:r>
            <a:r>
              <a:rPr lang="de-DE" dirty="0"/>
              <a:t>, </a:t>
            </a:r>
            <a:r>
              <a:rPr lang="de-DE" dirty="0" err="1"/>
              <a:t>which</a:t>
            </a:r>
            <a:r>
              <a:rPr lang="de-DE" dirty="0"/>
              <a:t> </a:t>
            </a:r>
            <a:r>
              <a:rPr lang="de-DE" dirty="0" err="1"/>
              <a:t>can</a:t>
            </a:r>
            <a:r>
              <a:rPr lang="de-DE" dirty="0"/>
              <a:t> </a:t>
            </a:r>
            <a:r>
              <a:rPr lang="de-DE" dirty="0" err="1"/>
              <a:t>then</a:t>
            </a:r>
            <a:r>
              <a:rPr lang="de-DE" dirty="0"/>
              <a:t> </a:t>
            </a:r>
            <a:r>
              <a:rPr lang="de-DE" dirty="0" err="1"/>
              <a:t>make</a:t>
            </a:r>
            <a:r>
              <a:rPr lang="de-DE" dirty="0"/>
              <a:t> </a:t>
            </a:r>
            <a:r>
              <a:rPr lang="de-DE" dirty="0" err="1"/>
              <a:t>up</a:t>
            </a:r>
            <a:r>
              <a:rPr lang="de-DE" dirty="0"/>
              <a:t> </a:t>
            </a:r>
            <a:r>
              <a:rPr lang="de-DE" dirty="0" err="1"/>
              <a:t>and</a:t>
            </a:r>
            <a:r>
              <a:rPr lang="de-DE" dirty="0"/>
              <a:t> </a:t>
            </a:r>
            <a:r>
              <a:rPr lang="de-DE" dirty="0" err="1"/>
              <a:t>deliver</a:t>
            </a:r>
            <a:r>
              <a:rPr lang="de-DE" dirty="0"/>
              <a:t> </a:t>
            </a:r>
            <a:r>
              <a:rPr lang="de-DE" dirty="0" err="1"/>
              <a:t>the</a:t>
            </a:r>
            <a:r>
              <a:rPr lang="de-DE" dirty="0"/>
              <a:t> </a:t>
            </a:r>
            <a:r>
              <a:rPr lang="de-DE" dirty="0" err="1"/>
              <a:t>order</a:t>
            </a:r>
            <a:r>
              <a:rPr lang="de-DE" dirty="0"/>
              <a:t> </a:t>
            </a:r>
            <a:r>
              <a:rPr lang="de-DE" dirty="0" err="1"/>
              <a:t>to</a:t>
            </a:r>
            <a:r>
              <a:rPr lang="de-DE" dirty="0"/>
              <a:t> </a:t>
            </a:r>
            <a:r>
              <a:rPr lang="de-DE" dirty="0" err="1"/>
              <a:t>your</a:t>
            </a:r>
            <a:r>
              <a:rPr lang="de-DE" dirty="0"/>
              <a:t> </a:t>
            </a:r>
            <a:r>
              <a:rPr lang="de-DE" dirty="0" err="1"/>
              <a:t>home</a:t>
            </a:r>
            <a:r>
              <a:rPr lang="de-DE" dirty="0"/>
              <a:t>." </a:t>
            </a:r>
          </a:p>
        </p:txBody>
      </p:sp>
      <p:pic>
        <p:nvPicPr>
          <p:cNvPr id="4" name="Bild 3"/>
          <p:cNvPicPr>
            <a:picLocks noChangeAspect="1"/>
          </p:cNvPicPr>
          <p:nvPr/>
        </p:nvPicPr>
        <p:blipFill>
          <a:blip r:embed="rId3"/>
          <a:stretch>
            <a:fillRect/>
          </a:stretch>
        </p:blipFill>
        <p:spPr>
          <a:xfrm>
            <a:off x="323528" y="1196752"/>
            <a:ext cx="2771991" cy="5157192"/>
          </a:xfrm>
          <a:prstGeom prst="rect">
            <a:avLst/>
          </a:prstGeom>
        </p:spPr>
      </p:pic>
    </p:spTree>
    <p:extLst>
      <p:ext uri="{BB962C8B-B14F-4D97-AF65-F5344CB8AC3E}">
        <p14:creationId xmlns:p14="http://schemas.microsoft.com/office/powerpoint/2010/main" val="943114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108520" y="0"/>
            <a:ext cx="9361040" cy="6093296"/>
          </a:xfrm>
          <a:prstGeom prst="rect">
            <a:avLst/>
          </a:prstGeom>
          <a:gradFill flip="none" rotWithShape="1">
            <a:gsLst>
              <a:gs pos="0">
                <a:schemeClr val="bg1"/>
              </a:gs>
              <a:gs pos="100000">
                <a:srgbClr val="FFFFFF"/>
              </a:gs>
              <a:gs pos="50000">
                <a:schemeClr val="tx2"/>
              </a:gs>
              <a:gs pos="90000">
                <a:schemeClr val="tx2">
                  <a:lumMod val="95000"/>
                  <a:lumOff val="5000"/>
                </a:schemeClr>
              </a:gs>
              <a:gs pos="10000">
                <a:schemeClr val="tx2">
                  <a:lumMod val="95000"/>
                  <a:lumOff val="500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5" name="Bild 4"/>
          <p:cNvPicPr>
            <a:picLocks noChangeAspect="1"/>
          </p:cNvPicPr>
          <p:nvPr/>
        </p:nvPicPr>
        <p:blipFill rotWithShape="1">
          <a:blip r:embed="rId2"/>
          <a:srcRect t="3220" b="11459"/>
          <a:stretch/>
        </p:blipFill>
        <p:spPr>
          <a:xfrm>
            <a:off x="-212426" y="1086354"/>
            <a:ext cx="9421323" cy="3782806"/>
          </a:xfrm>
          <a:prstGeom prst="rect">
            <a:avLst/>
          </a:prstGeom>
        </p:spPr>
      </p:pic>
    </p:spTree>
    <p:extLst>
      <p:ext uri="{BB962C8B-B14F-4D97-AF65-F5344CB8AC3E}">
        <p14:creationId xmlns:p14="http://schemas.microsoft.com/office/powerpoint/2010/main" val="316846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Und heute steigt Google in den Markt ein.</a:t>
            </a:r>
            <a:endParaRPr lang="de-DE" dirty="0"/>
          </a:p>
        </p:txBody>
      </p:sp>
      <p:pic>
        <p:nvPicPr>
          <p:cNvPr id="3" name="Bild 2"/>
          <p:cNvPicPr>
            <a:picLocks noChangeAspect="1"/>
          </p:cNvPicPr>
          <p:nvPr/>
        </p:nvPicPr>
        <p:blipFill>
          <a:blip r:embed="rId3"/>
          <a:stretch>
            <a:fillRect/>
          </a:stretch>
        </p:blipFill>
        <p:spPr>
          <a:xfrm>
            <a:off x="1978617" y="1268760"/>
            <a:ext cx="5329687" cy="50150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136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4" name="Titel 2"/>
          <p:cNvSpPr txBox="1">
            <a:spLocks/>
          </p:cNvSpPr>
          <p:nvPr/>
        </p:nvSpPr>
        <p:spPr>
          <a:xfrm>
            <a:off x="512400" y="368400"/>
            <a:ext cx="8426842" cy="864000"/>
          </a:xfrm>
          <a:prstGeom prst="rect">
            <a:avLst/>
          </a:prstGeom>
        </p:spPr>
        <p:txBody>
          <a:bodyPr vert="horz" lIns="0" tIns="0" rIns="0" bIns="0" rtlCol="0" anchor="b" anchorCtr="0">
            <a:normAutofit/>
          </a:bodyPr>
          <a:lstStyle>
            <a:lvl1pPr algn="l" defTabSz="914400" rtl="0" eaLnBrk="1" latinLnBrk="0" hangingPunct="1">
              <a:lnSpc>
                <a:spcPts val="3000"/>
              </a:lnSpc>
              <a:spcBef>
                <a:spcPct val="0"/>
              </a:spcBef>
              <a:buNone/>
              <a:defRPr sz="2800" b="1" kern="1200" baseline="0">
                <a:solidFill>
                  <a:schemeClr val="tx1"/>
                </a:solidFill>
                <a:latin typeface="+mj-lt"/>
                <a:ea typeface="+mj-ea"/>
                <a:cs typeface="+mj-cs"/>
              </a:defRPr>
            </a:lvl1pPr>
          </a:lstStyle>
          <a:p>
            <a:r>
              <a:rPr lang="de-CH" dirty="0" smtClean="0"/>
              <a:t>Was passiert in 60 Sekunden?</a:t>
            </a:r>
            <a:endParaRPr lang="en-US" dirty="0"/>
          </a:p>
        </p:txBody>
      </p:sp>
      <p:pic>
        <p:nvPicPr>
          <p:cNvPr id="3" name="Bild 2"/>
          <p:cNvPicPr>
            <a:picLocks noChangeAspect="1"/>
          </p:cNvPicPr>
          <p:nvPr/>
        </p:nvPicPr>
        <p:blipFill>
          <a:blip r:embed="rId3"/>
          <a:stretch>
            <a:fillRect/>
          </a:stretch>
        </p:blipFill>
        <p:spPr>
          <a:xfrm>
            <a:off x="-191029" y="0"/>
            <a:ext cx="9493250" cy="6858000"/>
          </a:xfrm>
          <a:prstGeom prst="rect">
            <a:avLst/>
          </a:prstGeom>
        </p:spPr>
      </p:pic>
    </p:spTree>
    <p:extLst>
      <p:ext uri="{BB962C8B-B14F-4D97-AF65-F5344CB8AC3E}">
        <p14:creationId xmlns:p14="http://schemas.microsoft.com/office/powerpoint/2010/main" val="255589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Warum?</a:t>
            </a:r>
            <a:endParaRPr lang="de-DE" dirty="0"/>
          </a:p>
        </p:txBody>
      </p:sp>
      <p:pic>
        <p:nvPicPr>
          <p:cNvPr id="4" name="Bild 3"/>
          <p:cNvPicPr>
            <a:picLocks noChangeAspect="1"/>
          </p:cNvPicPr>
          <p:nvPr/>
        </p:nvPicPr>
        <p:blipFill>
          <a:blip r:embed="rId2">
            <a:alphaModFix/>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403648" y="1196752"/>
            <a:ext cx="7417610" cy="4937347"/>
          </a:xfrm>
          <a:prstGeom prst="rect">
            <a:avLst/>
          </a:prstGeom>
        </p:spPr>
      </p:pic>
      <p:sp>
        <p:nvSpPr>
          <p:cNvPr id="3" name="Rechteck 2"/>
          <p:cNvSpPr/>
          <p:nvPr/>
        </p:nvSpPr>
        <p:spPr>
          <a:xfrm>
            <a:off x="395536" y="3501008"/>
            <a:ext cx="5378395" cy="2585323"/>
          </a:xfrm>
          <a:prstGeom prst="rect">
            <a:avLst/>
          </a:prstGeom>
          <a:noFill/>
        </p:spPr>
        <p:txBody>
          <a:bodyPr wrap="none" lIns="91440" tIns="45720" rIns="91440" bIns="45720">
            <a:spAutoFit/>
          </a:bodyPr>
          <a:lstStyle/>
          <a:p>
            <a:pPr algn="ctr"/>
            <a:r>
              <a:rPr lang="de-DE" sz="5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Information</a:t>
            </a:r>
          </a:p>
          <a:p>
            <a:pPr algn="ctr"/>
            <a:r>
              <a:rPr lang="de-DE" sz="5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i</a:t>
            </a:r>
            <a:r>
              <a:rPr lang="de-DE" sz="5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st die Währung</a:t>
            </a:r>
          </a:p>
          <a:p>
            <a:pPr algn="ctr"/>
            <a:r>
              <a:rPr lang="de-DE" sz="54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der Zukunft</a:t>
            </a:r>
            <a:endParaRPr lang="de-DE" sz="54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Tree>
    <p:extLst>
      <p:ext uri="{BB962C8B-B14F-4D97-AF65-F5344CB8AC3E}">
        <p14:creationId xmlns:p14="http://schemas.microsoft.com/office/powerpoint/2010/main" val="123052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Noch eine Schlagzeile aus 2014</a:t>
            </a:r>
            <a:endParaRPr lang="de-DE" dirty="0"/>
          </a:p>
        </p:txBody>
      </p:sp>
      <p:pic>
        <p:nvPicPr>
          <p:cNvPr id="3" name="Bild 2"/>
          <p:cNvPicPr>
            <a:picLocks noChangeAspect="1"/>
          </p:cNvPicPr>
          <p:nvPr/>
        </p:nvPicPr>
        <p:blipFill>
          <a:blip r:embed="rId3"/>
          <a:stretch>
            <a:fillRect/>
          </a:stretch>
        </p:blipFill>
        <p:spPr>
          <a:xfrm>
            <a:off x="251520" y="1196752"/>
            <a:ext cx="8697592" cy="2808313"/>
          </a:xfrm>
          <a:prstGeom prst="rect">
            <a:avLst/>
          </a:prstGeom>
        </p:spPr>
      </p:pic>
      <p:sp>
        <p:nvSpPr>
          <p:cNvPr id="4" name="Textfeld 3"/>
          <p:cNvSpPr txBox="1"/>
          <p:nvPr/>
        </p:nvSpPr>
        <p:spPr>
          <a:xfrm>
            <a:off x="4283968" y="188640"/>
            <a:ext cx="4647426" cy="261610"/>
          </a:xfrm>
          <a:prstGeom prst="rect">
            <a:avLst/>
          </a:prstGeom>
          <a:noFill/>
        </p:spPr>
        <p:txBody>
          <a:bodyPr wrap="none" rtlCol="0">
            <a:spAutoFit/>
          </a:bodyPr>
          <a:lstStyle/>
          <a:p>
            <a:pPr algn="r"/>
            <a:r>
              <a:rPr lang="de-DE" sz="1100" dirty="0" smtClean="0"/>
              <a:t>Quelle</a:t>
            </a:r>
            <a:r>
              <a:rPr lang="de-DE" sz="1100" dirty="0"/>
              <a:t>: </a:t>
            </a:r>
            <a:r>
              <a:rPr lang="de-DE" sz="1100" dirty="0" smtClean="0"/>
              <a:t>t3n, 09.01.14: </a:t>
            </a:r>
            <a:r>
              <a:rPr lang="de-DE" sz="1100" dirty="0"/>
              <a:t>http://t3n.de/</a:t>
            </a:r>
            <a:r>
              <a:rPr lang="de-DE" sz="1100" dirty="0" err="1"/>
              <a:t>news</a:t>
            </a:r>
            <a:r>
              <a:rPr lang="de-DE" sz="1100" dirty="0"/>
              <a:t>/ces-2014-lg-homechat-520608/ </a:t>
            </a:r>
          </a:p>
        </p:txBody>
      </p:sp>
    </p:spTree>
    <p:extLst>
      <p:ext uri="{BB962C8B-B14F-4D97-AF65-F5344CB8AC3E}">
        <p14:creationId xmlns:p14="http://schemas.microsoft.com/office/powerpoint/2010/main" val="427854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 </a:t>
            </a:r>
            <a:r>
              <a:rPr lang="de-DE" dirty="0" err="1" smtClean="0"/>
              <a:t>Usecase</a:t>
            </a:r>
            <a:r>
              <a:rPr lang="de-DE" dirty="0" smtClean="0"/>
              <a:t> von LG</a:t>
            </a:r>
            <a:endParaRPr lang="de-DE" dirty="0"/>
          </a:p>
        </p:txBody>
      </p:sp>
      <p:pic>
        <p:nvPicPr>
          <p:cNvPr id="3" name="Bild 2"/>
          <p:cNvPicPr>
            <a:picLocks noChangeAspect="1"/>
          </p:cNvPicPr>
          <p:nvPr/>
        </p:nvPicPr>
        <p:blipFill>
          <a:blip r:embed="rId2"/>
          <a:stretch>
            <a:fillRect/>
          </a:stretch>
        </p:blipFill>
        <p:spPr>
          <a:xfrm>
            <a:off x="332485" y="1308100"/>
            <a:ext cx="8396248" cy="4713188"/>
          </a:xfrm>
          <a:prstGeom prst="rect">
            <a:avLst/>
          </a:prstGeom>
        </p:spPr>
      </p:pic>
    </p:spTree>
    <p:extLst>
      <p:ext uri="{BB962C8B-B14F-4D97-AF65-F5344CB8AC3E}">
        <p14:creationId xmlns:p14="http://schemas.microsoft.com/office/powerpoint/2010/main" val="40750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Und Geschäftsprozesse werden globaler</a:t>
            </a:r>
            <a:endParaRPr lang="de-DE" dirty="0"/>
          </a:p>
        </p:txBody>
      </p:sp>
      <p:grpSp>
        <p:nvGrpSpPr>
          <p:cNvPr id="6" name="Gruppieren 83"/>
          <p:cNvGrpSpPr>
            <a:grpSpLocks/>
          </p:cNvGrpSpPr>
          <p:nvPr/>
        </p:nvGrpSpPr>
        <p:grpSpPr bwMode="auto">
          <a:xfrm>
            <a:off x="5004046" y="1916832"/>
            <a:ext cx="1800202" cy="1584176"/>
            <a:chOff x="3784470" y="5156218"/>
            <a:chExt cx="1430472" cy="1152520"/>
          </a:xfrm>
        </p:grpSpPr>
        <p:grpSp>
          <p:nvGrpSpPr>
            <p:cNvPr id="8" name="Gruppieren 80"/>
            <p:cNvGrpSpPr>
              <a:grpSpLocks/>
            </p:cNvGrpSpPr>
            <p:nvPr/>
          </p:nvGrpSpPr>
          <p:grpSpPr bwMode="auto">
            <a:xfrm>
              <a:off x="3784470" y="5564272"/>
              <a:ext cx="1430472" cy="744466"/>
              <a:chOff x="3784470" y="5564272"/>
              <a:chExt cx="1430472" cy="744466"/>
            </a:xfrm>
          </p:grpSpPr>
          <p:pic>
            <p:nvPicPr>
              <p:cNvPr id="10" name="Picture 17" descr="blue 3d disc with g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4470" y="5564272"/>
                <a:ext cx="1430472" cy="744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2"/>
              <p:cNvSpPr txBox="1">
                <a:spLocks noChangeArrowheads="1"/>
              </p:cNvSpPr>
              <p:nvPr/>
            </p:nvSpPr>
            <p:spPr bwMode="auto">
              <a:xfrm>
                <a:off x="4167082" y="5971841"/>
                <a:ext cx="928744" cy="336404"/>
              </a:xfrm>
              <a:prstGeom prst="rect">
                <a:avLst/>
              </a:prstGeom>
              <a:noFill/>
              <a:ln w="9525">
                <a:noFill/>
                <a:miter lim="800000"/>
                <a:headEnd/>
                <a:tailEnd/>
              </a:ln>
              <a:effectLst/>
            </p:spPr>
            <p:txBody>
              <a:bodyPr>
                <a:spAutoFit/>
              </a:bodyPr>
              <a:lstStyle/>
              <a:p>
                <a:pPr algn="ctr">
                  <a:defRPr/>
                </a:pPr>
                <a:endParaRPr lang="en-US" sz="1600" dirty="0">
                  <a:effectLst>
                    <a:outerShdw blurRad="38100" dist="38100" dir="2700000" algn="tl">
                      <a:srgbClr val="000000"/>
                    </a:outerShdw>
                  </a:effectLst>
                  <a:ea typeface="+mn-ea"/>
                </a:endParaRPr>
              </a:p>
            </p:txBody>
          </p:sp>
        </p:grpSp>
        <p:pic>
          <p:nvPicPr>
            <p:cNvPr id="9"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052" y="5156218"/>
              <a:ext cx="846138"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uppierung 17"/>
          <p:cNvGrpSpPr/>
          <p:nvPr/>
        </p:nvGrpSpPr>
        <p:grpSpPr>
          <a:xfrm>
            <a:off x="3041894" y="1268760"/>
            <a:ext cx="1890146" cy="1843503"/>
            <a:chOff x="2411760" y="1268760"/>
            <a:chExt cx="1890146" cy="1843503"/>
          </a:xfrm>
        </p:grpSpPr>
        <p:pic>
          <p:nvPicPr>
            <p:cNvPr id="12" name="Picture 7" descr="3D Oval blue disc"/>
            <p:cNvPicPr>
              <a:picLocks noChangeAspect="1" noChangeArrowheads="1"/>
            </p:cNvPicPr>
            <p:nvPr/>
          </p:nvPicPr>
          <p:blipFill>
            <a:blip r:embed="rId4">
              <a:duotone>
                <a:prstClr val="black"/>
                <a:schemeClr val="accent1">
                  <a:tint val="45000"/>
                  <a:satMod val="400000"/>
                </a:schemeClr>
              </a:duotone>
            </a:blip>
            <a:srcRect/>
            <a:stretch>
              <a:fillRect/>
            </a:stretch>
          </p:blipFill>
          <p:spPr bwMode="auto">
            <a:xfrm>
              <a:off x="2411760" y="2204864"/>
              <a:ext cx="1890146" cy="907399"/>
            </a:xfrm>
            <a:prstGeom prst="rect">
              <a:avLst/>
            </a:prstGeom>
            <a:noFill/>
            <a:ln w="9525">
              <a:noFill/>
              <a:miter lim="800000"/>
              <a:headEnd/>
              <a:tailEnd/>
            </a:ln>
            <a:scene3d>
              <a:camera prst="orthographicFront"/>
              <a:lightRig rig="threePt" dir="t"/>
            </a:scene3d>
            <a:sp3d>
              <a:bevelT/>
            </a:sp3d>
          </p:spPr>
        </p:pic>
        <p:pic>
          <p:nvPicPr>
            <p:cNvPr id="14" name="Bild 13"/>
            <p:cNvPicPr>
              <a:picLocks noChangeAspect="1"/>
            </p:cNvPicPr>
            <p:nvPr/>
          </p:nvPicPr>
          <p:blipFill>
            <a:blip r:embed="rId5"/>
            <a:stretch>
              <a:fillRect/>
            </a:stretch>
          </p:blipFill>
          <p:spPr>
            <a:xfrm>
              <a:off x="2915816" y="1268760"/>
              <a:ext cx="944240" cy="1539522"/>
            </a:xfrm>
            <a:prstGeom prst="rect">
              <a:avLst/>
            </a:prstGeom>
          </p:spPr>
        </p:pic>
      </p:grpSp>
      <p:grpSp>
        <p:nvGrpSpPr>
          <p:cNvPr id="20" name="Gruppierung 19"/>
          <p:cNvGrpSpPr/>
          <p:nvPr/>
        </p:nvGrpSpPr>
        <p:grpSpPr>
          <a:xfrm>
            <a:off x="899592" y="2376693"/>
            <a:ext cx="2028690" cy="980299"/>
            <a:chOff x="323528" y="1800629"/>
            <a:chExt cx="2028690" cy="980299"/>
          </a:xfrm>
        </p:grpSpPr>
        <p:pic>
          <p:nvPicPr>
            <p:cNvPr id="13" name="Picture 7" descr="3D Oval blue dis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800629"/>
              <a:ext cx="2028690" cy="98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Bild 14"/>
            <p:cNvPicPr>
              <a:picLocks noChangeAspect="1"/>
            </p:cNvPicPr>
            <p:nvPr/>
          </p:nvPicPr>
          <p:blipFill>
            <a:blip r:embed="rId6"/>
            <a:stretch>
              <a:fillRect/>
            </a:stretch>
          </p:blipFill>
          <p:spPr>
            <a:xfrm>
              <a:off x="683568" y="1800629"/>
              <a:ext cx="1312540" cy="761273"/>
            </a:xfrm>
            <a:prstGeom prst="rect">
              <a:avLst/>
            </a:prstGeom>
          </p:spPr>
        </p:pic>
      </p:grpSp>
      <p:grpSp>
        <p:nvGrpSpPr>
          <p:cNvPr id="19" name="Gruppierung 18"/>
          <p:cNvGrpSpPr/>
          <p:nvPr/>
        </p:nvGrpSpPr>
        <p:grpSpPr>
          <a:xfrm>
            <a:off x="6660232" y="1196752"/>
            <a:ext cx="2202572" cy="1677349"/>
            <a:chOff x="6660232" y="1196752"/>
            <a:chExt cx="2202572" cy="1677349"/>
          </a:xfrm>
        </p:grpSpPr>
        <p:sp>
          <p:nvSpPr>
            <p:cNvPr id="17" name="Ellipse 26"/>
            <p:cNvSpPr>
              <a:spLocks noChangeAspect="1"/>
            </p:cNvSpPr>
            <p:nvPr/>
          </p:nvSpPr>
          <p:spPr>
            <a:xfrm>
              <a:off x="6660232" y="1772816"/>
              <a:ext cx="2202572" cy="1101285"/>
            </a:xfrm>
            <a:prstGeom prst="ellipse">
              <a:avLst/>
            </a:prstGeom>
            <a:solidFill>
              <a:srgbClr val="800000"/>
            </a:solidFill>
            <a:ln>
              <a:noFill/>
            </a:ln>
            <a:effectLst>
              <a:glow rad="101600">
                <a:schemeClr val="accent2">
                  <a:satMod val="175000"/>
                  <a:alpha val="40000"/>
                </a:schemeClr>
              </a:glow>
            </a:effectLst>
            <a:scene3d>
              <a:camera prst="perspectiveRelaxedModerately"/>
              <a:lightRig rig="threePt" dir="t"/>
            </a:scene3d>
            <a:sp3d extrusionH="76200">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pic>
          <p:nvPicPr>
            <p:cNvPr id="16" name="Bild 15"/>
            <p:cNvPicPr>
              <a:picLocks noChangeAspect="1"/>
            </p:cNvPicPr>
            <p:nvPr/>
          </p:nvPicPr>
          <p:blipFill>
            <a:blip r:embed="rId7"/>
            <a:stretch>
              <a:fillRect/>
            </a:stretch>
          </p:blipFill>
          <p:spPr>
            <a:xfrm>
              <a:off x="7092280" y="1196752"/>
              <a:ext cx="1214151" cy="1400944"/>
            </a:xfrm>
            <a:prstGeom prst="rect">
              <a:avLst/>
            </a:prstGeom>
          </p:spPr>
        </p:pic>
      </p:grpSp>
      <p:pic>
        <p:nvPicPr>
          <p:cNvPr id="3" name="Bild 2"/>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564243" y="1628800"/>
            <a:ext cx="12122571" cy="4392488"/>
          </a:xfrm>
          <a:prstGeom prst="rect">
            <a:avLst/>
          </a:prstGeom>
        </p:spPr>
      </p:pic>
    </p:spTree>
    <p:extLst>
      <p:ext uri="{BB962C8B-B14F-4D97-AF65-F5344CB8AC3E}">
        <p14:creationId xmlns:p14="http://schemas.microsoft.com/office/powerpoint/2010/main" val="209033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6" name="Rechteck 5"/>
          <p:cNvSpPr/>
          <p:nvPr/>
        </p:nvSpPr>
        <p:spPr>
          <a:xfrm>
            <a:off x="0" y="260350"/>
            <a:ext cx="9144000" cy="1152525"/>
          </a:xfrm>
          <a:prstGeom prst="rect">
            <a:avLst/>
          </a:prstGeom>
          <a:solidFill>
            <a:schemeClr val="bg1">
              <a:alpha val="80000"/>
            </a:schemeClr>
          </a:solidFill>
        </p:spPr>
        <p:txBody>
          <a:bodyPr wrap="square" lIns="360000" rIns="360000" anchor="ctr" anchorCtr="0">
            <a:noAutofit/>
          </a:bodyPr>
          <a:lstStyle/>
          <a:p>
            <a:pPr algn="r"/>
            <a:r>
              <a:rPr lang="de-DE" sz="4800" b="1" dirty="0" smtClean="0">
                <a:solidFill>
                  <a:srgbClr val="1E2959"/>
                </a:solidFill>
              </a:rPr>
              <a:t>Smart Home</a:t>
            </a:r>
            <a:endParaRPr lang="de-DE" sz="2000" dirty="0">
              <a:solidFill>
                <a:srgbClr val="1E2959"/>
              </a:solidFill>
            </a:endParaRPr>
          </a:p>
        </p:txBody>
      </p:sp>
    </p:spTree>
    <p:extLst>
      <p:ext uri="{BB962C8B-B14F-4D97-AF65-F5344CB8AC3E}">
        <p14:creationId xmlns:p14="http://schemas.microsoft.com/office/powerpoint/2010/main" val="25380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Bild 27"/>
          <p:cNvPicPr>
            <a:picLocks noChangeAspect="1"/>
          </p:cNvPicPr>
          <p:nvPr/>
        </p:nvPicPr>
        <p:blipFill>
          <a:blip r:embed="rId2"/>
          <a:stretch>
            <a:fillRect/>
          </a:stretch>
        </p:blipFill>
        <p:spPr>
          <a:xfrm>
            <a:off x="6588224" y="2861481"/>
            <a:ext cx="1296144" cy="1647639"/>
          </a:xfrm>
          <a:prstGeom prst="rect">
            <a:avLst/>
          </a:prstGeom>
        </p:spPr>
      </p:pic>
      <p:pic>
        <p:nvPicPr>
          <p:cNvPr id="27" name="Bild 26"/>
          <p:cNvPicPr>
            <a:picLocks noChangeAspect="1"/>
          </p:cNvPicPr>
          <p:nvPr/>
        </p:nvPicPr>
        <p:blipFill>
          <a:blip r:embed="rId2"/>
          <a:stretch>
            <a:fillRect/>
          </a:stretch>
        </p:blipFill>
        <p:spPr>
          <a:xfrm>
            <a:off x="3624244" y="3088488"/>
            <a:ext cx="1152128" cy="1464568"/>
          </a:xfrm>
          <a:prstGeom prst="rect">
            <a:avLst/>
          </a:prstGeom>
        </p:spPr>
      </p:pic>
      <p:pic>
        <p:nvPicPr>
          <p:cNvPr id="26" name="Bild 25"/>
          <p:cNvPicPr>
            <a:picLocks noChangeAspect="1"/>
          </p:cNvPicPr>
          <p:nvPr/>
        </p:nvPicPr>
        <p:blipFill>
          <a:blip r:embed="rId2"/>
          <a:stretch>
            <a:fillRect/>
          </a:stretch>
        </p:blipFill>
        <p:spPr>
          <a:xfrm>
            <a:off x="1619672" y="3083607"/>
            <a:ext cx="1008112" cy="1281498"/>
          </a:xfrm>
          <a:prstGeom prst="rect">
            <a:avLst/>
          </a:prstGeom>
        </p:spPr>
      </p:pic>
      <p:sp>
        <p:nvSpPr>
          <p:cNvPr id="14" name="Textfeld 13"/>
          <p:cNvSpPr txBox="1"/>
          <p:nvPr/>
        </p:nvSpPr>
        <p:spPr>
          <a:xfrm>
            <a:off x="395536" y="5229200"/>
            <a:ext cx="2096360"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de-DE" dirty="0" smtClean="0"/>
              <a:t>Heizungshersteller</a:t>
            </a:r>
            <a:endParaRPr lang="de-DE" dirty="0"/>
          </a:p>
        </p:txBody>
      </p:sp>
      <p:sp>
        <p:nvSpPr>
          <p:cNvPr id="12" name="Textfeld 11"/>
          <p:cNvSpPr txBox="1"/>
          <p:nvPr/>
        </p:nvSpPr>
        <p:spPr>
          <a:xfrm>
            <a:off x="6660232" y="5229200"/>
            <a:ext cx="1955245"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de-DE" dirty="0" smtClean="0"/>
              <a:t>Energieversorger</a:t>
            </a:r>
            <a:endParaRPr lang="de-DE" dirty="0"/>
          </a:p>
        </p:txBody>
      </p:sp>
      <p:sp>
        <p:nvSpPr>
          <p:cNvPr id="13" name="Textfeld 12"/>
          <p:cNvSpPr txBox="1"/>
          <p:nvPr/>
        </p:nvSpPr>
        <p:spPr>
          <a:xfrm>
            <a:off x="3563888" y="5229200"/>
            <a:ext cx="1429110"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de-DE" dirty="0" smtClean="0"/>
              <a:t>Handwerker</a:t>
            </a:r>
            <a:endParaRPr lang="de-DE" dirty="0"/>
          </a:p>
        </p:txBody>
      </p:sp>
      <p:pic>
        <p:nvPicPr>
          <p:cNvPr id="11" name="Bild 10"/>
          <p:cNvPicPr>
            <a:picLocks noChangeAspect="1"/>
          </p:cNvPicPr>
          <p:nvPr/>
        </p:nvPicPr>
        <p:blipFill>
          <a:blip r:embed="rId3"/>
          <a:stretch>
            <a:fillRect/>
          </a:stretch>
        </p:blipFill>
        <p:spPr>
          <a:xfrm>
            <a:off x="4467200" y="1340768"/>
            <a:ext cx="2553072" cy="1889273"/>
          </a:xfrm>
          <a:prstGeom prst="rect">
            <a:avLst/>
          </a:prstGeom>
        </p:spPr>
      </p:pic>
      <p:sp>
        <p:nvSpPr>
          <p:cNvPr id="2" name="Titel 1"/>
          <p:cNvSpPr>
            <a:spLocks noGrp="1"/>
          </p:cNvSpPr>
          <p:nvPr>
            <p:ph type="title"/>
          </p:nvPr>
        </p:nvSpPr>
        <p:spPr/>
        <p:txBody>
          <a:bodyPr/>
          <a:lstStyle/>
          <a:p>
            <a:r>
              <a:rPr lang="de-DE" dirty="0" smtClean="0"/>
              <a:t>Umdenken heißt das Zauberwort</a:t>
            </a:r>
            <a:endParaRPr lang="de-DE" dirty="0"/>
          </a:p>
        </p:txBody>
      </p:sp>
      <p:pic>
        <p:nvPicPr>
          <p:cNvPr id="5" name="Bild 4"/>
          <p:cNvPicPr>
            <a:picLocks noChangeAspect="1"/>
          </p:cNvPicPr>
          <p:nvPr/>
        </p:nvPicPr>
        <p:blipFill>
          <a:blip r:embed="rId4"/>
          <a:stretch>
            <a:fillRect/>
          </a:stretch>
        </p:blipFill>
        <p:spPr>
          <a:xfrm>
            <a:off x="899592" y="3429000"/>
            <a:ext cx="1016000" cy="1905000"/>
          </a:xfrm>
          <a:prstGeom prst="rect">
            <a:avLst/>
          </a:prstGeom>
        </p:spPr>
      </p:pic>
      <p:pic>
        <p:nvPicPr>
          <p:cNvPr id="6" name="Bild 5"/>
          <p:cNvPicPr>
            <a:picLocks noChangeAspect="1"/>
          </p:cNvPicPr>
          <p:nvPr/>
        </p:nvPicPr>
        <p:blipFill>
          <a:blip r:embed="rId5"/>
          <a:stretch>
            <a:fillRect/>
          </a:stretch>
        </p:blipFill>
        <p:spPr>
          <a:xfrm>
            <a:off x="6804248" y="3429000"/>
            <a:ext cx="1231900" cy="1905000"/>
          </a:xfrm>
          <a:prstGeom prst="rect">
            <a:avLst/>
          </a:prstGeom>
        </p:spPr>
      </p:pic>
      <p:pic>
        <p:nvPicPr>
          <p:cNvPr id="9" name="Bild 8"/>
          <p:cNvPicPr>
            <a:picLocks noChangeAspect="1"/>
          </p:cNvPicPr>
          <p:nvPr/>
        </p:nvPicPr>
        <p:blipFill>
          <a:blip r:embed="rId6"/>
          <a:stretch>
            <a:fillRect/>
          </a:stretch>
        </p:blipFill>
        <p:spPr>
          <a:xfrm>
            <a:off x="3491880" y="1988840"/>
            <a:ext cx="1058449" cy="1001998"/>
          </a:xfrm>
          <a:prstGeom prst="rect">
            <a:avLst/>
          </a:prstGeom>
        </p:spPr>
      </p:pic>
      <p:pic>
        <p:nvPicPr>
          <p:cNvPr id="10" name="Bild 9"/>
          <p:cNvPicPr>
            <a:picLocks noChangeAspect="1"/>
          </p:cNvPicPr>
          <p:nvPr/>
        </p:nvPicPr>
        <p:blipFill>
          <a:blip r:embed="rId7"/>
          <a:stretch>
            <a:fillRect/>
          </a:stretch>
        </p:blipFill>
        <p:spPr>
          <a:xfrm>
            <a:off x="4300364" y="2054733"/>
            <a:ext cx="935555" cy="935555"/>
          </a:xfrm>
          <a:prstGeom prst="rect">
            <a:avLst/>
          </a:prstGeom>
        </p:spPr>
      </p:pic>
      <p:sp>
        <p:nvSpPr>
          <p:cNvPr id="15" name="Ovale Legende 14"/>
          <p:cNvSpPr/>
          <p:nvPr/>
        </p:nvSpPr>
        <p:spPr>
          <a:xfrm>
            <a:off x="1403648" y="1268760"/>
            <a:ext cx="1944216" cy="1152128"/>
          </a:xfrm>
          <a:prstGeom prst="wedgeEllipseCallout">
            <a:avLst>
              <a:gd name="adj1" fmla="val 60075"/>
              <a:gd name="adj2" fmla="val 625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de-DE" dirty="0" smtClean="0"/>
              <a:t>Wärme!</a:t>
            </a:r>
            <a:endParaRPr lang="de-DE" dirty="0"/>
          </a:p>
        </p:txBody>
      </p:sp>
      <p:cxnSp>
        <p:nvCxnSpPr>
          <p:cNvPr id="17" name="Gerade Verbindung mit Pfeil 16"/>
          <p:cNvCxnSpPr/>
          <p:nvPr/>
        </p:nvCxnSpPr>
        <p:spPr>
          <a:xfrm flipH="1">
            <a:off x="2123728" y="3140968"/>
            <a:ext cx="1080120" cy="936104"/>
          </a:xfrm>
          <a:prstGeom prst="straightConnector1">
            <a:avLst/>
          </a:prstGeom>
          <a:ln w="76200" cmpd="sng">
            <a:solidFill>
              <a:schemeClr val="accent1"/>
            </a:solidFill>
            <a:headEnd type="arrow"/>
            <a:tailEnd type="arrow"/>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8" name="Gerade Verbindung mit Pfeil 17"/>
          <p:cNvCxnSpPr/>
          <p:nvPr/>
        </p:nvCxnSpPr>
        <p:spPr>
          <a:xfrm>
            <a:off x="5004048" y="3068960"/>
            <a:ext cx="0" cy="1008112"/>
          </a:xfrm>
          <a:prstGeom prst="straightConnector1">
            <a:avLst/>
          </a:prstGeom>
          <a:ln w="76200" cmpd="sng">
            <a:solidFill>
              <a:schemeClr val="accent1"/>
            </a:solidFill>
            <a:headEnd type="arrow"/>
            <a:tailEnd type="arrow"/>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19" name="Gerade Verbindung mit Pfeil 18"/>
          <p:cNvCxnSpPr/>
          <p:nvPr/>
        </p:nvCxnSpPr>
        <p:spPr>
          <a:xfrm>
            <a:off x="5220072" y="2996952"/>
            <a:ext cx="2016224" cy="1008112"/>
          </a:xfrm>
          <a:prstGeom prst="straightConnector1">
            <a:avLst/>
          </a:prstGeom>
          <a:ln w="76200" cmpd="sng">
            <a:solidFill>
              <a:schemeClr val="accent1"/>
            </a:solidFill>
            <a:headEnd type="arrow"/>
            <a:tailEnd type="arrow"/>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23" name="Textfeld 22"/>
          <p:cNvSpPr txBox="1"/>
          <p:nvPr/>
        </p:nvSpPr>
        <p:spPr>
          <a:xfrm>
            <a:off x="1739781" y="3162454"/>
            <a:ext cx="646331" cy="338554"/>
          </a:xfrm>
          <a:prstGeom prst="rect">
            <a:avLst/>
          </a:prstGeom>
          <a:noFill/>
        </p:spPr>
        <p:txBody>
          <a:bodyPr wrap="none" rtlCol="0">
            <a:spAutoFit/>
          </a:bodyPr>
          <a:lstStyle/>
          <a:p>
            <a:r>
              <a:rPr lang="de-DE" sz="1600" b="1" dirty="0" smtClean="0"/>
              <a:t>Kauf</a:t>
            </a:r>
            <a:endParaRPr lang="de-DE" sz="1600" b="1" dirty="0"/>
          </a:p>
        </p:txBody>
      </p:sp>
      <p:sp>
        <p:nvSpPr>
          <p:cNvPr id="24" name="Textfeld 23"/>
          <p:cNvSpPr txBox="1"/>
          <p:nvPr/>
        </p:nvSpPr>
        <p:spPr>
          <a:xfrm>
            <a:off x="3634142" y="3212976"/>
            <a:ext cx="1153882" cy="338554"/>
          </a:xfrm>
          <a:prstGeom prst="rect">
            <a:avLst/>
          </a:prstGeom>
          <a:noFill/>
        </p:spPr>
        <p:txBody>
          <a:bodyPr wrap="none" rtlCol="0">
            <a:spAutoFit/>
          </a:bodyPr>
          <a:lstStyle/>
          <a:p>
            <a:r>
              <a:rPr lang="de-DE" sz="1600" b="1" dirty="0" smtClean="0"/>
              <a:t>Reparatur</a:t>
            </a:r>
            <a:endParaRPr lang="de-DE" sz="1600" b="1" dirty="0"/>
          </a:p>
        </p:txBody>
      </p:sp>
      <p:pic>
        <p:nvPicPr>
          <p:cNvPr id="8" name="Bild 7"/>
          <p:cNvPicPr>
            <a:picLocks noChangeAspect="1"/>
          </p:cNvPicPr>
          <p:nvPr/>
        </p:nvPicPr>
        <p:blipFill>
          <a:blip r:embed="rId8"/>
          <a:stretch>
            <a:fillRect/>
          </a:stretch>
        </p:blipFill>
        <p:spPr>
          <a:xfrm>
            <a:off x="3059832" y="4005064"/>
            <a:ext cx="2431888" cy="1329432"/>
          </a:xfrm>
          <a:prstGeom prst="rect">
            <a:avLst/>
          </a:prstGeom>
        </p:spPr>
      </p:pic>
      <p:sp>
        <p:nvSpPr>
          <p:cNvPr id="25" name="Textfeld 24"/>
          <p:cNvSpPr txBox="1"/>
          <p:nvPr/>
        </p:nvSpPr>
        <p:spPr>
          <a:xfrm>
            <a:off x="6562824" y="3018438"/>
            <a:ext cx="1337626" cy="338554"/>
          </a:xfrm>
          <a:prstGeom prst="rect">
            <a:avLst/>
          </a:prstGeom>
          <a:noFill/>
        </p:spPr>
        <p:txBody>
          <a:bodyPr wrap="none" rtlCol="0">
            <a:spAutoFit/>
          </a:bodyPr>
          <a:lstStyle/>
          <a:p>
            <a:r>
              <a:rPr lang="de-DE" sz="1600" b="1" dirty="0" smtClean="0"/>
              <a:t>Versorgung</a:t>
            </a:r>
            <a:endParaRPr lang="de-DE" sz="1600" b="1" dirty="0"/>
          </a:p>
        </p:txBody>
      </p:sp>
    </p:spTree>
    <p:extLst>
      <p:ext uri="{BB962C8B-B14F-4D97-AF65-F5344CB8AC3E}">
        <p14:creationId xmlns:p14="http://schemas.microsoft.com/office/powerpoint/2010/main" val="378751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Gerade Verbindung mit Pfeil 40"/>
          <p:cNvCxnSpPr>
            <a:stCxn id="32" idx="1"/>
          </p:cNvCxnSpPr>
          <p:nvPr/>
        </p:nvCxnSpPr>
        <p:spPr>
          <a:xfrm flipH="1">
            <a:off x="2627784" y="4813548"/>
            <a:ext cx="4752528" cy="9212"/>
          </a:xfrm>
          <a:prstGeom prst="straightConnector1">
            <a:avLst/>
          </a:prstGeom>
          <a:ln w="76200" cmpd="sng">
            <a:solidFill>
              <a:schemeClr val="accent1"/>
            </a:solidFill>
            <a:headEnd type="arrow"/>
            <a:tailEnd type="arrow"/>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pic>
        <p:nvPicPr>
          <p:cNvPr id="26" name="Bild 25"/>
          <p:cNvPicPr>
            <a:picLocks noChangeAspect="1"/>
          </p:cNvPicPr>
          <p:nvPr/>
        </p:nvPicPr>
        <p:blipFill>
          <a:blip r:embed="rId2"/>
          <a:stretch>
            <a:fillRect/>
          </a:stretch>
        </p:blipFill>
        <p:spPr>
          <a:xfrm>
            <a:off x="1187624" y="3763410"/>
            <a:ext cx="1368152" cy="1739176"/>
          </a:xfrm>
          <a:prstGeom prst="rect">
            <a:avLst/>
          </a:prstGeom>
        </p:spPr>
      </p:pic>
      <p:sp>
        <p:nvSpPr>
          <p:cNvPr id="14" name="Textfeld 13"/>
          <p:cNvSpPr txBox="1"/>
          <p:nvPr/>
        </p:nvSpPr>
        <p:spPr>
          <a:xfrm>
            <a:off x="1043608" y="5949280"/>
            <a:ext cx="2096360"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de-DE" dirty="0" smtClean="0"/>
              <a:t>Heizungshersteller</a:t>
            </a:r>
            <a:endParaRPr lang="de-DE" dirty="0"/>
          </a:p>
        </p:txBody>
      </p:sp>
      <p:sp>
        <p:nvSpPr>
          <p:cNvPr id="12" name="Textfeld 11"/>
          <p:cNvSpPr txBox="1"/>
          <p:nvPr/>
        </p:nvSpPr>
        <p:spPr>
          <a:xfrm>
            <a:off x="6660232" y="5939988"/>
            <a:ext cx="1955245"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de-DE" dirty="0" smtClean="0"/>
              <a:t>Energieversorger</a:t>
            </a:r>
            <a:endParaRPr lang="de-DE" dirty="0"/>
          </a:p>
        </p:txBody>
      </p:sp>
      <p:sp>
        <p:nvSpPr>
          <p:cNvPr id="13" name="Textfeld 12"/>
          <p:cNvSpPr txBox="1"/>
          <p:nvPr/>
        </p:nvSpPr>
        <p:spPr>
          <a:xfrm>
            <a:off x="3563888" y="5939988"/>
            <a:ext cx="1429110"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de-DE" dirty="0" smtClean="0"/>
              <a:t>Handwerker</a:t>
            </a:r>
            <a:endParaRPr lang="de-DE" dirty="0"/>
          </a:p>
        </p:txBody>
      </p:sp>
      <p:pic>
        <p:nvPicPr>
          <p:cNvPr id="11" name="Bild 10"/>
          <p:cNvPicPr>
            <a:picLocks noChangeAspect="1"/>
          </p:cNvPicPr>
          <p:nvPr/>
        </p:nvPicPr>
        <p:blipFill>
          <a:blip r:embed="rId3"/>
          <a:stretch>
            <a:fillRect/>
          </a:stretch>
        </p:blipFill>
        <p:spPr>
          <a:xfrm>
            <a:off x="4467200" y="1340768"/>
            <a:ext cx="2553072" cy="1889273"/>
          </a:xfrm>
          <a:prstGeom prst="rect">
            <a:avLst/>
          </a:prstGeom>
        </p:spPr>
      </p:pic>
      <p:sp>
        <p:nvSpPr>
          <p:cNvPr id="2" name="Titel 1"/>
          <p:cNvSpPr>
            <a:spLocks noGrp="1"/>
          </p:cNvSpPr>
          <p:nvPr>
            <p:ph type="title"/>
          </p:nvPr>
        </p:nvSpPr>
        <p:spPr/>
        <p:txBody>
          <a:bodyPr/>
          <a:lstStyle/>
          <a:p>
            <a:r>
              <a:rPr lang="de-DE" dirty="0" smtClean="0"/>
              <a:t>Umdenken heißt das Zauberwort</a:t>
            </a:r>
            <a:endParaRPr lang="de-DE" dirty="0"/>
          </a:p>
        </p:txBody>
      </p:sp>
      <p:pic>
        <p:nvPicPr>
          <p:cNvPr id="9" name="Bild 8"/>
          <p:cNvPicPr>
            <a:picLocks noChangeAspect="1"/>
          </p:cNvPicPr>
          <p:nvPr/>
        </p:nvPicPr>
        <p:blipFill>
          <a:blip r:embed="rId4"/>
          <a:stretch>
            <a:fillRect/>
          </a:stretch>
        </p:blipFill>
        <p:spPr>
          <a:xfrm>
            <a:off x="3491880" y="1988840"/>
            <a:ext cx="1058449" cy="1001998"/>
          </a:xfrm>
          <a:prstGeom prst="rect">
            <a:avLst/>
          </a:prstGeom>
        </p:spPr>
      </p:pic>
      <p:pic>
        <p:nvPicPr>
          <p:cNvPr id="10" name="Bild 9"/>
          <p:cNvPicPr>
            <a:picLocks noChangeAspect="1"/>
          </p:cNvPicPr>
          <p:nvPr/>
        </p:nvPicPr>
        <p:blipFill>
          <a:blip r:embed="rId5"/>
          <a:stretch>
            <a:fillRect/>
          </a:stretch>
        </p:blipFill>
        <p:spPr>
          <a:xfrm>
            <a:off x="4300364" y="2054733"/>
            <a:ext cx="935555" cy="935555"/>
          </a:xfrm>
          <a:prstGeom prst="rect">
            <a:avLst/>
          </a:prstGeom>
        </p:spPr>
      </p:pic>
      <p:sp>
        <p:nvSpPr>
          <p:cNvPr id="15" name="Ovale Legende 14"/>
          <p:cNvSpPr/>
          <p:nvPr/>
        </p:nvSpPr>
        <p:spPr>
          <a:xfrm>
            <a:off x="1403648" y="1268760"/>
            <a:ext cx="1944216" cy="1152128"/>
          </a:xfrm>
          <a:prstGeom prst="wedgeEllipseCallout">
            <a:avLst>
              <a:gd name="adj1" fmla="val 60075"/>
              <a:gd name="adj2" fmla="val 625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de-DE" dirty="0" smtClean="0"/>
              <a:t>Wärme!</a:t>
            </a:r>
            <a:endParaRPr lang="de-DE" dirty="0"/>
          </a:p>
        </p:txBody>
      </p:sp>
      <p:cxnSp>
        <p:nvCxnSpPr>
          <p:cNvPr id="17" name="Gerade Verbindung mit Pfeil 16"/>
          <p:cNvCxnSpPr/>
          <p:nvPr/>
        </p:nvCxnSpPr>
        <p:spPr>
          <a:xfrm flipH="1">
            <a:off x="1763688" y="3140968"/>
            <a:ext cx="1440160" cy="432048"/>
          </a:xfrm>
          <a:prstGeom prst="straightConnector1">
            <a:avLst/>
          </a:prstGeom>
          <a:ln w="76200" cmpd="sng">
            <a:solidFill>
              <a:schemeClr val="accent6"/>
            </a:solidFill>
            <a:headEnd type="arrow"/>
            <a:tailEnd type="arrow"/>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sp>
        <p:nvSpPr>
          <p:cNvPr id="23" name="Textfeld 22"/>
          <p:cNvSpPr txBox="1"/>
          <p:nvPr/>
        </p:nvSpPr>
        <p:spPr>
          <a:xfrm>
            <a:off x="1259632" y="3933056"/>
            <a:ext cx="797213" cy="338554"/>
          </a:xfrm>
          <a:prstGeom prst="rect">
            <a:avLst/>
          </a:prstGeom>
          <a:noFill/>
        </p:spPr>
        <p:txBody>
          <a:bodyPr wrap="square" rtlCol="0">
            <a:spAutoFit/>
          </a:bodyPr>
          <a:lstStyle/>
          <a:p>
            <a:r>
              <a:rPr lang="de-DE" sz="1600" b="1" dirty="0" smtClean="0"/>
              <a:t>SLA</a:t>
            </a:r>
            <a:endParaRPr lang="de-DE" sz="1600" b="1" dirty="0"/>
          </a:p>
        </p:txBody>
      </p:sp>
      <p:pic>
        <p:nvPicPr>
          <p:cNvPr id="22" name="Bild 21"/>
          <p:cNvPicPr>
            <a:picLocks noChangeAspect="1"/>
          </p:cNvPicPr>
          <p:nvPr/>
        </p:nvPicPr>
        <p:blipFill>
          <a:blip r:embed="rId6"/>
          <a:stretch>
            <a:fillRect/>
          </a:stretch>
        </p:blipFill>
        <p:spPr>
          <a:xfrm>
            <a:off x="3491880" y="3711836"/>
            <a:ext cx="1800200" cy="2126221"/>
          </a:xfrm>
          <a:prstGeom prst="rect">
            <a:avLst/>
          </a:prstGeom>
        </p:spPr>
      </p:pic>
      <p:pic>
        <p:nvPicPr>
          <p:cNvPr id="30" name="Bild 29"/>
          <p:cNvPicPr>
            <a:picLocks noChangeAspect="1"/>
          </p:cNvPicPr>
          <p:nvPr/>
        </p:nvPicPr>
        <p:blipFill>
          <a:blip r:embed="rId7"/>
          <a:stretch>
            <a:fillRect/>
          </a:stretch>
        </p:blipFill>
        <p:spPr>
          <a:xfrm>
            <a:off x="7075512" y="3556248"/>
            <a:ext cx="1231900" cy="1905000"/>
          </a:xfrm>
          <a:prstGeom prst="rect">
            <a:avLst/>
          </a:prstGeom>
        </p:spPr>
      </p:pic>
      <p:pic>
        <p:nvPicPr>
          <p:cNvPr id="31" name="Bild 30"/>
          <p:cNvPicPr>
            <a:picLocks noChangeAspect="1"/>
          </p:cNvPicPr>
          <p:nvPr/>
        </p:nvPicPr>
        <p:blipFill>
          <a:blip r:embed="rId7"/>
          <a:stretch>
            <a:fillRect/>
          </a:stretch>
        </p:blipFill>
        <p:spPr>
          <a:xfrm>
            <a:off x="7227912" y="3708648"/>
            <a:ext cx="1231900" cy="1905000"/>
          </a:xfrm>
          <a:prstGeom prst="rect">
            <a:avLst/>
          </a:prstGeom>
        </p:spPr>
      </p:pic>
      <p:pic>
        <p:nvPicPr>
          <p:cNvPr id="32" name="Bild 31"/>
          <p:cNvPicPr>
            <a:picLocks noChangeAspect="1"/>
          </p:cNvPicPr>
          <p:nvPr/>
        </p:nvPicPr>
        <p:blipFill>
          <a:blip r:embed="rId7"/>
          <a:stretch>
            <a:fillRect/>
          </a:stretch>
        </p:blipFill>
        <p:spPr>
          <a:xfrm>
            <a:off x="7380312" y="3861048"/>
            <a:ext cx="1231900" cy="1905000"/>
          </a:xfrm>
          <a:prstGeom prst="rect">
            <a:avLst/>
          </a:prstGeom>
        </p:spPr>
      </p:pic>
      <p:grpSp>
        <p:nvGrpSpPr>
          <p:cNvPr id="33" name="Gruppieren 64"/>
          <p:cNvGrpSpPr/>
          <p:nvPr/>
        </p:nvGrpSpPr>
        <p:grpSpPr>
          <a:xfrm>
            <a:off x="5486541" y="692696"/>
            <a:ext cx="1101683" cy="1386192"/>
            <a:chOff x="5790649" y="4523081"/>
            <a:chExt cx="521883" cy="589333"/>
          </a:xfrm>
          <a:effectLst>
            <a:outerShdw blurRad="50800" dist="38100" dir="2700000" algn="tl" rotWithShape="0">
              <a:prstClr val="black">
                <a:alpha val="40000"/>
              </a:prstClr>
            </a:outerShdw>
          </a:effectLst>
        </p:grpSpPr>
        <p:sp>
          <p:nvSpPr>
            <p:cNvPr id="34" name="Ellipse 65"/>
            <p:cNvSpPr/>
            <p:nvPr/>
          </p:nvSpPr>
          <p:spPr>
            <a:xfrm>
              <a:off x="6007568" y="4722334"/>
              <a:ext cx="88047" cy="91054"/>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de-DE"/>
            </a:p>
          </p:txBody>
        </p:sp>
        <p:sp>
          <p:nvSpPr>
            <p:cNvPr id="35" name="Bogen 34"/>
            <p:cNvSpPr/>
            <p:nvPr/>
          </p:nvSpPr>
          <p:spPr>
            <a:xfrm>
              <a:off x="5922151" y="4667881"/>
              <a:ext cx="229434" cy="254199"/>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6" name="Bogen 35"/>
            <p:cNvSpPr/>
            <p:nvPr/>
          </p:nvSpPr>
          <p:spPr>
            <a:xfrm>
              <a:off x="5833197" y="4588214"/>
              <a:ext cx="407341" cy="413531"/>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7" name="Bogen 36"/>
            <p:cNvSpPr/>
            <p:nvPr/>
          </p:nvSpPr>
          <p:spPr>
            <a:xfrm>
              <a:off x="5790649" y="4523081"/>
              <a:ext cx="521883" cy="589333"/>
            </a:xfrm>
            <a:prstGeom prst="arc">
              <a:avLst>
                <a:gd name="adj1" fmla="val 16200000"/>
                <a:gd name="adj2" fmla="val 2113913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pic>
        <p:nvPicPr>
          <p:cNvPr id="38" name="Bild 37"/>
          <p:cNvPicPr>
            <a:picLocks noChangeAspect="1"/>
          </p:cNvPicPr>
          <p:nvPr/>
        </p:nvPicPr>
        <p:blipFill>
          <a:blip r:embed="rId8"/>
          <a:stretch>
            <a:fillRect/>
          </a:stretch>
        </p:blipFill>
        <p:spPr>
          <a:xfrm>
            <a:off x="6084168" y="1412776"/>
            <a:ext cx="936104" cy="1755196"/>
          </a:xfrm>
          <a:prstGeom prst="rect">
            <a:avLst/>
          </a:prstGeom>
        </p:spPr>
      </p:pic>
      <p:pic>
        <p:nvPicPr>
          <p:cNvPr id="3" name="Bild 2"/>
          <p:cNvPicPr>
            <a:picLocks noChangeAspect="1"/>
          </p:cNvPicPr>
          <p:nvPr/>
        </p:nvPicPr>
        <p:blipFill>
          <a:blip r:embed="rId9"/>
          <a:stretch>
            <a:fillRect/>
          </a:stretch>
        </p:blipFill>
        <p:spPr>
          <a:xfrm>
            <a:off x="6588224" y="1828341"/>
            <a:ext cx="288032" cy="520539"/>
          </a:xfrm>
          <a:prstGeom prst="rect">
            <a:avLst/>
          </a:prstGeom>
        </p:spPr>
      </p:pic>
      <p:cxnSp>
        <p:nvCxnSpPr>
          <p:cNvPr id="39" name="Gerade Verbindung mit Pfeil 38"/>
          <p:cNvCxnSpPr>
            <a:stCxn id="22" idx="1"/>
          </p:cNvCxnSpPr>
          <p:nvPr/>
        </p:nvCxnSpPr>
        <p:spPr>
          <a:xfrm flipH="1">
            <a:off x="2267744" y="4774947"/>
            <a:ext cx="1224136" cy="886301"/>
          </a:xfrm>
          <a:prstGeom prst="straightConnector1">
            <a:avLst/>
          </a:prstGeom>
          <a:ln w="76200" cmpd="sng">
            <a:solidFill>
              <a:schemeClr val="accent1"/>
            </a:solidFill>
            <a:headEnd type="arrow"/>
            <a:tailEnd type="arrow"/>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cxnSp>
        <p:nvCxnSpPr>
          <p:cNvPr id="40" name="Gerade Verbindung mit Pfeil 39"/>
          <p:cNvCxnSpPr/>
          <p:nvPr/>
        </p:nvCxnSpPr>
        <p:spPr>
          <a:xfrm flipH="1">
            <a:off x="5220072" y="3573016"/>
            <a:ext cx="432048" cy="504056"/>
          </a:xfrm>
          <a:prstGeom prst="straightConnector1">
            <a:avLst/>
          </a:prstGeom>
          <a:ln w="76200" cmpd="sng">
            <a:solidFill>
              <a:schemeClr val="accent1"/>
            </a:solidFill>
            <a:headEnd type="arrow"/>
            <a:tailEnd type="arrow"/>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pic>
        <p:nvPicPr>
          <p:cNvPr id="29" name="Bild 28"/>
          <p:cNvPicPr>
            <a:picLocks noChangeAspect="1"/>
          </p:cNvPicPr>
          <p:nvPr/>
        </p:nvPicPr>
        <p:blipFill>
          <a:blip r:embed="rId10"/>
          <a:stretch>
            <a:fillRect/>
          </a:stretch>
        </p:blipFill>
        <p:spPr>
          <a:xfrm>
            <a:off x="5652120" y="2636912"/>
            <a:ext cx="596785" cy="1040904"/>
          </a:xfrm>
          <a:prstGeom prst="rect">
            <a:avLst/>
          </a:prstGeom>
        </p:spPr>
      </p:pic>
      <p:cxnSp>
        <p:nvCxnSpPr>
          <p:cNvPr id="42" name="Gerade Verbindung mit Pfeil 41"/>
          <p:cNvCxnSpPr/>
          <p:nvPr/>
        </p:nvCxnSpPr>
        <p:spPr>
          <a:xfrm>
            <a:off x="6444208" y="3573016"/>
            <a:ext cx="864096" cy="720080"/>
          </a:xfrm>
          <a:prstGeom prst="straightConnector1">
            <a:avLst/>
          </a:prstGeom>
          <a:ln w="76200" cmpd="sng">
            <a:solidFill>
              <a:schemeClr val="accent1"/>
            </a:solidFill>
            <a:headEnd type="arrow"/>
            <a:tailEnd type="arrow"/>
          </a:ln>
          <a:effectLst>
            <a:outerShdw blurRad="50800" dist="38100" dir="2700000" algn="tl" rotWithShape="0">
              <a:prstClr val="black">
                <a:alpha val="40000"/>
              </a:prstClr>
            </a:outerShdw>
          </a:effectLst>
          <a:scene3d>
            <a:camera prst="orthographicFront"/>
            <a:lightRig rig="threePt" dir="t"/>
          </a:scene3d>
          <a:sp3d>
            <a:bevelT/>
          </a:sp3d>
        </p:spPr>
        <p:style>
          <a:lnRef idx="3">
            <a:schemeClr val="dk1"/>
          </a:lnRef>
          <a:fillRef idx="0">
            <a:schemeClr val="dk1"/>
          </a:fillRef>
          <a:effectRef idx="2">
            <a:schemeClr val="dk1"/>
          </a:effectRef>
          <a:fontRef idx="minor">
            <a:schemeClr val="tx1"/>
          </a:fontRef>
        </p:style>
      </p:cxnSp>
      <p:pic>
        <p:nvPicPr>
          <p:cNvPr id="46" name="Bild 45"/>
          <p:cNvPicPr>
            <a:picLocks noChangeAspect="1"/>
          </p:cNvPicPr>
          <p:nvPr/>
        </p:nvPicPr>
        <p:blipFill>
          <a:blip r:embed="rId11"/>
          <a:stretch>
            <a:fillRect/>
          </a:stretch>
        </p:blipFill>
        <p:spPr>
          <a:xfrm flipH="1">
            <a:off x="214288" y="3108176"/>
            <a:ext cx="1549400" cy="1905000"/>
          </a:xfrm>
          <a:prstGeom prst="rect">
            <a:avLst/>
          </a:prstGeom>
        </p:spPr>
      </p:pic>
      <p:pic>
        <p:nvPicPr>
          <p:cNvPr id="49" name="Bild 48"/>
          <p:cNvPicPr>
            <a:picLocks noChangeAspect="1"/>
          </p:cNvPicPr>
          <p:nvPr/>
        </p:nvPicPr>
        <p:blipFill>
          <a:blip r:embed="rId12"/>
          <a:stretch>
            <a:fillRect/>
          </a:stretch>
        </p:blipFill>
        <p:spPr>
          <a:xfrm>
            <a:off x="6300192" y="3933056"/>
            <a:ext cx="952500" cy="1905000"/>
          </a:xfrm>
          <a:prstGeom prst="rect">
            <a:avLst/>
          </a:prstGeom>
        </p:spPr>
      </p:pic>
    </p:spTree>
    <p:extLst>
      <p:ext uri="{BB962C8B-B14F-4D97-AF65-F5344CB8AC3E}">
        <p14:creationId xmlns:p14="http://schemas.microsoft.com/office/powerpoint/2010/main" val="426755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Wer ist beteiligt an einem </a:t>
            </a:r>
            <a:r>
              <a:rPr lang="de-DE" dirty="0" err="1" smtClean="0"/>
              <a:t>IoT</a:t>
            </a:r>
            <a:r>
              <a:rPr lang="de-DE" dirty="0" smtClean="0"/>
              <a:t> </a:t>
            </a:r>
            <a:r>
              <a:rPr lang="de-DE" dirty="0" err="1" smtClean="0"/>
              <a:t>Usecase</a:t>
            </a:r>
            <a:r>
              <a:rPr lang="de-DE" dirty="0" smtClean="0"/>
              <a:t>?</a:t>
            </a:r>
            <a:endParaRPr lang="de-DE" dirty="0"/>
          </a:p>
        </p:txBody>
      </p:sp>
      <p:pic>
        <p:nvPicPr>
          <p:cNvPr id="3" name="Bild 2"/>
          <p:cNvPicPr>
            <a:picLocks noChangeAspect="1"/>
          </p:cNvPicPr>
          <p:nvPr/>
        </p:nvPicPr>
        <p:blipFill>
          <a:blip r:embed="rId2"/>
          <a:stretch>
            <a:fillRect/>
          </a:stretch>
        </p:blipFill>
        <p:spPr>
          <a:xfrm>
            <a:off x="289819" y="1444848"/>
            <a:ext cx="8530653" cy="46277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feld 3"/>
          <p:cNvSpPr txBox="1"/>
          <p:nvPr/>
        </p:nvSpPr>
        <p:spPr>
          <a:xfrm>
            <a:off x="179512" y="5786100"/>
            <a:ext cx="3621496" cy="523220"/>
          </a:xfrm>
          <a:prstGeom prst="rect">
            <a:avLst/>
          </a:prstGeom>
          <a:noFill/>
        </p:spPr>
        <p:txBody>
          <a:bodyPr wrap="none" rtlCol="0">
            <a:spAutoFit/>
          </a:bodyPr>
          <a:lstStyle/>
          <a:p>
            <a:r>
              <a:rPr lang="de-DE" sz="1400" i="1" dirty="0"/>
              <a:t>Source: Bosch Software </a:t>
            </a:r>
            <a:r>
              <a:rPr lang="de-DE" sz="1400" i="1" dirty="0" err="1"/>
              <a:t>Innovations</a:t>
            </a:r>
            <a:r>
              <a:rPr lang="de-DE" sz="1400" i="1" dirty="0"/>
              <a:t>, 2014 </a:t>
            </a:r>
            <a:endParaRPr lang="de-DE" sz="1400" dirty="0"/>
          </a:p>
          <a:p>
            <a:endParaRPr lang="de-DE" sz="1400" dirty="0"/>
          </a:p>
        </p:txBody>
      </p:sp>
      <p:pic>
        <p:nvPicPr>
          <p:cNvPr id="5" name="Bild 4"/>
          <p:cNvPicPr>
            <a:picLocks noChangeAspect="1"/>
          </p:cNvPicPr>
          <p:nvPr/>
        </p:nvPicPr>
        <p:blipFill>
          <a:blip r:embed="rId3">
            <a:clrChange>
              <a:clrFrom>
                <a:srgbClr val="FFFFFF"/>
              </a:clrFrom>
              <a:clrTo>
                <a:srgbClr val="FFFFFF">
                  <a:alpha val="0"/>
                </a:srgbClr>
              </a:clrTo>
            </a:clrChange>
          </a:blip>
          <a:stretch>
            <a:fillRect/>
          </a:stretch>
        </p:blipFill>
        <p:spPr>
          <a:xfrm>
            <a:off x="7077248" y="5301208"/>
            <a:ext cx="1455192" cy="583188"/>
          </a:xfrm>
          <a:prstGeom prst="rect">
            <a:avLst/>
          </a:prstGeom>
        </p:spPr>
      </p:pic>
    </p:spTree>
    <p:extLst>
      <p:ext uri="{BB962C8B-B14F-4D97-AF65-F5344CB8AC3E}">
        <p14:creationId xmlns:p14="http://schemas.microsoft.com/office/powerpoint/2010/main" val="398857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Maturity</a:t>
            </a:r>
            <a:endParaRPr lang="de-DE" dirty="0"/>
          </a:p>
        </p:txBody>
      </p:sp>
      <p:pic>
        <p:nvPicPr>
          <p:cNvPr id="4" name="Bild 3"/>
          <p:cNvPicPr>
            <a:picLocks noChangeAspect="1"/>
          </p:cNvPicPr>
          <p:nvPr/>
        </p:nvPicPr>
        <p:blipFill>
          <a:blip r:embed="rId2">
            <a:clrChange>
              <a:clrFrom>
                <a:srgbClr val="FFFFFF"/>
              </a:clrFrom>
              <a:clrTo>
                <a:srgbClr val="FFFFFF">
                  <a:alpha val="0"/>
                </a:srgbClr>
              </a:clrTo>
            </a:clrChange>
          </a:blip>
          <a:stretch>
            <a:fillRect/>
          </a:stretch>
        </p:blipFill>
        <p:spPr>
          <a:xfrm>
            <a:off x="8283" y="1165428"/>
            <a:ext cx="8956205" cy="5071884"/>
          </a:xfrm>
          <a:prstGeom prst="rect">
            <a:avLst/>
          </a:prstGeom>
        </p:spPr>
      </p:pic>
    </p:spTree>
    <p:extLst>
      <p:ext uri="{BB962C8B-B14F-4D97-AF65-F5344CB8AC3E}">
        <p14:creationId xmlns:p14="http://schemas.microsoft.com/office/powerpoint/2010/main" val="279334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Project Sketch</a:t>
            </a:r>
            <a:endParaRPr lang="de-DE" dirty="0"/>
          </a:p>
        </p:txBody>
      </p:sp>
      <p:pic>
        <p:nvPicPr>
          <p:cNvPr id="3" name="Bild 2"/>
          <p:cNvPicPr>
            <a:picLocks noChangeAspect="1"/>
          </p:cNvPicPr>
          <p:nvPr/>
        </p:nvPicPr>
        <p:blipFill>
          <a:blip r:embed="rId2"/>
          <a:stretch>
            <a:fillRect/>
          </a:stretch>
        </p:blipFill>
        <p:spPr>
          <a:xfrm>
            <a:off x="504056" y="1268760"/>
            <a:ext cx="8100392" cy="4960546"/>
          </a:xfrm>
          <a:prstGeom prst="rect">
            <a:avLst/>
          </a:prstGeom>
        </p:spPr>
      </p:pic>
    </p:spTree>
    <p:extLst>
      <p:ext uri="{BB962C8B-B14F-4D97-AF65-F5344CB8AC3E}">
        <p14:creationId xmlns:p14="http://schemas.microsoft.com/office/powerpoint/2010/main" val="371979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CH" dirty="0"/>
              <a:t>Gartner Hype Cycle „Emerging Technologies“ 2012</a:t>
            </a:r>
            <a:endParaRPr lang="en-US" dirty="0"/>
          </a:p>
        </p:txBody>
      </p:sp>
      <p:pic>
        <p:nvPicPr>
          <p:cNvPr id="4" name="Bild 3"/>
          <p:cNvPicPr>
            <a:picLocks noChangeAspect="1"/>
          </p:cNvPicPr>
          <p:nvPr/>
        </p:nvPicPr>
        <p:blipFill>
          <a:blip r:embed="rId3"/>
          <a:stretch>
            <a:fillRect/>
          </a:stretch>
        </p:blipFill>
        <p:spPr>
          <a:xfrm>
            <a:off x="395536" y="1238628"/>
            <a:ext cx="7793612" cy="4926676"/>
          </a:xfrm>
          <a:prstGeom prst="rect">
            <a:avLst/>
          </a:prstGeom>
        </p:spPr>
      </p:pic>
      <p:sp>
        <p:nvSpPr>
          <p:cNvPr id="5" name="Horizontale Rolle 4"/>
          <p:cNvSpPr/>
          <p:nvPr/>
        </p:nvSpPr>
        <p:spPr>
          <a:xfrm>
            <a:off x="1547664" y="2627216"/>
            <a:ext cx="1008112" cy="225720"/>
          </a:xfrm>
          <a:prstGeom prst="horizontalScroll">
            <a:avLst/>
          </a:prstGeom>
          <a:gradFill flip="none" rotWithShape="1">
            <a:gsLst>
              <a:gs pos="0">
                <a:schemeClr val="accent5">
                  <a:shade val="51000"/>
                  <a:satMod val="130000"/>
                  <a:alpha val="36000"/>
                </a:schemeClr>
              </a:gs>
              <a:gs pos="80000">
                <a:schemeClr val="accent5">
                  <a:shade val="93000"/>
                  <a:satMod val="130000"/>
                  <a:alpha val="36000"/>
                </a:schemeClr>
              </a:gs>
              <a:gs pos="100000">
                <a:schemeClr val="accent5">
                  <a:shade val="94000"/>
                  <a:satMod val="135000"/>
                  <a:alpha val="36000"/>
                </a:schemeClr>
              </a:gs>
            </a:gsLst>
            <a:lin ang="16200000" scaled="0"/>
            <a:tileRect/>
          </a:gradFill>
          <a:ln w="28575" cmpd="sng"/>
        </p:spPr>
        <p:style>
          <a:lnRef idx="1">
            <a:schemeClr val="accent5"/>
          </a:lnRef>
          <a:fillRef idx="3">
            <a:schemeClr val="accent5"/>
          </a:fillRef>
          <a:effectRef idx="2">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9571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Neue Geschäftsmodelle am Beispiel eines Automaten</a:t>
            </a:r>
            <a:endParaRPr lang="de-DE" dirty="0"/>
          </a:p>
        </p:txBody>
      </p:sp>
      <p:pic>
        <p:nvPicPr>
          <p:cNvPr id="5" name="Bild 4"/>
          <p:cNvPicPr>
            <a:picLocks noChangeAspect="1"/>
          </p:cNvPicPr>
          <p:nvPr/>
        </p:nvPicPr>
        <p:blipFill>
          <a:blip r:embed="rId3"/>
          <a:stretch>
            <a:fillRect/>
          </a:stretch>
        </p:blipFill>
        <p:spPr>
          <a:xfrm>
            <a:off x="9324528" y="1556792"/>
            <a:ext cx="4979495" cy="4204196"/>
          </a:xfrm>
          <a:prstGeom prst="rect">
            <a:avLst/>
          </a:prstGeom>
        </p:spPr>
      </p:pic>
      <p:pic>
        <p:nvPicPr>
          <p:cNvPr id="4" name="Bild 3"/>
          <p:cNvPicPr>
            <a:picLocks noChangeAspect="1"/>
          </p:cNvPicPr>
          <p:nvPr/>
        </p:nvPicPr>
        <p:blipFill>
          <a:blip r:embed="rId4"/>
          <a:stretch>
            <a:fillRect/>
          </a:stretch>
        </p:blipFill>
        <p:spPr>
          <a:xfrm>
            <a:off x="-3996952" y="836712"/>
            <a:ext cx="3831890" cy="5109187"/>
          </a:xfrm>
          <a:prstGeom prst="rect">
            <a:avLst/>
          </a:prstGeom>
        </p:spPr>
      </p:pic>
    </p:spTree>
    <p:extLst>
      <p:ext uri="{BB962C8B-B14F-4D97-AF65-F5344CB8AC3E}">
        <p14:creationId xmlns:p14="http://schemas.microsoft.com/office/powerpoint/2010/main" val="227338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22334E-6 1.95274E-6 L 0.98002 0.04748 " pathEditMode="relative" rAng="0" ptsTypes="AA">
                                      <p:cBhvr>
                                        <p:cTn id="6" dur="2000" fill="hold"/>
                                        <p:tgtEl>
                                          <p:spTgt spid="4"/>
                                        </p:tgtEl>
                                        <p:attrNameLst>
                                          <p:attrName>ppt_x</p:attrName>
                                          <p:attrName>ppt_y</p:attrName>
                                        </p:attrNameLst>
                                      </p:cBhvr>
                                      <p:rCtr x="48993" y="2363"/>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66065E-6 4.39657E-6 L -0.98923 0.00833 " pathEditMode="relative" rAng="0" ptsTypes="AA">
                                      <p:cBhvr>
                                        <p:cTn id="10" dur="2000" fill="hold"/>
                                        <p:tgtEl>
                                          <p:spTgt spid="5"/>
                                        </p:tgtEl>
                                        <p:attrNameLst>
                                          <p:attrName>ppt_x</p:attrName>
                                          <p:attrName>ppt_y</p:attrName>
                                        </p:attrNameLst>
                                      </p:cBhvr>
                                      <p:rCtr x="-49462" y="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 3"/>
          <p:cNvPicPr>
            <a:picLocks noChangeAspect="1"/>
          </p:cNvPicPr>
          <p:nvPr/>
        </p:nvPicPr>
        <p:blipFill>
          <a:blip r:embed="rId3"/>
          <a:stretch>
            <a:fillRect/>
          </a:stretch>
        </p:blipFill>
        <p:spPr>
          <a:xfrm>
            <a:off x="360000" y="1277575"/>
            <a:ext cx="2170724" cy="2644336"/>
          </a:xfrm>
          <a:prstGeom prst="rect">
            <a:avLst/>
          </a:prstGeom>
        </p:spPr>
      </p:pic>
      <p:sp>
        <p:nvSpPr>
          <p:cNvPr id="2" name="Titel 1"/>
          <p:cNvSpPr>
            <a:spLocks noGrp="1"/>
          </p:cNvSpPr>
          <p:nvPr>
            <p:ph type="title"/>
          </p:nvPr>
        </p:nvSpPr>
        <p:spPr/>
        <p:txBody>
          <a:bodyPr/>
          <a:lstStyle/>
          <a:p>
            <a:r>
              <a:rPr lang="de-DE" dirty="0" smtClean="0"/>
              <a:t>Industrie 4.0 –Teil des Internet der Dinge</a:t>
            </a:r>
            <a:endParaRPr lang="de-DE" dirty="0"/>
          </a:p>
        </p:txBody>
      </p:sp>
      <p:graphicFrame>
        <p:nvGraphicFramePr>
          <p:cNvPr id="3" name="Diagramm 2"/>
          <p:cNvGraphicFramePr/>
          <p:nvPr>
            <p:extLst>
              <p:ext uri="{D42A27DB-BD31-4B8C-83A1-F6EECF244321}">
                <p14:modId xmlns:p14="http://schemas.microsoft.com/office/powerpoint/2010/main" val="971340222"/>
              </p:ext>
            </p:extLst>
          </p:nvPr>
        </p:nvGraphicFramePr>
        <p:xfrm>
          <a:off x="103548" y="1277575"/>
          <a:ext cx="9040452" cy="42173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Bild 4"/>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5770154" y="4149690"/>
            <a:ext cx="3146688" cy="2228533"/>
          </a:xfrm>
          <a:prstGeom prst="rect">
            <a:avLst/>
          </a:prstGeom>
        </p:spPr>
      </p:pic>
    </p:spTree>
    <p:extLst>
      <p:ext uri="{BB962C8B-B14F-4D97-AF65-F5344CB8AC3E}">
        <p14:creationId xmlns:p14="http://schemas.microsoft.com/office/powerpoint/2010/main" val="34195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 7" descr="IoT Skizze.jpg"/>
          <p:cNvPicPr>
            <a:picLocks noChangeAspect="1"/>
          </p:cNvPicPr>
          <p:nvPr/>
        </p:nvPicPr>
        <p:blipFill rotWithShape="1">
          <a:blip r:embed="rId2" cstate="print">
            <a:alphaModFix/>
            <a:biLevel thresh="50000"/>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rcRect l="1557"/>
          <a:stretch/>
        </p:blipFill>
        <p:spPr>
          <a:xfrm>
            <a:off x="3411678" y="0"/>
            <a:ext cx="5732321" cy="6869638"/>
          </a:xfrm>
          <a:prstGeom prst="rect">
            <a:avLst/>
          </a:prstGeom>
        </p:spPr>
      </p:pic>
      <p:sp>
        <p:nvSpPr>
          <p:cNvPr id="2" name="Titel 1"/>
          <p:cNvSpPr>
            <a:spLocks noGrp="1"/>
          </p:cNvSpPr>
          <p:nvPr>
            <p:ph type="title"/>
          </p:nvPr>
        </p:nvSpPr>
        <p:spPr/>
        <p:txBody>
          <a:bodyPr/>
          <a:lstStyle/>
          <a:p>
            <a:r>
              <a:rPr lang="de-DE" dirty="0" smtClean="0"/>
              <a:t>Fazit</a:t>
            </a:r>
            <a:endParaRPr lang="de-DE" dirty="0"/>
          </a:p>
        </p:txBody>
      </p:sp>
      <p:pic>
        <p:nvPicPr>
          <p:cNvPr id="5" name="Bild 4"/>
          <p:cNvPicPr>
            <a:picLocks noChangeAspect="1"/>
          </p:cNvPicPr>
          <p:nvPr/>
        </p:nvPicPr>
        <p:blipFill rotWithShape="1">
          <a:blip r:embed="rId4"/>
          <a:srcRect t="6154"/>
          <a:stretch/>
        </p:blipFill>
        <p:spPr>
          <a:xfrm>
            <a:off x="7740352" y="3562750"/>
            <a:ext cx="1152128" cy="1090386"/>
          </a:xfrm>
          <a:prstGeom prst="rect">
            <a:avLst/>
          </a:prstGeom>
        </p:spPr>
      </p:pic>
      <p:pic>
        <p:nvPicPr>
          <p:cNvPr id="6" name="Bild 5"/>
          <p:cNvPicPr>
            <a:picLocks noChangeAspect="1"/>
          </p:cNvPicPr>
          <p:nvPr/>
        </p:nvPicPr>
        <p:blipFill rotWithShape="1">
          <a:blip r:embed="rId5"/>
          <a:srcRect t="5194" b="3755"/>
          <a:stretch/>
        </p:blipFill>
        <p:spPr>
          <a:xfrm>
            <a:off x="7740352" y="2501556"/>
            <a:ext cx="1080120" cy="999452"/>
          </a:xfrm>
          <a:prstGeom prst="rect">
            <a:avLst/>
          </a:prstGeom>
        </p:spPr>
      </p:pic>
      <p:pic>
        <p:nvPicPr>
          <p:cNvPr id="7" name="Bild 6"/>
          <p:cNvPicPr>
            <a:picLocks noChangeAspect="1"/>
          </p:cNvPicPr>
          <p:nvPr/>
        </p:nvPicPr>
        <p:blipFill>
          <a:blip r:embed="rId6"/>
          <a:stretch>
            <a:fillRect/>
          </a:stretch>
        </p:blipFill>
        <p:spPr>
          <a:xfrm>
            <a:off x="7843541" y="4662016"/>
            <a:ext cx="1048939" cy="783208"/>
          </a:xfrm>
          <a:prstGeom prst="rect">
            <a:avLst/>
          </a:prstGeom>
        </p:spPr>
      </p:pic>
      <p:pic>
        <p:nvPicPr>
          <p:cNvPr id="10" name="Bild 9"/>
          <p:cNvPicPr>
            <a:picLocks noChangeAspect="1"/>
          </p:cNvPicPr>
          <p:nvPr/>
        </p:nvPicPr>
        <p:blipFill>
          <a:blip r:embed="rId7"/>
          <a:stretch>
            <a:fillRect/>
          </a:stretch>
        </p:blipFill>
        <p:spPr>
          <a:xfrm>
            <a:off x="317313" y="3501008"/>
            <a:ext cx="3030552" cy="2808312"/>
          </a:xfrm>
          <a:prstGeom prst="rect">
            <a:avLst/>
          </a:prstGeom>
        </p:spPr>
      </p:pic>
      <p:pic>
        <p:nvPicPr>
          <p:cNvPr id="3" name="Bild 2"/>
          <p:cNvPicPr>
            <a:picLocks noChangeAspect="1"/>
          </p:cNvPicPr>
          <p:nvPr/>
        </p:nvPicPr>
        <p:blipFill>
          <a:blip r:embed="rId8"/>
          <a:stretch>
            <a:fillRect/>
          </a:stretch>
        </p:blipFill>
        <p:spPr>
          <a:xfrm>
            <a:off x="7656585" y="1521518"/>
            <a:ext cx="1224136" cy="865056"/>
          </a:xfrm>
          <a:prstGeom prst="rect">
            <a:avLst/>
          </a:prstGeom>
        </p:spPr>
      </p:pic>
    </p:spTree>
    <p:extLst>
      <p:ext uri="{BB962C8B-B14F-4D97-AF65-F5344CB8AC3E}">
        <p14:creationId xmlns:p14="http://schemas.microsoft.com/office/powerpoint/2010/main" val="266146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2"/>
          <p:cNvPicPr>
            <a:picLocks noGrp="1" noChangeAspect="1" noChangeArrowheads="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a:xfrm>
            <a:off x="360363" y="404813"/>
            <a:ext cx="8426450" cy="56165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feld 1"/>
          <p:cNvSpPr txBox="1"/>
          <p:nvPr/>
        </p:nvSpPr>
        <p:spPr>
          <a:xfrm>
            <a:off x="514350" y="533400"/>
            <a:ext cx="6362700" cy="461963"/>
          </a:xfrm>
          <a:prstGeom prst="rect">
            <a:avLst/>
          </a:prstGeom>
          <a:noFill/>
        </p:spPr>
        <p:txBody>
          <a:bodyPr>
            <a:spAutoFit/>
          </a:bodyPr>
          <a:lstStyle/>
          <a:p>
            <a:pPr>
              <a:defRPr/>
            </a:pPr>
            <a:r>
              <a:rPr lang="de-DE" sz="2400" b="1" dirty="0">
                <a:solidFill>
                  <a:schemeClr val="bg1"/>
                </a:solidFill>
                <a:effectLst>
                  <a:outerShdw blurRad="38100" dist="38100" dir="2700000" algn="tl">
                    <a:srgbClr val="000000">
                      <a:alpha val="43137"/>
                    </a:srgbClr>
                  </a:outerShdw>
                </a:effectLst>
              </a:rPr>
              <a:t>Diskussion, Fragen &amp; Antworten</a:t>
            </a:r>
          </a:p>
        </p:txBody>
      </p:sp>
    </p:spTree>
    <p:extLst>
      <p:ext uri="{BB962C8B-B14F-4D97-AF65-F5344CB8AC3E}">
        <p14:creationId xmlns:p14="http://schemas.microsoft.com/office/powerpoint/2010/main" val="311810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el 1"/>
          <p:cNvSpPr>
            <a:spLocks noGrp="1"/>
          </p:cNvSpPr>
          <p:nvPr>
            <p:ph type="title"/>
          </p:nvPr>
        </p:nvSpPr>
        <p:spPr>
          <a:xfrm>
            <a:off x="360000" y="216000"/>
            <a:ext cx="8316456" cy="864000"/>
          </a:xfrm>
        </p:spPr>
        <p:txBody>
          <a:bodyPr/>
          <a:lstStyle/>
          <a:p>
            <a:r>
              <a:rPr lang="de-DE" dirty="0">
                <a:latin typeface="Calibri" pitchFamily="34" charset="0"/>
                <a:cs typeface="Calibri" pitchFamily="34" charset="0"/>
              </a:rPr>
              <a:t/>
            </a:r>
            <a:br>
              <a:rPr lang="de-DE" dirty="0">
                <a:latin typeface="Calibri" pitchFamily="34" charset="0"/>
                <a:cs typeface="Calibri" pitchFamily="34" charset="0"/>
              </a:rPr>
            </a:br>
            <a:r>
              <a:rPr lang="de-DE" dirty="0" smtClean="0"/>
              <a:t>Kontakt</a:t>
            </a:r>
            <a:endParaRPr lang="de-DE" dirty="0"/>
          </a:p>
        </p:txBody>
      </p:sp>
      <p:sp>
        <p:nvSpPr>
          <p:cNvPr id="111619" name="Textplatzhalter 2"/>
          <p:cNvSpPr>
            <a:spLocks noGrp="1"/>
          </p:cNvSpPr>
          <p:nvPr>
            <p:ph type="body" sz="quarter" idx="10"/>
          </p:nvPr>
        </p:nvSpPr>
        <p:spPr>
          <a:xfrm>
            <a:off x="357188" y="1454378"/>
            <a:ext cx="5857875" cy="785812"/>
          </a:xfrm>
        </p:spPr>
        <p:txBody>
          <a:bodyPr/>
          <a:lstStyle/>
          <a:p>
            <a:pPr eaLnBrk="1" hangingPunct="1"/>
            <a:r>
              <a:rPr dirty="0" smtClean="0">
                <a:cs typeface="Calibri" pitchFamily="34" charset="0"/>
              </a:rPr>
              <a:t>Torsten Winterberg</a:t>
            </a:r>
          </a:p>
          <a:p>
            <a:pPr marL="0" lvl="1" indent="0"/>
            <a:r>
              <a:rPr lang="de-DE" b="1" dirty="0" smtClean="0">
                <a:solidFill>
                  <a:srgbClr val="1E2959"/>
                </a:solidFill>
                <a:cs typeface="Calibri" pitchFamily="34" charset="0"/>
              </a:rPr>
              <a:t>Business Development &amp; Innovation</a:t>
            </a:r>
            <a:r>
              <a:rPr lang="de-DE" b="1" dirty="0" smtClean="0">
                <a:cs typeface="Calibri" pitchFamily="34" charset="0"/>
              </a:rPr>
              <a:t/>
            </a:r>
            <a:br>
              <a:rPr lang="de-DE" b="1" dirty="0" smtClean="0">
                <a:cs typeface="Calibri" pitchFamily="34" charset="0"/>
              </a:rPr>
            </a:br>
            <a:endParaRPr lang="de-DE" b="1" dirty="0" smtClean="0">
              <a:cs typeface="Calibri" pitchFamily="34" charset="0"/>
            </a:endParaRPr>
          </a:p>
        </p:txBody>
      </p:sp>
      <p:sp>
        <p:nvSpPr>
          <p:cNvPr id="111621" name="Textplatzhalter 4"/>
          <p:cNvSpPr>
            <a:spLocks noGrp="1"/>
          </p:cNvSpPr>
          <p:nvPr>
            <p:ph type="body" sz="quarter" idx="13"/>
          </p:nvPr>
        </p:nvSpPr>
        <p:spPr>
          <a:xfrm>
            <a:off x="357188" y="2204864"/>
            <a:ext cx="5857875" cy="1368152"/>
          </a:xfrm>
        </p:spPr>
        <p:txBody>
          <a:bodyPr anchor="t"/>
          <a:lstStyle/>
          <a:p>
            <a:pPr eaLnBrk="1" hangingPunct="1"/>
            <a:r>
              <a:rPr sz="1400" b="1" dirty="0" smtClean="0">
                <a:solidFill>
                  <a:schemeClr val="tx1"/>
                </a:solidFill>
                <a:latin typeface="Arial" pitchFamily="34" charset="0"/>
                <a:ea typeface="BatangChe" pitchFamily="49" charset="-127"/>
                <a:cs typeface="Arial" pitchFamily="34" charset="0"/>
              </a:rPr>
              <a:t>Phone: +49 173 54 79 302</a:t>
            </a:r>
            <a:br>
              <a:rPr sz="1400" b="1" dirty="0" smtClean="0">
                <a:solidFill>
                  <a:schemeClr val="tx1"/>
                </a:solidFill>
                <a:latin typeface="Arial" pitchFamily="34" charset="0"/>
                <a:ea typeface="BatangChe" pitchFamily="49" charset="-127"/>
                <a:cs typeface="Arial" pitchFamily="34" charset="0"/>
              </a:rPr>
            </a:br>
            <a:r>
              <a:rPr sz="1400" b="1" dirty="0" smtClean="0">
                <a:solidFill>
                  <a:schemeClr val="tx1"/>
                </a:solidFill>
                <a:latin typeface="Arial" pitchFamily="34" charset="0"/>
                <a:ea typeface="BatangChe" pitchFamily="49" charset="-127"/>
                <a:cs typeface="Arial" pitchFamily="34" charset="0"/>
              </a:rPr>
              <a:t>eMail: torsten.winterberg@opitz-consulting.com</a:t>
            </a:r>
            <a:r>
              <a:rPr lang="de-DE" sz="1400" b="1" dirty="0" smtClean="0">
                <a:solidFill>
                  <a:schemeClr val="tx1"/>
                </a:solidFill>
                <a:latin typeface="Arial" pitchFamily="34" charset="0"/>
                <a:ea typeface="BatangChe" pitchFamily="49" charset="-127"/>
                <a:cs typeface="Arial" pitchFamily="34" charset="0"/>
              </a:rPr>
              <a:t/>
            </a:r>
            <a:br>
              <a:rPr lang="de-DE" sz="1400" b="1" dirty="0" smtClean="0">
                <a:solidFill>
                  <a:schemeClr val="tx1"/>
                </a:solidFill>
                <a:latin typeface="Arial" pitchFamily="34" charset="0"/>
                <a:ea typeface="BatangChe" pitchFamily="49" charset="-127"/>
                <a:cs typeface="Arial" pitchFamily="34" charset="0"/>
              </a:rPr>
            </a:br>
            <a:r>
              <a:rPr sz="1400" b="1" dirty="0" smtClean="0">
                <a:solidFill>
                  <a:schemeClr val="tx1"/>
                </a:solidFill>
                <a:latin typeface="Arial" pitchFamily="34" charset="0"/>
                <a:ea typeface="BatangChe" pitchFamily="49" charset="-127"/>
                <a:cs typeface="Arial" pitchFamily="34" charset="0"/>
              </a:rPr>
              <a:t/>
            </a:r>
            <a:br>
              <a:rPr sz="1400" b="1" dirty="0" smtClean="0">
                <a:solidFill>
                  <a:schemeClr val="tx1"/>
                </a:solidFill>
                <a:latin typeface="Arial" pitchFamily="34" charset="0"/>
                <a:ea typeface="BatangChe" pitchFamily="49" charset="-127"/>
                <a:cs typeface="Arial" pitchFamily="34" charset="0"/>
              </a:rPr>
            </a:br>
            <a:r>
              <a:rPr lang="de-DE" sz="1200" b="1" dirty="0" smtClean="0">
                <a:solidFill>
                  <a:schemeClr val="tx1"/>
                </a:solidFill>
                <a:latin typeface="Arial" pitchFamily="34" charset="0"/>
                <a:ea typeface="BatangChe" pitchFamily="49" charset="-127"/>
                <a:cs typeface="Arial" pitchFamily="34" charset="0"/>
              </a:rPr>
              <a:t>Oracle </a:t>
            </a:r>
            <a:r>
              <a:rPr lang="de-DE" sz="1200" b="1" dirty="0">
                <a:solidFill>
                  <a:schemeClr val="tx1"/>
                </a:solidFill>
                <a:latin typeface="Arial" pitchFamily="34" charset="0"/>
                <a:ea typeface="BatangChe" pitchFamily="49" charset="-127"/>
                <a:cs typeface="Arial" pitchFamily="34" charset="0"/>
              </a:rPr>
              <a:t>ACE </a:t>
            </a:r>
            <a:r>
              <a:rPr lang="de-DE" sz="1200" b="1" dirty="0" smtClean="0">
                <a:solidFill>
                  <a:schemeClr val="tx1"/>
                </a:solidFill>
                <a:latin typeface="Arial" pitchFamily="34" charset="0"/>
                <a:ea typeface="BatangChe" pitchFamily="49" charset="-127"/>
                <a:cs typeface="Arial" pitchFamily="34" charset="0"/>
              </a:rPr>
              <a:t>Director</a:t>
            </a:r>
            <a:br>
              <a:rPr lang="de-DE" sz="1200" b="1" dirty="0" smtClean="0">
                <a:solidFill>
                  <a:schemeClr val="tx1"/>
                </a:solidFill>
                <a:latin typeface="Arial" pitchFamily="34" charset="0"/>
                <a:ea typeface="BatangChe" pitchFamily="49" charset="-127"/>
                <a:cs typeface="Arial" pitchFamily="34" charset="0"/>
              </a:rPr>
            </a:br>
            <a:r>
              <a:rPr lang="de-DE" sz="1200" b="1" dirty="0" smtClean="0">
                <a:solidFill>
                  <a:schemeClr val="tx1"/>
                </a:solidFill>
                <a:latin typeface="Arial" pitchFamily="34" charset="0"/>
                <a:ea typeface="BatangChe" pitchFamily="49" charset="-127"/>
                <a:cs typeface="Arial" pitchFamily="34" charset="0"/>
              </a:rPr>
              <a:t>Co-Leiter DOAG Middleware &amp; Infrastruktur Community</a:t>
            </a:r>
            <a:r>
              <a:rPr lang="de-DE" sz="1200" b="1" dirty="0">
                <a:solidFill>
                  <a:schemeClr val="tx1"/>
                </a:solidFill>
                <a:latin typeface="Arial" pitchFamily="34" charset="0"/>
                <a:ea typeface="BatangChe" pitchFamily="49" charset="-127"/>
                <a:cs typeface="Arial" pitchFamily="34" charset="0"/>
              </a:rPr>
              <a:t/>
            </a:r>
            <a:br>
              <a:rPr lang="de-DE" sz="1200" b="1" dirty="0">
                <a:solidFill>
                  <a:schemeClr val="tx1"/>
                </a:solidFill>
                <a:latin typeface="Arial" pitchFamily="34" charset="0"/>
                <a:ea typeface="BatangChe" pitchFamily="49" charset="-127"/>
                <a:cs typeface="Arial" pitchFamily="34" charset="0"/>
              </a:rPr>
            </a:br>
            <a:r>
              <a:rPr lang="de-DE" sz="1200" b="1" dirty="0" smtClean="0">
                <a:solidFill>
                  <a:schemeClr val="tx1"/>
                </a:solidFill>
                <a:latin typeface="Arial" pitchFamily="34" charset="0"/>
                <a:ea typeface="BatangChe" pitchFamily="49" charset="-127"/>
                <a:cs typeface="Arial" pitchFamily="34" charset="0"/>
              </a:rPr>
              <a:t>Leiter DOAG SIG Middleware</a:t>
            </a:r>
          </a:p>
        </p:txBody>
      </p:sp>
      <p:sp>
        <p:nvSpPr>
          <p:cNvPr id="2" name="Rechteck 1"/>
          <p:cNvSpPr/>
          <p:nvPr/>
        </p:nvSpPr>
        <p:spPr>
          <a:xfrm>
            <a:off x="4716016" y="476672"/>
            <a:ext cx="3801105" cy="369332"/>
          </a:xfrm>
          <a:prstGeom prst="rect">
            <a:avLst/>
          </a:prstGeom>
        </p:spPr>
        <p:txBody>
          <a:bodyPr wrap="none">
            <a:spAutoFit/>
          </a:bodyPr>
          <a:lstStyle/>
          <a:p>
            <a:r>
              <a:rPr lang="de-DE" dirty="0" smtClean="0">
                <a:solidFill>
                  <a:srgbClr val="002060"/>
                </a:solidFill>
                <a:latin typeface="Arial" pitchFamily="34" charset="0"/>
                <a:cs typeface="Arial" pitchFamily="34" charset="0"/>
              </a:rPr>
              <a:t>http</a:t>
            </a:r>
            <a:r>
              <a:rPr lang="de-DE" dirty="0">
                <a:solidFill>
                  <a:srgbClr val="002060"/>
                </a:solidFill>
                <a:latin typeface="Arial" pitchFamily="34" charset="0"/>
                <a:cs typeface="Arial" pitchFamily="34" charset="0"/>
              </a:rPr>
              <a:t>://thecattlecrew.wordpress.com/</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96891" y="297468"/>
            <a:ext cx="6286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uppierung 7"/>
          <p:cNvGrpSpPr/>
          <p:nvPr/>
        </p:nvGrpSpPr>
        <p:grpSpPr>
          <a:xfrm>
            <a:off x="4180233" y="1340768"/>
            <a:ext cx="2335983" cy="447675"/>
            <a:chOff x="4068316" y="1243703"/>
            <a:chExt cx="2335983" cy="447675"/>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68316" y="1243703"/>
              <a:ext cx="6477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hteck 8"/>
            <p:cNvSpPr/>
            <p:nvPr/>
          </p:nvSpPr>
          <p:spPr>
            <a:xfrm>
              <a:off x="4716016" y="1268760"/>
              <a:ext cx="1688283" cy="369332"/>
            </a:xfrm>
            <a:prstGeom prst="rect">
              <a:avLst/>
            </a:prstGeom>
          </p:spPr>
          <p:txBody>
            <a:bodyPr wrap="none">
              <a:spAutoFit/>
            </a:bodyPr>
            <a:lstStyle/>
            <a:p>
              <a:r>
                <a:rPr lang="de-DE" dirty="0">
                  <a:solidFill>
                    <a:srgbClr val="002060"/>
                  </a:solidFill>
                  <a:latin typeface="Arial" pitchFamily="34" charset="0"/>
                  <a:cs typeface="Arial" pitchFamily="34" charset="0"/>
                </a:rPr>
                <a:t>@</a:t>
              </a:r>
              <a:r>
                <a:rPr lang="de-DE" dirty="0" err="1">
                  <a:solidFill>
                    <a:srgbClr val="002060"/>
                  </a:solidFill>
                  <a:latin typeface="Arial" pitchFamily="34" charset="0"/>
                  <a:cs typeface="Arial" pitchFamily="34" charset="0"/>
                </a:rPr>
                <a:t>t_winterberg</a:t>
              </a:r>
              <a:endParaRPr lang="de-DE" dirty="0">
                <a:solidFill>
                  <a:srgbClr val="002060"/>
                </a:solidFill>
                <a:latin typeface="Arial" pitchFamily="34" charset="0"/>
                <a:cs typeface="Arial" pitchFamily="34" charset="0"/>
              </a:endParaRPr>
            </a:p>
          </p:txBody>
        </p:sp>
      </p:grpSp>
      <p:pic>
        <p:nvPicPr>
          <p:cNvPr id="10" name="Picture 11" descr="C:\twi_ablage_2008\Eigene Dateien\Privat_TWI\bilder\neu_2009_08\klein\809125.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1060" b="96820" l="0" r="89716"/>
                    </a14:imgEffect>
                  </a14:imgLayer>
                </a14:imgProps>
              </a:ext>
              <a:ext uri="{28A0092B-C50C-407E-A947-70E740481C1C}">
                <a14:useLocalDpi xmlns:a14="http://schemas.microsoft.com/office/drawing/2010/main"/>
              </a:ext>
            </a:extLst>
          </a:blip>
          <a:srcRect r="-468"/>
          <a:stretch/>
        </p:blipFill>
        <p:spPr bwMode="auto">
          <a:xfrm>
            <a:off x="6560838" y="1196752"/>
            <a:ext cx="2115617" cy="2115617"/>
          </a:xfrm>
          <a:prstGeom prst="rect">
            <a:avLst/>
          </a:prstGeom>
          <a:ln>
            <a:noFill/>
          </a:ln>
          <a:effectLst>
            <a:outerShdw blurRad="292100" dist="139700" dir="2700000" algn="tl" rotWithShape="0">
              <a:srgbClr val="333333">
                <a:alpha val="65000"/>
              </a:srgbClr>
            </a:outerShdw>
          </a:effectLst>
        </p:spPr>
      </p:pic>
      <p:sp>
        <p:nvSpPr>
          <p:cNvPr id="11" name="Textplatzhalter 2"/>
          <p:cNvSpPr txBox="1">
            <a:spLocks/>
          </p:cNvSpPr>
          <p:nvPr/>
        </p:nvSpPr>
        <p:spPr>
          <a:xfrm>
            <a:off x="384573" y="4021609"/>
            <a:ext cx="5857875" cy="785812"/>
          </a:xfrm>
          <a:prstGeom prst="rect">
            <a:avLst/>
          </a:prstGeom>
        </p:spPr>
        <p:txBody>
          <a:bodyPr vert="horz" lIns="0" tIns="0" rIns="0" bIns="0" rtlCol="0">
            <a:noAutofit/>
          </a:bodyPr>
          <a:lstStyle>
            <a:lvl1pPr marL="361950" indent="-361950" algn="l" defTabSz="914400" rtl="0" eaLnBrk="1" latinLnBrk="0" hangingPunct="1">
              <a:spcBef>
                <a:spcPts val="1200"/>
              </a:spcBef>
              <a:buClr>
                <a:schemeClr val="tx1"/>
              </a:buClr>
              <a:buFont typeface="Wingdings" pitchFamily="2" charset="2"/>
              <a:buNone/>
              <a:defRPr kumimoji="0" lang="de-DE" sz="2200" b="1" i="0" u="none" strike="noStrike" kern="1200" cap="none" spc="0" normalizeH="0" baseline="0" noProof="0">
                <a:ln>
                  <a:noFill/>
                </a:ln>
                <a:solidFill>
                  <a:schemeClr val="tx2"/>
                </a:solidFill>
                <a:effectLst/>
                <a:uLnTx/>
                <a:uFillTx/>
                <a:latin typeface="+mn-lt"/>
                <a:ea typeface="+mn-ea"/>
                <a:cs typeface="+mn-cs"/>
              </a:defRPr>
            </a:lvl1pPr>
            <a:lvl2pPr marL="361950" indent="-361950" algn="l" defTabSz="914400" rtl="0" eaLnBrk="1" latinLnBrk="0" hangingPunct="1">
              <a:spcBef>
                <a:spcPts val="300"/>
              </a:spcBef>
              <a:buClr>
                <a:schemeClr val="tx1"/>
              </a:buClr>
              <a:buFont typeface="Wingdings" pitchFamily="2" charset="2"/>
              <a:buNone/>
              <a:defRPr sz="1800" kern="1200">
                <a:solidFill>
                  <a:schemeClr val="tx2"/>
                </a:solidFill>
                <a:latin typeface="+mn-lt"/>
                <a:ea typeface="+mn-ea"/>
                <a:cs typeface="+mn-cs"/>
              </a:defRPr>
            </a:lvl2pPr>
            <a:lvl3pPr marL="898525" indent="-268288" algn="l" defTabSz="914400" rtl="0" eaLnBrk="1" latinLnBrk="0" hangingPunct="1">
              <a:spcBef>
                <a:spcPts val="300"/>
              </a:spcBef>
              <a:buClr>
                <a:schemeClr val="tx1"/>
              </a:buClr>
              <a:buFont typeface="Wingdings" pitchFamily="2" charset="2"/>
              <a:buNone/>
              <a:defRPr lang="de-DE" sz="1600" kern="1200">
                <a:solidFill>
                  <a:schemeClr val="tx2"/>
                </a:solidFill>
                <a:latin typeface="+mn-lt"/>
                <a:ea typeface="+mn-ea"/>
                <a:cs typeface="+mn-cs"/>
              </a:defRPr>
            </a:lvl3pPr>
            <a:lvl4pPr marL="900000" indent="-701675" algn="l" defTabSz="914400" rtl="0" eaLnBrk="1" latinLnBrk="0" hangingPunct="1">
              <a:spcBef>
                <a:spcPts val="300"/>
              </a:spcBef>
              <a:buClr>
                <a:schemeClr val="tx1"/>
              </a:buClr>
              <a:buFont typeface="Wingdings" pitchFamily="2" charset="2"/>
              <a:buNone/>
              <a:defRPr sz="1600" kern="1200">
                <a:solidFill>
                  <a:schemeClr val="tx2"/>
                </a:solidFill>
                <a:latin typeface="+mn-lt"/>
                <a:ea typeface="+mn-ea"/>
                <a:cs typeface="+mn-cs"/>
              </a:defRPr>
            </a:lvl4pPr>
            <a:lvl5pPr marL="2057400" indent="-228600" algn="l" defTabSz="914400" rtl="0" eaLnBrk="1" latinLnBrk="0" hangingPunct="1">
              <a:spcBef>
                <a:spcPts val="0"/>
              </a:spcBef>
              <a:buClr>
                <a:schemeClr val="tx1"/>
              </a:buClr>
              <a:buFont typeface="Wingdings" pitchFamily="2" charset="2"/>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dirty="0" smtClean="0">
                <a:cs typeface="Calibri" pitchFamily="34" charset="0"/>
              </a:rPr>
              <a:t>Frank Hoppe</a:t>
            </a:r>
          </a:p>
          <a:p>
            <a:pPr marL="0" lvl="1" indent="0"/>
            <a:r>
              <a:rPr lang="de-DE" b="1" dirty="0" smtClean="0">
                <a:solidFill>
                  <a:srgbClr val="1E2959"/>
                </a:solidFill>
                <a:cs typeface="Calibri" pitchFamily="34" charset="0"/>
              </a:rPr>
              <a:t>Business Development &amp; Innovation</a:t>
            </a:r>
            <a:r>
              <a:rPr lang="de-DE" b="1" dirty="0" smtClean="0">
                <a:cs typeface="Calibri" pitchFamily="34" charset="0"/>
              </a:rPr>
              <a:t/>
            </a:r>
            <a:br>
              <a:rPr lang="de-DE" b="1" dirty="0" smtClean="0">
                <a:cs typeface="Calibri" pitchFamily="34" charset="0"/>
              </a:rPr>
            </a:br>
            <a:endParaRPr lang="de-DE" b="1" dirty="0" smtClean="0">
              <a:cs typeface="Calibri" pitchFamily="34" charset="0"/>
            </a:endParaRPr>
          </a:p>
        </p:txBody>
      </p:sp>
      <p:sp>
        <p:nvSpPr>
          <p:cNvPr id="12" name="Textplatzhalter 4"/>
          <p:cNvSpPr txBox="1">
            <a:spLocks/>
          </p:cNvSpPr>
          <p:nvPr/>
        </p:nvSpPr>
        <p:spPr>
          <a:xfrm>
            <a:off x="384573" y="4869160"/>
            <a:ext cx="5857875" cy="648072"/>
          </a:xfrm>
          <a:prstGeom prst="rect">
            <a:avLst/>
          </a:prstGeom>
        </p:spPr>
        <p:txBody>
          <a:bodyPr vert="horz" lIns="0" tIns="0" rIns="0" bIns="0" rtlCol="0" anchor="t" anchorCtr="0">
            <a:noAutofit/>
          </a:bodyPr>
          <a:lstStyle>
            <a:lvl1pPr marL="0" indent="0" algn="l" defTabSz="914400" rtl="0" eaLnBrk="1" latinLnBrk="0" hangingPunct="1">
              <a:spcBef>
                <a:spcPts val="1200"/>
              </a:spcBef>
              <a:buClr>
                <a:schemeClr val="tx1"/>
              </a:buClr>
              <a:buFontTx/>
              <a:buNone/>
              <a:defRPr kumimoji="0" lang="de-DE" sz="1800" b="0" i="0" u="none" strike="noStrike" kern="1200" cap="none" spc="0" normalizeH="0" baseline="0" noProof="0">
                <a:ln>
                  <a:noFill/>
                </a:ln>
                <a:solidFill>
                  <a:schemeClr val="tx2"/>
                </a:solidFill>
                <a:effectLst/>
                <a:uLnTx/>
                <a:uFillTx/>
                <a:latin typeface="+mn-lt"/>
                <a:ea typeface="+mn-ea"/>
                <a:cs typeface="+mn-cs"/>
              </a:defRPr>
            </a:lvl1pPr>
            <a:lvl2pPr marL="630238" indent="-274638" algn="l" defTabSz="914400" rtl="0" eaLnBrk="1" latinLnBrk="0" hangingPunct="1">
              <a:spcBef>
                <a:spcPts val="300"/>
              </a:spcBef>
              <a:buClr>
                <a:schemeClr val="tx1"/>
              </a:buClr>
              <a:buFont typeface="Wingdings" pitchFamily="2" charset="2"/>
              <a:buChar char=""/>
              <a:defRPr sz="1800" kern="1200">
                <a:solidFill>
                  <a:schemeClr val="tx2"/>
                </a:solidFill>
                <a:latin typeface="+mn-lt"/>
                <a:ea typeface="+mn-ea"/>
                <a:cs typeface="+mn-cs"/>
              </a:defRPr>
            </a:lvl2pPr>
            <a:lvl3pPr marL="898525" indent="-268288" algn="l" defTabSz="914400" rtl="0" eaLnBrk="1" latinLnBrk="0" hangingPunct="1">
              <a:spcBef>
                <a:spcPts val="300"/>
              </a:spcBef>
              <a:buClr>
                <a:schemeClr val="tx1"/>
              </a:buClr>
              <a:buFont typeface="Wingdings" pitchFamily="2" charset="2"/>
              <a:buNone/>
              <a:defRPr lang="de-DE" sz="1600" kern="1200">
                <a:solidFill>
                  <a:schemeClr val="tx2"/>
                </a:solidFill>
                <a:latin typeface="+mn-lt"/>
                <a:ea typeface="+mn-ea"/>
                <a:cs typeface="+mn-cs"/>
              </a:defRPr>
            </a:lvl3pPr>
            <a:lvl4pPr marL="900000" indent="-701675" algn="l" defTabSz="914400" rtl="0" eaLnBrk="1" latinLnBrk="0" hangingPunct="1">
              <a:spcBef>
                <a:spcPts val="300"/>
              </a:spcBef>
              <a:buClr>
                <a:schemeClr val="tx1"/>
              </a:buClr>
              <a:buFont typeface="Wingdings" pitchFamily="2" charset="2"/>
              <a:buChar char=""/>
              <a:defRPr sz="1600" kern="1200">
                <a:solidFill>
                  <a:schemeClr val="tx2"/>
                </a:solidFill>
                <a:latin typeface="+mn-lt"/>
                <a:ea typeface="+mn-ea"/>
                <a:cs typeface="+mn-cs"/>
              </a:defRPr>
            </a:lvl4pPr>
            <a:lvl5pPr marL="2057400" indent="-228600" algn="l" defTabSz="914400" rtl="0" eaLnBrk="1" latinLnBrk="0" hangingPunct="1">
              <a:spcBef>
                <a:spcPts val="0"/>
              </a:spcBef>
              <a:buClr>
                <a:schemeClr val="tx1"/>
              </a:buClr>
              <a:buFont typeface="Wingdings" pitchFamily="2" charset="2"/>
              <a:buChar char=""/>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1400" b="1" dirty="0" smtClean="0">
                <a:solidFill>
                  <a:srgbClr val="1E2959"/>
                </a:solidFill>
                <a:latin typeface="Arial" pitchFamily="34" charset="0"/>
                <a:ea typeface="BatangChe" pitchFamily="49" charset="-127"/>
                <a:cs typeface="Arial" pitchFamily="34" charset="0"/>
              </a:rPr>
              <a:t>Phone: +49 172 515 42 49</a:t>
            </a:r>
            <a:br>
              <a:rPr lang="de-DE" sz="1400" b="1" dirty="0" smtClean="0">
                <a:solidFill>
                  <a:srgbClr val="1E2959"/>
                </a:solidFill>
                <a:latin typeface="Arial" pitchFamily="34" charset="0"/>
                <a:ea typeface="BatangChe" pitchFamily="49" charset="-127"/>
                <a:cs typeface="Arial" pitchFamily="34" charset="0"/>
              </a:rPr>
            </a:br>
            <a:r>
              <a:rPr lang="de-DE" sz="1400" b="1" dirty="0" err="1" smtClean="0">
                <a:solidFill>
                  <a:srgbClr val="1E2959"/>
                </a:solidFill>
                <a:latin typeface="Arial" pitchFamily="34" charset="0"/>
                <a:ea typeface="BatangChe" pitchFamily="49" charset="-127"/>
                <a:cs typeface="Arial" pitchFamily="34" charset="0"/>
              </a:rPr>
              <a:t>eMail</a:t>
            </a:r>
            <a:r>
              <a:rPr lang="de-DE" sz="1400" b="1" dirty="0" smtClean="0">
                <a:solidFill>
                  <a:srgbClr val="1E2959"/>
                </a:solidFill>
                <a:latin typeface="Arial" pitchFamily="34" charset="0"/>
                <a:ea typeface="BatangChe" pitchFamily="49" charset="-127"/>
                <a:cs typeface="Arial" pitchFamily="34" charset="0"/>
              </a:rPr>
              <a:t>: </a:t>
            </a:r>
            <a:r>
              <a:rPr lang="de-DE" sz="1400" b="1" dirty="0" err="1" smtClean="0">
                <a:solidFill>
                  <a:srgbClr val="1E2959"/>
                </a:solidFill>
                <a:latin typeface="Arial" pitchFamily="34" charset="0"/>
                <a:ea typeface="BatangChe" pitchFamily="49" charset="-127"/>
                <a:cs typeface="Arial" pitchFamily="34" charset="0"/>
              </a:rPr>
              <a:t>frank.hoppe@opitz-consulting.com</a:t>
            </a:r>
            <a:r>
              <a:rPr lang="de-DE" sz="1400" b="1" dirty="0" smtClean="0">
                <a:solidFill>
                  <a:srgbClr val="1E2959"/>
                </a:solidFill>
                <a:latin typeface="Arial" pitchFamily="34" charset="0"/>
                <a:ea typeface="BatangChe" pitchFamily="49" charset="-127"/>
                <a:cs typeface="Arial" pitchFamily="34" charset="0"/>
              </a:rPr>
              <a:t/>
            </a:r>
            <a:br>
              <a:rPr lang="de-DE" sz="1400" b="1" dirty="0" smtClean="0">
                <a:solidFill>
                  <a:srgbClr val="1E2959"/>
                </a:solidFill>
                <a:latin typeface="Arial" pitchFamily="34" charset="0"/>
                <a:ea typeface="BatangChe" pitchFamily="49" charset="-127"/>
                <a:cs typeface="Arial" pitchFamily="34" charset="0"/>
              </a:rPr>
            </a:br>
            <a:endParaRPr lang="de-DE" sz="1400" b="1" dirty="0" smtClean="0">
              <a:solidFill>
                <a:srgbClr val="1E2959"/>
              </a:solidFill>
              <a:latin typeface="Arial" pitchFamily="34" charset="0"/>
              <a:ea typeface="BatangChe" pitchFamily="49" charset="-127"/>
              <a:cs typeface="Arial" pitchFamily="34" charset="0"/>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39445" y="3917429"/>
            <a:ext cx="6477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hteck 13"/>
          <p:cNvSpPr/>
          <p:nvPr/>
        </p:nvSpPr>
        <p:spPr>
          <a:xfrm>
            <a:off x="4887145" y="3942486"/>
            <a:ext cx="1125015" cy="369332"/>
          </a:xfrm>
          <a:prstGeom prst="rect">
            <a:avLst/>
          </a:prstGeom>
        </p:spPr>
        <p:txBody>
          <a:bodyPr wrap="none">
            <a:spAutoFit/>
          </a:bodyPr>
          <a:lstStyle/>
          <a:p>
            <a:r>
              <a:rPr lang="de-DE" dirty="0" smtClean="0">
                <a:solidFill>
                  <a:srgbClr val="002060"/>
                </a:solidFill>
                <a:latin typeface="Arial" pitchFamily="34" charset="0"/>
                <a:cs typeface="Arial" pitchFamily="34" charset="0"/>
              </a:rPr>
              <a:t>@</a:t>
            </a:r>
            <a:r>
              <a:rPr lang="de-DE" dirty="0" err="1" smtClean="0">
                <a:solidFill>
                  <a:srgbClr val="002060"/>
                </a:solidFill>
                <a:latin typeface="Arial" pitchFamily="34" charset="0"/>
                <a:cs typeface="Arial" pitchFamily="34" charset="0"/>
              </a:rPr>
              <a:t>fhoppe</a:t>
            </a:r>
            <a:endParaRPr lang="de-DE" dirty="0">
              <a:solidFill>
                <a:srgbClr val="002060"/>
              </a:solidFill>
              <a:latin typeface="Arial" pitchFamily="34" charset="0"/>
              <a:cs typeface="Arial" pitchFamily="34" charset="0"/>
            </a:endParaRPr>
          </a:p>
        </p:txBody>
      </p:sp>
      <p:pic>
        <p:nvPicPr>
          <p:cNvPr id="7" name="Bild 6"/>
          <p:cNvPicPr>
            <a:picLocks noChangeAspect="1"/>
          </p:cNvPicPr>
          <p:nvPr/>
        </p:nvPicPr>
        <p:blipFill>
          <a:blip r:embed="rId6" cstate="print">
            <a:extLst>
              <a:ext uri="{BEBA8EAE-BF5A-486C-A8C5-ECC9F3942E4B}">
                <a14:imgProps xmlns:a14="http://schemas.microsoft.com/office/drawing/2010/main">
                  <a14:imgLayer r:embed="rId7">
                    <a14:imgEffect>
                      <a14:backgroundRemoval t="6354" b="63682" l="10000" r="89400"/>
                    </a14:imgEffect>
                  </a14:imgLayer>
                </a14:imgProps>
              </a:ext>
              <a:ext uri="{28A0092B-C50C-407E-A947-70E740481C1C}">
                <a14:useLocalDpi xmlns:a14="http://schemas.microsoft.com/office/drawing/2010/main"/>
              </a:ext>
            </a:extLst>
          </a:blip>
          <a:stretch>
            <a:fillRect/>
          </a:stretch>
        </p:blipFill>
        <p:spPr>
          <a:xfrm>
            <a:off x="6444208" y="3645024"/>
            <a:ext cx="2448272" cy="3390857"/>
          </a:xfrm>
          <a:prstGeom prst="rect">
            <a:avLst/>
          </a:prstGeom>
          <a:ln>
            <a:noFill/>
          </a:ln>
          <a:effectLst>
            <a:outerShdw blurRad="292100" dist="139700" dir="2700000" algn="tl" rotWithShape="0">
              <a:srgbClr val="333333">
                <a:alpha val="65000"/>
              </a:srgbClr>
            </a:outerShdw>
          </a:effectLst>
        </p:spPr>
      </p:pic>
      <p:sp>
        <p:nvSpPr>
          <p:cNvPr id="16" name="Rechteck 15"/>
          <p:cNvSpPr/>
          <p:nvPr/>
        </p:nvSpPr>
        <p:spPr>
          <a:xfrm>
            <a:off x="4211960" y="6011996"/>
            <a:ext cx="4788490" cy="369332"/>
          </a:xfrm>
          <a:prstGeom prst="rect">
            <a:avLst/>
          </a:prstGeom>
        </p:spPr>
        <p:txBody>
          <a:bodyPr wrap="none">
            <a:spAutoFit/>
          </a:bodyPr>
          <a:lstStyle/>
          <a:p>
            <a:r>
              <a:rPr lang="de-DE"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pitchFamily="34" charset="0"/>
                <a:cs typeface="Arial" pitchFamily="34" charset="0"/>
              </a:rPr>
              <a:t>Bildquelle des Vortrages: </a:t>
            </a:r>
            <a:r>
              <a:rPr lang="de-DE" b="1" dirty="0" err="1"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pitchFamily="34" charset="0"/>
                <a:cs typeface="Arial" pitchFamily="34" charset="0"/>
              </a:rPr>
              <a:t>www.pixabay.de</a:t>
            </a:r>
            <a:endParaRPr lang="de-DE"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pitchFamily="34" charset="0"/>
              <a:cs typeface="Arial" pitchFamily="34" charset="0"/>
            </a:endParaRPr>
          </a:p>
        </p:txBody>
      </p:sp>
      <p:sp>
        <p:nvSpPr>
          <p:cNvPr id="3" name="Textfeld 2"/>
          <p:cNvSpPr txBox="1"/>
          <p:nvPr/>
        </p:nvSpPr>
        <p:spPr>
          <a:xfrm>
            <a:off x="5035291" y="5139346"/>
            <a:ext cx="184666" cy="369332"/>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223148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endParaRPr 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915713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7055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286476" y="323462"/>
            <a:ext cx="8568952" cy="5637469"/>
          </a:xfrm>
          <a:prstGeom prst="rect">
            <a:avLst/>
          </a:prstGeom>
        </p:spPr>
      </p:pic>
      <p:sp>
        <p:nvSpPr>
          <p:cNvPr id="2" name="Rechteck 1"/>
          <p:cNvSpPr/>
          <p:nvPr/>
        </p:nvSpPr>
        <p:spPr>
          <a:xfrm>
            <a:off x="1331640" y="5877272"/>
            <a:ext cx="7704856" cy="584776"/>
          </a:xfrm>
          <a:prstGeom prst="rect">
            <a:avLst/>
          </a:prstGeom>
        </p:spPr>
        <p:txBody>
          <a:bodyPr wrap="square">
            <a:spAutoFit/>
          </a:bodyPr>
          <a:lstStyle/>
          <a:p>
            <a:r>
              <a:rPr lang="en-US" sz="1600" dirty="0">
                <a:hlinkClick r:id="rId3"/>
              </a:rPr>
              <a:t>http://blog.trentonsystems.com/machine-to-machine-technology-efficient-</a:t>
            </a:r>
            <a:r>
              <a:rPr lang="en-US" sz="1600" dirty="0" smtClean="0">
                <a:hlinkClick r:id="rId3"/>
              </a:rPr>
              <a:t>economy</a:t>
            </a:r>
            <a:endParaRPr lang="en-US" sz="1600" dirty="0" smtClean="0"/>
          </a:p>
          <a:p>
            <a:endParaRPr lang="en-US" sz="1600" dirty="0"/>
          </a:p>
        </p:txBody>
      </p:sp>
    </p:spTree>
    <p:extLst>
      <p:ext uri="{BB962C8B-B14F-4D97-AF65-F5344CB8AC3E}">
        <p14:creationId xmlns:p14="http://schemas.microsoft.com/office/powerpoint/2010/main" val="326528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hteck 24"/>
          <p:cNvSpPr>
            <a:spLocks noChangeAspect="1"/>
          </p:cNvSpPr>
          <p:nvPr/>
        </p:nvSpPr>
        <p:spPr>
          <a:xfrm>
            <a:off x="432488" y="1236634"/>
            <a:ext cx="8532000" cy="4896000"/>
          </a:xfrm>
          <a:prstGeom prst="rect">
            <a:avLst/>
          </a:prstGeom>
          <a:blipFill dpi="0" rotWithShape="1">
            <a:blip r:embed="rId3" cstate="print">
              <a:alphaModFix amt="39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96617" name="Picture 9" descr="C:\Users\dbi\AppData\Local\Microsoft\Windows\Temporary Internet Files\Content.IE5\2028SXD1\MC900434227[1].wm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29139" y="3176843"/>
            <a:ext cx="1759285" cy="233497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de-DE" dirty="0" smtClean="0"/>
              <a:t>The </a:t>
            </a:r>
            <a:r>
              <a:rPr lang="de-DE" dirty="0" err="1" smtClean="0"/>
              <a:t>IoT</a:t>
            </a:r>
            <a:r>
              <a:rPr lang="de-DE" dirty="0" smtClean="0"/>
              <a:t> - Das Internet der Dinge </a:t>
            </a:r>
            <a:endParaRPr lang="de-DE" dirty="0"/>
          </a:p>
        </p:txBody>
      </p:sp>
      <p:pic>
        <p:nvPicPr>
          <p:cNvPr id="198659" name="Picture 3" descr="C:\Users\dbi\Desktop\mapek.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25144" y="4473115"/>
            <a:ext cx="5524500" cy="3095625"/>
          </a:xfrm>
          <a:prstGeom prst="rect">
            <a:avLst/>
          </a:prstGeom>
          <a:noFill/>
          <a:extLst>
            <a:ext uri="{909E8E84-426E-40dd-AFC4-6F175D3DCCD1}">
              <a14:hiddenFill xmlns:a14="http://schemas.microsoft.com/office/drawing/2010/main">
                <a:solidFill>
                  <a:srgbClr val="FFFFFF"/>
                </a:solidFill>
              </a14:hiddenFill>
            </a:ext>
          </a:extLst>
        </p:spPr>
      </p:pic>
      <p:sp>
        <p:nvSpPr>
          <p:cNvPr id="27" name="Freihandform 26"/>
          <p:cNvSpPr/>
          <p:nvPr/>
        </p:nvSpPr>
        <p:spPr>
          <a:xfrm>
            <a:off x="2924174" y="3152775"/>
            <a:ext cx="898844" cy="2331859"/>
          </a:xfrm>
          <a:custGeom>
            <a:avLst/>
            <a:gdLst>
              <a:gd name="connsiteX0" fmla="*/ 0 w 952500"/>
              <a:gd name="connsiteY0" fmla="*/ 1943100 h 1943100"/>
              <a:gd name="connsiteX1" fmla="*/ 676275 w 952500"/>
              <a:gd name="connsiteY1" fmla="*/ 1581150 h 1943100"/>
              <a:gd name="connsiteX2" fmla="*/ 952500 w 952500"/>
              <a:gd name="connsiteY2" fmla="*/ 0 h 1943100"/>
              <a:gd name="connsiteX0" fmla="*/ 0 w 1066800"/>
              <a:gd name="connsiteY0" fmla="*/ 1967824 h 1967824"/>
              <a:gd name="connsiteX1" fmla="*/ 790575 w 1066800"/>
              <a:gd name="connsiteY1" fmla="*/ 1581150 h 1967824"/>
              <a:gd name="connsiteX2" fmla="*/ 1066800 w 1066800"/>
              <a:gd name="connsiteY2" fmla="*/ 0 h 1967824"/>
              <a:gd name="connsiteX0" fmla="*/ 0 w 1066800"/>
              <a:gd name="connsiteY0" fmla="*/ 1967824 h 2127715"/>
              <a:gd name="connsiteX1" fmla="*/ 790575 w 1066800"/>
              <a:gd name="connsiteY1" fmla="*/ 1581150 h 2127715"/>
              <a:gd name="connsiteX2" fmla="*/ 1066800 w 1066800"/>
              <a:gd name="connsiteY2" fmla="*/ 0 h 2127715"/>
              <a:gd name="connsiteX0" fmla="*/ 0 w 1171575"/>
              <a:gd name="connsiteY0" fmla="*/ 1695866 h 1914132"/>
              <a:gd name="connsiteX1" fmla="*/ 895350 w 1171575"/>
              <a:gd name="connsiteY1" fmla="*/ 1581150 h 1914132"/>
              <a:gd name="connsiteX2" fmla="*/ 1171575 w 1171575"/>
              <a:gd name="connsiteY2" fmla="*/ 0 h 1914132"/>
              <a:gd name="connsiteX0" fmla="*/ 0 w 898844"/>
              <a:gd name="connsiteY0" fmla="*/ 1794760 h 2017559"/>
              <a:gd name="connsiteX1" fmla="*/ 895350 w 898844"/>
              <a:gd name="connsiteY1" fmla="*/ 1680044 h 2017559"/>
              <a:gd name="connsiteX2" fmla="*/ 342900 w 898844"/>
              <a:gd name="connsiteY2" fmla="*/ 0 h 2017559"/>
            </a:gdLst>
            <a:ahLst/>
            <a:cxnLst>
              <a:cxn ang="0">
                <a:pos x="connsiteX0" y="connsiteY0"/>
              </a:cxn>
              <a:cxn ang="0">
                <a:pos x="connsiteX1" y="connsiteY1"/>
              </a:cxn>
              <a:cxn ang="0">
                <a:pos x="connsiteX2" y="connsiteY2"/>
              </a:cxn>
            </a:cxnLst>
            <a:rect l="l" t="t" r="r" b="b"/>
            <a:pathLst>
              <a:path w="898844" h="2017559">
                <a:moveTo>
                  <a:pt x="0" y="1794760"/>
                </a:moveTo>
                <a:cubicBezTo>
                  <a:pt x="163512" y="2204250"/>
                  <a:pt x="838200" y="1979171"/>
                  <a:pt x="895350" y="1680044"/>
                </a:cubicBezTo>
                <a:cubicBezTo>
                  <a:pt x="952500" y="1380917"/>
                  <a:pt x="288925" y="230188"/>
                  <a:pt x="342900" y="0"/>
                </a:cubicBezTo>
              </a:path>
            </a:pathLst>
          </a:custGeom>
          <a:noFill/>
          <a:ln w="571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Freihandform 72"/>
          <p:cNvSpPr/>
          <p:nvPr/>
        </p:nvSpPr>
        <p:spPr>
          <a:xfrm>
            <a:off x="1760306" y="3127090"/>
            <a:ext cx="1352550" cy="438933"/>
          </a:xfrm>
          <a:custGeom>
            <a:avLst/>
            <a:gdLst>
              <a:gd name="connsiteX0" fmla="*/ 0 w 952500"/>
              <a:gd name="connsiteY0" fmla="*/ 1943100 h 1943100"/>
              <a:gd name="connsiteX1" fmla="*/ 676275 w 952500"/>
              <a:gd name="connsiteY1" fmla="*/ 1581150 h 1943100"/>
              <a:gd name="connsiteX2" fmla="*/ 952500 w 952500"/>
              <a:gd name="connsiteY2" fmla="*/ 0 h 1943100"/>
              <a:gd name="connsiteX0" fmla="*/ 0 w 1066800"/>
              <a:gd name="connsiteY0" fmla="*/ 1967824 h 1967824"/>
              <a:gd name="connsiteX1" fmla="*/ 790575 w 1066800"/>
              <a:gd name="connsiteY1" fmla="*/ 1581150 h 1967824"/>
              <a:gd name="connsiteX2" fmla="*/ 1066800 w 1066800"/>
              <a:gd name="connsiteY2" fmla="*/ 0 h 1967824"/>
              <a:gd name="connsiteX0" fmla="*/ 0 w 1066800"/>
              <a:gd name="connsiteY0" fmla="*/ 1967824 h 2127715"/>
              <a:gd name="connsiteX1" fmla="*/ 790575 w 1066800"/>
              <a:gd name="connsiteY1" fmla="*/ 1581150 h 2127715"/>
              <a:gd name="connsiteX2" fmla="*/ 1066800 w 1066800"/>
              <a:gd name="connsiteY2" fmla="*/ 0 h 2127715"/>
              <a:gd name="connsiteX0" fmla="*/ 0 w 1171575"/>
              <a:gd name="connsiteY0" fmla="*/ 1695866 h 1914132"/>
              <a:gd name="connsiteX1" fmla="*/ 895350 w 1171575"/>
              <a:gd name="connsiteY1" fmla="*/ 1581150 h 1914132"/>
              <a:gd name="connsiteX2" fmla="*/ 1171575 w 1171575"/>
              <a:gd name="connsiteY2" fmla="*/ 0 h 1914132"/>
              <a:gd name="connsiteX0" fmla="*/ 0 w 898844"/>
              <a:gd name="connsiteY0" fmla="*/ 1794760 h 2017559"/>
              <a:gd name="connsiteX1" fmla="*/ 895350 w 898844"/>
              <a:gd name="connsiteY1" fmla="*/ 1680044 h 2017559"/>
              <a:gd name="connsiteX2" fmla="*/ 342900 w 898844"/>
              <a:gd name="connsiteY2" fmla="*/ 0 h 2017559"/>
              <a:gd name="connsiteX0" fmla="*/ 0 w 1352550"/>
              <a:gd name="connsiteY0" fmla="*/ 114720 h 270805"/>
              <a:gd name="connsiteX1" fmla="*/ 895350 w 1352550"/>
              <a:gd name="connsiteY1" fmla="*/ 4 h 270805"/>
              <a:gd name="connsiteX2" fmla="*/ 1352550 w 1352550"/>
              <a:gd name="connsiteY2" fmla="*/ 124777 h 270805"/>
              <a:gd name="connsiteX0" fmla="*/ 0 w 1352550"/>
              <a:gd name="connsiteY0" fmla="*/ 0 h 342531"/>
              <a:gd name="connsiteX1" fmla="*/ 609600 w 1352550"/>
              <a:gd name="connsiteY1" fmla="*/ 338548 h 342531"/>
              <a:gd name="connsiteX2" fmla="*/ 1352550 w 1352550"/>
              <a:gd name="connsiteY2" fmla="*/ 10057 h 342531"/>
              <a:gd name="connsiteX0" fmla="*/ 0 w 1352550"/>
              <a:gd name="connsiteY0" fmla="*/ 0 h 379771"/>
              <a:gd name="connsiteX1" fmla="*/ 781050 w 1352550"/>
              <a:gd name="connsiteY1" fmla="*/ 379754 h 379771"/>
              <a:gd name="connsiteX2" fmla="*/ 1352550 w 1352550"/>
              <a:gd name="connsiteY2" fmla="*/ 10057 h 379771"/>
            </a:gdLst>
            <a:ahLst/>
            <a:cxnLst>
              <a:cxn ang="0">
                <a:pos x="connsiteX0" y="connsiteY0"/>
              </a:cxn>
              <a:cxn ang="0">
                <a:pos x="connsiteX1" y="connsiteY1"/>
              </a:cxn>
              <a:cxn ang="0">
                <a:pos x="connsiteX2" y="connsiteY2"/>
              </a:cxn>
            </a:cxnLst>
            <a:rect l="l" t="t" r="r" b="b"/>
            <a:pathLst>
              <a:path w="1352550" h="379771">
                <a:moveTo>
                  <a:pt x="0" y="0"/>
                </a:moveTo>
                <a:cubicBezTo>
                  <a:pt x="163512" y="409490"/>
                  <a:pt x="555625" y="378078"/>
                  <a:pt x="781050" y="379754"/>
                </a:cubicBezTo>
                <a:cubicBezTo>
                  <a:pt x="1006475" y="381430"/>
                  <a:pt x="1298575" y="240245"/>
                  <a:pt x="1352550" y="10057"/>
                </a:cubicBezTo>
              </a:path>
            </a:pathLst>
          </a:custGeom>
          <a:noFill/>
          <a:ln w="571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4" name="Freihandform 73"/>
          <p:cNvSpPr/>
          <p:nvPr/>
        </p:nvSpPr>
        <p:spPr>
          <a:xfrm>
            <a:off x="4067944" y="3137426"/>
            <a:ext cx="1352550" cy="457980"/>
          </a:xfrm>
          <a:custGeom>
            <a:avLst/>
            <a:gdLst>
              <a:gd name="connsiteX0" fmla="*/ 0 w 952500"/>
              <a:gd name="connsiteY0" fmla="*/ 1943100 h 1943100"/>
              <a:gd name="connsiteX1" fmla="*/ 676275 w 952500"/>
              <a:gd name="connsiteY1" fmla="*/ 1581150 h 1943100"/>
              <a:gd name="connsiteX2" fmla="*/ 952500 w 952500"/>
              <a:gd name="connsiteY2" fmla="*/ 0 h 1943100"/>
              <a:gd name="connsiteX0" fmla="*/ 0 w 1066800"/>
              <a:gd name="connsiteY0" fmla="*/ 1967824 h 1967824"/>
              <a:gd name="connsiteX1" fmla="*/ 790575 w 1066800"/>
              <a:gd name="connsiteY1" fmla="*/ 1581150 h 1967824"/>
              <a:gd name="connsiteX2" fmla="*/ 1066800 w 1066800"/>
              <a:gd name="connsiteY2" fmla="*/ 0 h 1967824"/>
              <a:gd name="connsiteX0" fmla="*/ 0 w 1066800"/>
              <a:gd name="connsiteY0" fmla="*/ 1967824 h 2127715"/>
              <a:gd name="connsiteX1" fmla="*/ 790575 w 1066800"/>
              <a:gd name="connsiteY1" fmla="*/ 1581150 h 2127715"/>
              <a:gd name="connsiteX2" fmla="*/ 1066800 w 1066800"/>
              <a:gd name="connsiteY2" fmla="*/ 0 h 2127715"/>
              <a:gd name="connsiteX0" fmla="*/ 0 w 1171575"/>
              <a:gd name="connsiteY0" fmla="*/ 1695866 h 1914132"/>
              <a:gd name="connsiteX1" fmla="*/ 895350 w 1171575"/>
              <a:gd name="connsiteY1" fmla="*/ 1581150 h 1914132"/>
              <a:gd name="connsiteX2" fmla="*/ 1171575 w 1171575"/>
              <a:gd name="connsiteY2" fmla="*/ 0 h 1914132"/>
              <a:gd name="connsiteX0" fmla="*/ 0 w 898844"/>
              <a:gd name="connsiteY0" fmla="*/ 1794760 h 2017559"/>
              <a:gd name="connsiteX1" fmla="*/ 895350 w 898844"/>
              <a:gd name="connsiteY1" fmla="*/ 1680044 h 2017559"/>
              <a:gd name="connsiteX2" fmla="*/ 342900 w 898844"/>
              <a:gd name="connsiteY2" fmla="*/ 0 h 2017559"/>
              <a:gd name="connsiteX0" fmla="*/ 0 w 1352550"/>
              <a:gd name="connsiteY0" fmla="*/ 114720 h 270805"/>
              <a:gd name="connsiteX1" fmla="*/ 895350 w 1352550"/>
              <a:gd name="connsiteY1" fmla="*/ 4 h 270805"/>
              <a:gd name="connsiteX2" fmla="*/ 1352550 w 1352550"/>
              <a:gd name="connsiteY2" fmla="*/ 124777 h 270805"/>
              <a:gd name="connsiteX0" fmla="*/ 0 w 1352550"/>
              <a:gd name="connsiteY0" fmla="*/ 0 h 342531"/>
              <a:gd name="connsiteX1" fmla="*/ 609600 w 1352550"/>
              <a:gd name="connsiteY1" fmla="*/ 338548 h 342531"/>
              <a:gd name="connsiteX2" fmla="*/ 1352550 w 1352550"/>
              <a:gd name="connsiteY2" fmla="*/ 10057 h 342531"/>
              <a:gd name="connsiteX0" fmla="*/ 0 w 1352550"/>
              <a:gd name="connsiteY0" fmla="*/ 0 h 396250"/>
              <a:gd name="connsiteX1" fmla="*/ 752475 w 1352550"/>
              <a:gd name="connsiteY1" fmla="*/ 396237 h 396250"/>
              <a:gd name="connsiteX2" fmla="*/ 1352550 w 1352550"/>
              <a:gd name="connsiteY2" fmla="*/ 10057 h 396250"/>
            </a:gdLst>
            <a:ahLst/>
            <a:cxnLst>
              <a:cxn ang="0">
                <a:pos x="connsiteX0" y="connsiteY0"/>
              </a:cxn>
              <a:cxn ang="0">
                <a:pos x="connsiteX1" y="connsiteY1"/>
              </a:cxn>
              <a:cxn ang="0">
                <a:pos x="connsiteX2" y="connsiteY2"/>
              </a:cxn>
            </a:cxnLst>
            <a:rect l="l" t="t" r="r" b="b"/>
            <a:pathLst>
              <a:path w="1352550" h="396250">
                <a:moveTo>
                  <a:pt x="0" y="0"/>
                </a:moveTo>
                <a:cubicBezTo>
                  <a:pt x="163512" y="409490"/>
                  <a:pt x="527050" y="394561"/>
                  <a:pt x="752475" y="396237"/>
                </a:cubicBezTo>
                <a:cubicBezTo>
                  <a:pt x="977900" y="397913"/>
                  <a:pt x="1298575" y="240245"/>
                  <a:pt x="1352550" y="10057"/>
                </a:cubicBezTo>
              </a:path>
            </a:pathLst>
          </a:custGeom>
          <a:noFill/>
          <a:ln w="571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Freihandform 74"/>
          <p:cNvSpPr/>
          <p:nvPr/>
        </p:nvSpPr>
        <p:spPr>
          <a:xfrm>
            <a:off x="6228184" y="3149233"/>
            <a:ext cx="952500" cy="859350"/>
          </a:xfrm>
          <a:custGeom>
            <a:avLst/>
            <a:gdLst>
              <a:gd name="connsiteX0" fmla="*/ 0 w 952500"/>
              <a:gd name="connsiteY0" fmla="*/ 1943100 h 1943100"/>
              <a:gd name="connsiteX1" fmla="*/ 676275 w 952500"/>
              <a:gd name="connsiteY1" fmla="*/ 1581150 h 1943100"/>
              <a:gd name="connsiteX2" fmla="*/ 952500 w 952500"/>
              <a:gd name="connsiteY2" fmla="*/ 0 h 1943100"/>
              <a:gd name="connsiteX0" fmla="*/ 0 w 1066800"/>
              <a:gd name="connsiteY0" fmla="*/ 1967824 h 1967824"/>
              <a:gd name="connsiteX1" fmla="*/ 790575 w 1066800"/>
              <a:gd name="connsiteY1" fmla="*/ 1581150 h 1967824"/>
              <a:gd name="connsiteX2" fmla="*/ 1066800 w 1066800"/>
              <a:gd name="connsiteY2" fmla="*/ 0 h 1967824"/>
              <a:gd name="connsiteX0" fmla="*/ 0 w 1066800"/>
              <a:gd name="connsiteY0" fmla="*/ 1967824 h 2127715"/>
              <a:gd name="connsiteX1" fmla="*/ 790575 w 1066800"/>
              <a:gd name="connsiteY1" fmla="*/ 1581150 h 2127715"/>
              <a:gd name="connsiteX2" fmla="*/ 1066800 w 1066800"/>
              <a:gd name="connsiteY2" fmla="*/ 0 h 2127715"/>
              <a:gd name="connsiteX0" fmla="*/ 0 w 1171575"/>
              <a:gd name="connsiteY0" fmla="*/ 1695866 h 1914132"/>
              <a:gd name="connsiteX1" fmla="*/ 895350 w 1171575"/>
              <a:gd name="connsiteY1" fmla="*/ 1581150 h 1914132"/>
              <a:gd name="connsiteX2" fmla="*/ 1171575 w 1171575"/>
              <a:gd name="connsiteY2" fmla="*/ 0 h 1914132"/>
              <a:gd name="connsiteX0" fmla="*/ 0 w 898844"/>
              <a:gd name="connsiteY0" fmla="*/ 1794760 h 2017559"/>
              <a:gd name="connsiteX1" fmla="*/ 895350 w 898844"/>
              <a:gd name="connsiteY1" fmla="*/ 1680044 h 2017559"/>
              <a:gd name="connsiteX2" fmla="*/ 342900 w 898844"/>
              <a:gd name="connsiteY2" fmla="*/ 0 h 2017559"/>
              <a:gd name="connsiteX0" fmla="*/ 0 w 1352550"/>
              <a:gd name="connsiteY0" fmla="*/ 114720 h 270805"/>
              <a:gd name="connsiteX1" fmla="*/ 895350 w 1352550"/>
              <a:gd name="connsiteY1" fmla="*/ 4 h 270805"/>
              <a:gd name="connsiteX2" fmla="*/ 1352550 w 1352550"/>
              <a:gd name="connsiteY2" fmla="*/ 124777 h 270805"/>
              <a:gd name="connsiteX0" fmla="*/ 0 w 1352550"/>
              <a:gd name="connsiteY0" fmla="*/ 0 h 342531"/>
              <a:gd name="connsiteX1" fmla="*/ 609600 w 1352550"/>
              <a:gd name="connsiteY1" fmla="*/ 338548 h 342531"/>
              <a:gd name="connsiteX2" fmla="*/ 1352550 w 1352550"/>
              <a:gd name="connsiteY2" fmla="*/ 10057 h 342531"/>
              <a:gd name="connsiteX0" fmla="*/ 0 w 1352550"/>
              <a:gd name="connsiteY0" fmla="*/ 0 h 396250"/>
              <a:gd name="connsiteX1" fmla="*/ 752475 w 1352550"/>
              <a:gd name="connsiteY1" fmla="*/ 396237 h 396250"/>
              <a:gd name="connsiteX2" fmla="*/ 1352550 w 1352550"/>
              <a:gd name="connsiteY2" fmla="*/ 10057 h 396250"/>
              <a:gd name="connsiteX0" fmla="*/ 0 w 1104900"/>
              <a:gd name="connsiteY0" fmla="*/ 0 h 1133509"/>
              <a:gd name="connsiteX1" fmla="*/ 752475 w 1104900"/>
              <a:gd name="connsiteY1" fmla="*/ 396237 h 1133509"/>
              <a:gd name="connsiteX2" fmla="*/ 1104900 w 1104900"/>
              <a:gd name="connsiteY2" fmla="*/ 1089648 h 1133509"/>
              <a:gd name="connsiteX0" fmla="*/ 0 w 1104900"/>
              <a:gd name="connsiteY0" fmla="*/ 0 h 1141358"/>
              <a:gd name="connsiteX1" fmla="*/ 752475 w 1104900"/>
              <a:gd name="connsiteY1" fmla="*/ 396237 h 1141358"/>
              <a:gd name="connsiteX2" fmla="*/ 1104900 w 1104900"/>
              <a:gd name="connsiteY2" fmla="*/ 1089648 h 1141358"/>
              <a:gd name="connsiteX0" fmla="*/ 0 w 828675"/>
              <a:gd name="connsiteY0" fmla="*/ 0 h 1509343"/>
              <a:gd name="connsiteX1" fmla="*/ 752475 w 828675"/>
              <a:gd name="connsiteY1" fmla="*/ 396237 h 1509343"/>
              <a:gd name="connsiteX2" fmla="*/ 828675 w 828675"/>
              <a:gd name="connsiteY2" fmla="*/ 1476982 h 1509343"/>
              <a:gd name="connsiteX0" fmla="*/ 0 w 952500"/>
              <a:gd name="connsiteY0" fmla="*/ 0 h 807703"/>
              <a:gd name="connsiteX1" fmla="*/ 752475 w 952500"/>
              <a:gd name="connsiteY1" fmla="*/ 396237 h 807703"/>
              <a:gd name="connsiteX2" fmla="*/ 952500 w 952500"/>
              <a:gd name="connsiteY2" fmla="*/ 743520 h 807703"/>
              <a:gd name="connsiteX0" fmla="*/ 0 w 1079474"/>
              <a:gd name="connsiteY0" fmla="*/ 0 h 804573"/>
              <a:gd name="connsiteX1" fmla="*/ 752475 w 1079474"/>
              <a:gd name="connsiteY1" fmla="*/ 396237 h 804573"/>
              <a:gd name="connsiteX2" fmla="*/ 952500 w 1079474"/>
              <a:gd name="connsiteY2" fmla="*/ 743520 h 804573"/>
              <a:gd name="connsiteX0" fmla="*/ 0 w 952500"/>
              <a:gd name="connsiteY0" fmla="*/ 0 h 743520"/>
              <a:gd name="connsiteX1" fmla="*/ 752475 w 952500"/>
              <a:gd name="connsiteY1" fmla="*/ 396237 h 743520"/>
              <a:gd name="connsiteX2" fmla="*/ 952500 w 952500"/>
              <a:gd name="connsiteY2" fmla="*/ 743520 h 743520"/>
              <a:gd name="connsiteX0" fmla="*/ 0 w 952500"/>
              <a:gd name="connsiteY0" fmla="*/ 0 h 743520"/>
              <a:gd name="connsiteX1" fmla="*/ 485775 w 952500"/>
              <a:gd name="connsiteY1" fmla="*/ 346790 h 743520"/>
              <a:gd name="connsiteX2" fmla="*/ 952500 w 952500"/>
              <a:gd name="connsiteY2" fmla="*/ 743520 h 743520"/>
              <a:gd name="connsiteX0" fmla="*/ 0 w 952500"/>
              <a:gd name="connsiteY0" fmla="*/ 0 h 743520"/>
              <a:gd name="connsiteX1" fmla="*/ 485775 w 952500"/>
              <a:gd name="connsiteY1" fmla="*/ 371513 h 743520"/>
              <a:gd name="connsiteX2" fmla="*/ 952500 w 952500"/>
              <a:gd name="connsiteY2" fmla="*/ 743520 h 743520"/>
              <a:gd name="connsiteX0" fmla="*/ 0 w 952500"/>
              <a:gd name="connsiteY0" fmla="*/ 0 h 743520"/>
              <a:gd name="connsiteX1" fmla="*/ 485775 w 952500"/>
              <a:gd name="connsiteY1" fmla="*/ 371513 h 743520"/>
              <a:gd name="connsiteX2" fmla="*/ 952500 w 952500"/>
              <a:gd name="connsiteY2" fmla="*/ 743520 h 743520"/>
              <a:gd name="connsiteX0" fmla="*/ 0 w 952500"/>
              <a:gd name="connsiteY0" fmla="*/ 0 h 743520"/>
              <a:gd name="connsiteX1" fmla="*/ 409575 w 952500"/>
              <a:gd name="connsiteY1" fmla="*/ 445684 h 743520"/>
              <a:gd name="connsiteX2" fmla="*/ 952500 w 952500"/>
              <a:gd name="connsiteY2" fmla="*/ 743520 h 743520"/>
            </a:gdLst>
            <a:ahLst/>
            <a:cxnLst>
              <a:cxn ang="0">
                <a:pos x="connsiteX0" y="connsiteY0"/>
              </a:cxn>
              <a:cxn ang="0">
                <a:pos x="connsiteX1" y="connsiteY1"/>
              </a:cxn>
              <a:cxn ang="0">
                <a:pos x="connsiteX2" y="connsiteY2"/>
              </a:cxn>
            </a:cxnLst>
            <a:rect l="l" t="t" r="r" b="b"/>
            <a:pathLst>
              <a:path w="952500" h="743520">
                <a:moveTo>
                  <a:pt x="0" y="0"/>
                </a:moveTo>
                <a:cubicBezTo>
                  <a:pt x="163512" y="409490"/>
                  <a:pt x="146050" y="330006"/>
                  <a:pt x="409575" y="445684"/>
                </a:cubicBezTo>
                <a:cubicBezTo>
                  <a:pt x="673100" y="561362"/>
                  <a:pt x="831850" y="487480"/>
                  <a:pt x="952500" y="743520"/>
                </a:cubicBezTo>
              </a:path>
            </a:pathLst>
          </a:custGeom>
          <a:noFill/>
          <a:ln w="5715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p:cNvSpPr txBox="1"/>
          <p:nvPr/>
        </p:nvSpPr>
        <p:spPr>
          <a:xfrm>
            <a:off x="6793973" y="5532290"/>
            <a:ext cx="1582484" cy="369332"/>
          </a:xfrm>
          <a:prstGeom prst="rect">
            <a:avLst/>
          </a:prstGeom>
          <a:noFill/>
        </p:spPr>
        <p:txBody>
          <a:bodyPr wrap="none" rtlCol="0">
            <a:spAutoFit/>
          </a:bodyPr>
          <a:lstStyle/>
          <a:p>
            <a:r>
              <a:rPr lang="de-DE" dirty="0" smtClean="0"/>
              <a:t>Unternehmen</a:t>
            </a:r>
            <a:endParaRPr lang="de-DE" dirty="0"/>
          </a:p>
        </p:txBody>
      </p:sp>
      <p:pic>
        <p:nvPicPr>
          <p:cNvPr id="193538"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25105" y="1723213"/>
            <a:ext cx="1731493" cy="1798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3539" name="Picture 3"/>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771800" y="1700808"/>
            <a:ext cx="1742184" cy="180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547664" y="3779292"/>
            <a:ext cx="1742184" cy="180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972941" y="1723214"/>
            <a:ext cx="1731493" cy="1798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2333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Titel 5"/>
          <p:cNvSpPr>
            <a:spLocks noGrp="1"/>
          </p:cNvSpPr>
          <p:nvPr>
            <p:ph type="title"/>
          </p:nvPr>
        </p:nvSpPr>
        <p:spPr>
          <a:xfrm>
            <a:off x="360363" y="215900"/>
            <a:ext cx="8426450" cy="863600"/>
          </a:xfrm>
        </p:spPr>
        <p:txBody>
          <a:bodyPr/>
          <a:lstStyle/>
          <a:p>
            <a:pPr eaLnBrk="1" hangingPunct="1"/>
            <a:r>
              <a:rPr lang="de-DE" dirty="0" smtClean="0"/>
              <a:t>The Adaptive Enterprise </a:t>
            </a:r>
          </a:p>
        </p:txBody>
      </p:sp>
      <p:grpSp>
        <p:nvGrpSpPr>
          <p:cNvPr id="2" name="Gruppieren 25"/>
          <p:cNvGrpSpPr>
            <a:grpSpLocks/>
          </p:cNvGrpSpPr>
          <p:nvPr/>
        </p:nvGrpSpPr>
        <p:grpSpPr bwMode="auto">
          <a:xfrm>
            <a:off x="738931" y="1129506"/>
            <a:ext cx="9737725" cy="4929187"/>
            <a:chOff x="1058863" y="1214438"/>
            <a:chExt cx="9737725" cy="4929187"/>
          </a:xfrm>
        </p:grpSpPr>
        <p:sp>
          <p:nvSpPr>
            <p:cNvPr id="67588" name="Rectangle 3"/>
            <p:cNvSpPr>
              <a:spLocks noChangeArrowheads="1"/>
            </p:cNvSpPr>
            <p:nvPr/>
          </p:nvSpPr>
          <p:spPr bwMode="auto">
            <a:xfrm>
              <a:off x="1652588" y="3167063"/>
              <a:ext cx="9144000" cy="0"/>
            </a:xfrm>
            <a:prstGeom prst="rect">
              <a:avLst/>
            </a:prstGeom>
            <a:noFill/>
            <a:ln w="9525">
              <a:noFill/>
              <a:miter lim="800000"/>
              <a:headEnd/>
              <a:tailEnd/>
            </a:ln>
          </p:spPr>
          <p:txBody>
            <a:bodyPr>
              <a:spAutoFit/>
            </a:bodyPr>
            <a:lstStyle/>
            <a:p>
              <a:endParaRPr lang="de-DE"/>
            </a:p>
          </p:txBody>
        </p:sp>
        <p:pic>
          <p:nvPicPr>
            <p:cNvPr id="67589" name="Picture 4"/>
            <p:cNvPicPr>
              <a:picLocks noChangeAspect="1" noChangeArrowheads="1"/>
            </p:cNvPicPr>
            <p:nvPr/>
          </p:nvPicPr>
          <p:blipFill>
            <a:blip r:embed="rId3"/>
            <a:srcRect/>
            <a:stretch>
              <a:fillRect/>
            </a:stretch>
          </p:blipFill>
          <p:spPr bwMode="auto">
            <a:xfrm>
              <a:off x="1058863" y="1214438"/>
              <a:ext cx="6657975" cy="4929187"/>
            </a:xfrm>
            <a:prstGeom prst="rect">
              <a:avLst/>
            </a:prstGeom>
            <a:noFill/>
            <a:ln w="9525">
              <a:noFill/>
              <a:miter lim="800000"/>
              <a:headEnd/>
              <a:tailEnd/>
            </a:ln>
          </p:spPr>
        </p:pic>
        <p:sp>
          <p:nvSpPr>
            <p:cNvPr id="29" name="Rechteck 28"/>
            <p:cNvSpPr/>
            <p:nvPr/>
          </p:nvSpPr>
          <p:spPr bwMode="auto">
            <a:xfrm>
              <a:off x="2039938" y="5705475"/>
              <a:ext cx="3725862" cy="231775"/>
            </a:xfrm>
            <a:prstGeom prst="rect">
              <a:avLst/>
            </a:prstGeom>
            <a:solidFill>
              <a:schemeClr val="bg1">
                <a:lumMod val="85000"/>
              </a:schemeClr>
            </a:solidFill>
            <a:ln w="9525" cap="flat" cmpd="sng" algn="ctr">
              <a:noFill/>
              <a:prstDash val="solid"/>
              <a:round/>
              <a:headEnd type="none" w="med" len="med"/>
              <a:tailEnd type="none" w="med" len="med"/>
            </a:ln>
            <a:effectLst/>
          </p:spPr>
          <p:txBody>
            <a:bodyPr/>
            <a:lstStyle/>
            <a:p>
              <a:pPr>
                <a:defRPr/>
              </a:pPr>
              <a:r>
                <a:rPr lang="en-US" sz="1100">
                  <a:latin typeface="+mn-lt"/>
                  <a:ea typeface="Verdana" pitchFamily="34" charset="0"/>
                  <a:cs typeface="Verdana" pitchFamily="34" charset="0"/>
                </a:rPr>
                <a:t>Infrastructure (The „Grid“)</a:t>
              </a:r>
            </a:p>
          </p:txBody>
        </p:sp>
        <p:sp>
          <p:nvSpPr>
            <p:cNvPr id="30" name="Rechteck 29"/>
            <p:cNvSpPr/>
            <p:nvPr/>
          </p:nvSpPr>
          <p:spPr bwMode="auto">
            <a:xfrm>
              <a:off x="2043113" y="4267200"/>
              <a:ext cx="3725862" cy="231775"/>
            </a:xfrm>
            <a:prstGeom prst="rect">
              <a:avLst/>
            </a:prstGeom>
            <a:solidFill>
              <a:schemeClr val="bg1">
                <a:lumMod val="85000"/>
              </a:schemeClr>
            </a:solidFill>
            <a:ln w="9525" cap="flat" cmpd="sng" algn="ctr">
              <a:noFill/>
              <a:prstDash val="solid"/>
              <a:round/>
              <a:headEnd type="none" w="med" len="med"/>
              <a:tailEnd type="none" w="med" len="med"/>
            </a:ln>
            <a:effectLst/>
          </p:spPr>
          <p:txBody>
            <a:bodyPr/>
            <a:lstStyle/>
            <a:p>
              <a:pPr>
                <a:defRPr/>
              </a:pPr>
              <a:r>
                <a:rPr lang="en-US" sz="1100" dirty="0">
                  <a:latin typeface="+mn-lt"/>
                  <a:ea typeface="Verdana" pitchFamily="34" charset="0"/>
                  <a:cs typeface="Verdana" pitchFamily="34" charset="0"/>
                </a:rPr>
                <a:t>Applications</a:t>
              </a:r>
            </a:p>
          </p:txBody>
        </p:sp>
        <p:sp>
          <p:nvSpPr>
            <p:cNvPr id="31" name="Rechteck 30"/>
            <p:cNvSpPr/>
            <p:nvPr/>
          </p:nvSpPr>
          <p:spPr bwMode="auto">
            <a:xfrm>
              <a:off x="2071688" y="2857500"/>
              <a:ext cx="3725862" cy="231775"/>
            </a:xfrm>
            <a:prstGeom prst="rect">
              <a:avLst/>
            </a:prstGeom>
            <a:solidFill>
              <a:schemeClr val="bg1">
                <a:lumMod val="85000"/>
              </a:schemeClr>
            </a:solidFill>
            <a:ln w="9525" cap="flat" cmpd="sng" algn="ctr">
              <a:noFill/>
              <a:prstDash val="solid"/>
              <a:round/>
              <a:headEnd type="none" w="med" len="med"/>
              <a:tailEnd type="none" w="med" len="med"/>
            </a:ln>
            <a:effectLst/>
          </p:spPr>
          <p:txBody>
            <a:bodyPr/>
            <a:lstStyle/>
            <a:p>
              <a:pPr>
                <a:defRPr/>
              </a:pPr>
              <a:r>
                <a:rPr lang="en-US" sz="1100">
                  <a:latin typeface="+mn-lt"/>
                  <a:ea typeface="Verdana" pitchFamily="34" charset="0"/>
                  <a:cs typeface="Verdana" pitchFamily="34" charset="0"/>
                </a:rPr>
                <a:t>Process Management</a:t>
              </a:r>
            </a:p>
          </p:txBody>
        </p:sp>
        <p:sp>
          <p:nvSpPr>
            <p:cNvPr id="67593" name="Rechteck 7"/>
            <p:cNvSpPr>
              <a:spLocks noChangeArrowheads="1"/>
            </p:cNvSpPr>
            <p:nvPr/>
          </p:nvSpPr>
          <p:spPr bwMode="auto">
            <a:xfrm>
              <a:off x="3268663" y="5254625"/>
              <a:ext cx="1481137" cy="285750"/>
            </a:xfrm>
            <a:prstGeom prst="rect">
              <a:avLst/>
            </a:prstGeom>
            <a:solidFill>
              <a:schemeClr val="bg1"/>
            </a:solidFill>
            <a:ln w="9525" algn="ctr">
              <a:noFill/>
              <a:round/>
              <a:headEnd/>
              <a:tailEnd/>
            </a:ln>
          </p:spPr>
          <p:txBody>
            <a:bodyPr/>
            <a:lstStyle/>
            <a:p>
              <a:pPr algn="ctr"/>
              <a:r>
                <a:rPr lang="en-US" sz="1200"/>
                <a:t>Storage</a:t>
              </a:r>
            </a:p>
          </p:txBody>
        </p:sp>
        <p:sp>
          <p:nvSpPr>
            <p:cNvPr id="67594" name="Rechteck 8"/>
            <p:cNvSpPr>
              <a:spLocks noChangeArrowheads="1"/>
            </p:cNvSpPr>
            <p:nvPr/>
          </p:nvSpPr>
          <p:spPr bwMode="auto">
            <a:xfrm>
              <a:off x="2773363" y="4792663"/>
              <a:ext cx="1479550" cy="287337"/>
            </a:xfrm>
            <a:prstGeom prst="rect">
              <a:avLst/>
            </a:prstGeom>
            <a:solidFill>
              <a:schemeClr val="bg1"/>
            </a:solidFill>
            <a:ln w="9525" algn="ctr">
              <a:noFill/>
              <a:round/>
              <a:headEnd/>
              <a:tailEnd/>
            </a:ln>
          </p:spPr>
          <p:txBody>
            <a:bodyPr/>
            <a:lstStyle/>
            <a:p>
              <a:pPr algn="ctr"/>
              <a:r>
                <a:rPr lang="en-US" sz="1200"/>
                <a:t>Middleware</a:t>
              </a:r>
            </a:p>
          </p:txBody>
        </p:sp>
        <p:sp>
          <p:nvSpPr>
            <p:cNvPr id="67595" name="Rechteck 9"/>
            <p:cNvSpPr>
              <a:spLocks noChangeArrowheads="1"/>
            </p:cNvSpPr>
            <p:nvPr/>
          </p:nvSpPr>
          <p:spPr bwMode="auto">
            <a:xfrm>
              <a:off x="4918075" y="4802188"/>
              <a:ext cx="1481138" cy="285750"/>
            </a:xfrm>
            <a:prstGeom prst="rect">
              <a:avLst/>
            </a:prstGeom>
            <a:solidFill>
              <a:schemeClr val="bg1"/>
            </a:solidFill>
            <a:ln w="9525" algn="ctr">
              <a:noFill/>
              <a:round/>
              <a:headEnd/>
              <a:tailEnd/>
            </a:ln>
          </p:spPr>
          <p:txBody>
            <a:bodyPr/>
            <a:lstStyle/>
            <a:p>
              <a:pPr algn="ctr"/>
              <a:r>
                <a:rPr lang="en-US" sz="1200"/>
                <a:t>Database</a:t>
              </a:r>
            </a:p>
          </p:txBody>
        </p:sp>
        <p:sp>
          <p:nvSpPr>
            <p:cNvPr id="67596" name="Rechteck 10"/>
            <p:cNvSpPr>
              <a:spLocks noChangeArrowheads="1"/>
            </p:cNvSpPr>
            <p:nvPr/>
          </p:nvSpPr>
          <p:spPr bwMode="auto">
            <a:xfrm>
              <a:off x="2176463" y="3876675"/>
              <a:ext cx="1481137" cy="271463"/>
            </a:xfrm>
            <a:prstGeom prst="rect">
              <a:avLst/>
            </a:prstGeom>
            <a:solidFill>
              <a:schemeClr val="bg1"/>
            </a:solidFill>
            <a:ln w="9525" algn="ctr">
              <a:noFill/>
              <a:round/>
              <a:headEnd/>
              <a:tailEnd/>
            </a:ln>
          </p:spPr>
          <p:txBody>
            <a:bodyPr/>
            <a:lstStyle/>
            <a:p>
              <a:pPr algn="ctr"/>
              <a:r>
                <a:rPr lang="en-US" sz="1200"/>
                <a:t>Services</a:t>
              </a:r>
            </a:p>
          </p:txBody>
        </p:sp>
        <p:sp>
          <p:nvSpPr>
            <p:cNvPr id="67597" name="Rechteck 11"/>
            <p:cNvSpPr>
              <a:spLocks noChangeArrowheads="1"/>
            </p:cNvSpPr>
            <p:nvPr/>
          </p:nvSpPr>
          <p:spPr bwMode="auto">
            <a:xfrm>
              <a:off x="2722563" y="3394075"/>
              <a:ext cx="1497012" cy="273050"/>
            </a:xfrm>
            <a:prstGeom prst="rect">
              <a:avLst/>
            </a:prstGeom>
            <a:solidFill>
              <a:schemeClr val="bg1"/>
            </a:solidFill>
            <a:ln w="9525" algn="ctr">
              <a:noFill/>
              <a:round/>
              <a:headEnd/>
              <a:tailEnd/>
            </a:ln>
          </p:spPr>
          <p:txBody>
            <a:bodyPr/>
            <a:lstStyle/>
            <a:p>
              <a:pPr algn="ctr"/>
              <a:r>
                <a:rPr lang="en-US" sz="1100"/>
                <a:t>Workflow/BPM/BAM</a:t>
              </a:r>
            </a:p>
          </p:txBody>
        </p:sp>
        <p:sp>
          <p:nvSpPr>
            <p:cNvPr id="67598" name="Rechteck 12"/>
            <p:cNvSpPr>
              <a:spLocks noChangeArrowheads="1"/>
            </p:cNvSpPr>
            <p:nvPr/>
          </p:nvSpPr>
          <p:spPr bwMode="auto">
            <a:xfrm>
              <a:off x="4754563" y="3457575"/>
              <a:ext cx="1479550" cy="273050"/>
            </a:xfrm>
            <a:prstGeom prst="rect">
              <a:avLst/>
            </a:prstGeom>
            <a:solidFill>
              <a:schemeClr val="bg1"/>
            </a:solidFill>
            <a:ln w="9525" algn="ctr">
              <a:noFill/>
              <a:round/>
              <a:headEnd/>
              <a:tailEnd/>
            </a:ln>
          </p:spPr>
          <p:txBody>
            <a:bodyPr/>
            <a:lstStyle/>
            <a:p>
              <a:pPr algn="ctr"/>
              <a:r>
                <a:rPr lang="en-US" sz="1200"/>
                <a:t>ESB/EDA/BRE</a:t>
              </a:r>
            </a:p>
          </p:txBody>
        </p:sp>
        <p:sp>
          <p:nvSpPr>
            <p:cNvPr id="67599" name="Rechteck 13"/>
            <p:cNvSpPr>
              <a:spLocks noChangeArrowheads="1"/>
            </p:cNvSpPr>
            <p:nvPr/>
          </p:nvSpPr>
          <p:spPr bwMode="auto">
            <a:xfrm>
              <a:off x="4381500" y="2381250"/>
              <a:ext cx="1479550" cy="273050"/>
            </a:xfrm>
            <a:prstGeom prst="rect">
              <a:avLst/>
            </a:prstGeom>
            <a:solidFill>
              <a:schemeClr val="bg1"/>
            </a:solidFill>
            <a:ln w="9525" algn="ctr">
              <a:noFill/>
              <a:round/>
              <a:headEnd/>
              <a:tailEnd/>
            </a:ln>
          </p:spPr>
          <p:txBody>
            <a:bodyPr/>
            <a:lstStyle/>
            <a:p>
              <a:pPr algn="ctr"/>
              <a:r>
                <a:rPr lang="en-US" sz="1200"/>
                <a:t>Processcontrolling</a:t>
              </a:r>
            </a:p>
          </p:txBody>
        </p:sp>
        <p:sp>
          <p:nvSpPr>
            <p:cNvPr id="67600" name="Rechteck 14"/>
            <p:cNvSpPr>
              <a:spLocks noChangeArrowheads="1"/>
            </p:cNvSpPr>
            <p:nvPr/>
          </p:nvSpPr>
          <p:spPr bwMode="auto">
            <a:xfrm>
              <a:off x="2355850" y="2384425"/>
              <a:ext cx="1384300" cy="273050"/>
            </a:xfrm>
            <a:prstGeom prst="rect">
              <a:avLst/>
            </a:prstGeom>
            <a:solidFill>
              <a:schemeClr val="bg1"/>
            </a:solidFill>
            <a:ln w="9525" algn="ctr">
              <a:noFill/>
              <a:round/>
              <a:headEnd/>
              <a:tailEnd/>
            </a:ln>
          </p:spPr>
          <p:txBody>
            <a:bodyPr/>
            <a:lstStyle/>
            <a:p>
              <a:pPr algn="ctr"/>
              <a:r>
                <a:rPr lang="en-US" sz="1200"/>
                <a:t>Processdesign</a:t>
              </a:r>
            </a:p>
          </p:txBody>
        </p:sp>
        <p:sp>
          <p:nvSpPr>
            <p:cNvPr id="67601" name="Rechteck 15"/>
            <p:cNvSpPr>
              <a:spLocks noChangeArrowheads="1"/>
            </p:cNvSpPr>
            <p:nvPr/>
          </p:nvSpPr>
          <p:spPr bwMode="auto">
            <a:xfrm>
              <a:off x="3868738" y="1398588"/>
              <a:ext cx="1365250" cy="177800"/>
            </a:xfrm>
            <a:prstGeom prst="rect">
              <a:avLst/>
            </a:prstGeom>
            <a:solidFill>
              <a:srgbClr val="FFC000"/>
            </a:solidFill>
            <a:ln w="9525" algn="ctr">
              <a:solidFill>
                <a:srgbClr val="FFC000"/>
              </a:solidFill>
              <a:round/>
              <a:headEnd/>
              <a:tailEnd/>
            </a:ln>
          </p:spPr>
          <p:txBody>
            <a:bodyPr/>
            <a:lstStyle/>
            <a:p>
              <a:pPr algn="ctr"/>
              <a:r>
                <a:rPr lang="en-US" sz="1000"/>
                <a:t>Processoptimization</a:t>
              </a:r>
            </a:p>
          </p:txBody>
        </p:sp>
        <p:sp>
          <p:nvSpPr>
            <p:cNvPr id="67602" name="Rechteck 16"/>
            <p:cNvSpPr>
              <a:spLocks noChangeArrowheads="1"/>
            </p:cNvSpPr>
            <p:nvPr/>
          </p:nvSpPr>
          <p:spPr bwMode="auto">
            <a:xfrm rot="-5400000">
              <a:off x="1362870" y="3110706"/>
              <a:ext cx="1135062" cy="206375"/>
            </a:xfrm>
            <a:prstGeom prst="rect">
              <a:avLst/>
            </a:prstGeom>
            <a:solidFill>
              <a:srgbClr val="FFC000"/>
            </a:solidFill>
            <a:ln w="9525" algn="ctr">
              <a:solidFill>
                <a:srgbClr val="FFC000"/>
              </a:solidFill>
              <a:round/>
              <a:headEnd/>
              <a:tailEnd/>
            </a:ln>
          </p:spPr>
          <p:txBody>
            <a:bodyPr/>
            <a:lstStyle/>
            <a:p>
              <a:pPr algn="ctr">
                <a:lnSpc>
                  <a:spcPts val="600"/>
                </a:lnSpc>
              </a:pPr>
              <a:r>
                <a:rPr lang="en-US" sz="900"/>
                <a:t>Process Implementation</a:t>
              </a:r>
            </a:p>
          </p:txBody>
        </p:sp>
        <p:sp>
          <p:nvSpPr>
            <p:cNvPr id="67603" name="Rechteck 17"/>
            <p:cNvSpPr>
              <a:spLocks noChangeArrowheads="1"/>
            </p:cNvSpPr>
            <p:nvPr/>
          </p:nvSpPr>
          <p:spPr bwMode="auto">
            <a:xfrm rot="-5400000">
              <a:off x="1351757" y="4717256"/>
              <a:ext cx="1135062" cy="206375"/>
            </a:xfrm>
            <a:prstGeom prst="rect">
              <a:avLst/>
            </a:prstGeom>
            <a:solidFill>
              <a:srgbClr val="FFC000"/>
            </a:solidFill>
            <a:ln w="9525" algn="ctr">
              <a:solidFill>
                <a:srgbClr val="FFC000"/>
              </a:solidFill>
              <a:round/>
              <a:headEnd/>
              <a:tailEnd/>
            </a:ln>
          </p:spPr>
          <p:txBody>
            <a:bodyPr/>
            <a:lstStyle/>
            <a:p>
              <a:pPr algn="ctr">
                <a:lnSpc>
                  <a:spcPts val="600"/>
                </a:lnSpc>
              </a:pPr>
              <a:r>
                <a:rPr lang="en-US" sz="900"/>
                <a:t>Service</a:t>
              </a:r>
            </a:p>
            <a:p>
              <a:pPr algn="ctr">
                <a:lnSpc>
                  <a:spcPts val="600"/>
                </a:lnSpc>
              </a:pPr>
              <a:r>
                <a:rPr lang="en-US" sz="900"/>
                <a:t>Request</a:t>
              </a:r>
            </a:p>
          </p:txBody>
        </p:sp>
        <p:sp>
          <p:nvSpPr>
            <p:cNvPr id="67604" name="Rechteck 18"/>
            <p:cNvSpPr>
              <a:spLocks noChangeArrowheads="1"/>
            </p:cNvSpPr>
            <p:nvPr/>
          </p:nvSpPr>
          <p:spPr bwMode="auto">
            <a:xfrm rot="-5400000">
              <a:off x="6287295" y="4650581"/>
              <a:ext cx="1135062" cy="206375"/>
            </a:xfrm>
            <a:prstGeom prst="rect">
              <a:avLst/>
            </a:prstGeom>
            <a:solidFill>
              <a:srgbClr val="FFC000"/>
            </a:solidFill>
            <a:ln w="9525" algn="ctr">
              <a:solidFill>
                <a:srgbClr val="FFC000"/>
              </a:solidFill>
              <a:round/>
              <a:headEnd/>
              <a:tailEnd/>
            </a:ln>
          </p:spPr>
          <p:txBody>
            <a:bodyPr/>
            <a:lstStyle/>
            <a:p>
              <a:pPr algn="ctr">
                <a:lnSpc>
                  <a:spcPts val="600"/>
                </a:lnSpc>
              </a:pPr>
              <a:r>
                <a:rPr lang="en-US" sz="900"/>
                <a:t>Service</a:t>
              </a:r>
            </a:p>
            <a:p>
              <a:pPr algn="ctr">
                <a:lnSpc>
                  <a:spcPts val="600"/>
                </a:lnSpc>
              </a:pPr>
              <a:r>
                <a:rPr lang="en-US" sz="900"/>
                <a:t>Delivery</a:t>
              </a:r>
            </a:p>
          </p:txBody>
        </p:sp>
        <p:sp>
          <p:nvSpPr>
            <p:cNvPr id="67605" name="Rechteck 19"/>
            <p:cNvSpPr>
              <a:spLocks noChangeArrowheads="1"/>
            </p:cNvSpPr>
            <p:nvPr/>
          </p:nvSpPr>
          <p:spPr bwMode="auto">
            <a:xfrm rot="-5400000">
              <a:off x="6278562" y="3065463"/>
              <a:ext cx="1135063" cy="204788"/>
            </a:xfrm>
            <a:prstGeom prst="rect">
              <a:avLst/>
            </a:prstGeom>
            <a:solidFill>
              <a:srgbClr val="FFC000"/>
            </a:solidFill>
            <a:ln w="9525" algn="ctr">
              <a:solidFill>
                <a:srgbClr val="FFC000"/>
              </a:solidFill>
              <a:round/>
              <a:headEnd/>
              <a:tailEnd/>
            </a:ln>
          </p:spPr>
          <p:txBody>
            <a:bodyPr/>
            <a:lstStyle/>
            <a:p>
              <a:pPr algn="ctr">
                <a:lnSpc>
                  <a:spcPts val="600"/>
                </a:lnSpc>
              </a:pPr>
              <a:r>
                <a:rPr lang="en-US" sz="900"/>
                <a:t>Process Monitoring</a:t>
              </a:r>
            </a:p>
          </p:txBody>
        </p:sp>
      </p:grpSp>
      <p:grpSp>
        <p:nvGrpSpPr>
          <p:cNvPr id="5" name="Gruppieren 4"/>
          <p:cNvGrpSpPr/>
          <p:nvPr/>
        </p:nvGrpSpPr>
        <p:grpSpPr>
          <a:xfrm>
            <a:off x="4104803" y="4480321"/>
            <a:ext cx="2745630" cy="1664493"/>
            <a:chOff x="6093581" y="3836589"/>
            <a:chExt cx="2745630" cy="1664493"/>
          </a:xfrm>
          <a:effectLst>
            <a:glow rad="101600">
              <a:schemeClr val="bg1">
                <a:alpha val="75000"/>
              </a:schemeClr>
            </a:glow>
          </a:effectLst>
        </p:grpSpPr>
        <p:sp>
          <p:nvSpPr>
            <p:cNvPr id="3" name="Wolke 2"/>
            <p:cNvSpPr/>
            <p:nvPr/>
          </p:nvSpPr>
          <p:spPr>
            <a:xfrm>
              <a:off x="6093581" y="3836589"/>
              <a:ext cx="2745630" cy="16644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p:cNvSpPr txBox="1"/>
            <p:nvPr/>
          </p:nvSpPr>
          <p:spPr>
            <a:xfrm>
              <a:off x="7474749" y="4779954"/>
              <a:ext cx="616478" cy="369332"/>
            </a:xfrm>
            <a:prstGeom prst="rect">
              <a:avLst/>
            </a:prstGeom>
            <a:noFill/>
          </p:spPr>
          <p:txBody>
            <a:bodyPr wrap="square" rtlCol="0">
              <a:spAutoFit/>
            </a:bodyPr>
            <a:lstStyle/>
            <a:p>
              <a:r>
                <a:rPr lang="de-DE" dirty="0" err="1" smtClean="0">
                  <a:solidFill>
                    <a:schemeClr val="bg1"/>
                  </a:solidFill>
                </a:rPr>
                <a:t>IoT</a:t>
              </a:r>
              <a:endParaRPr lang="de-DE" dirty="0">
                <a:solidFill>
                  <a:schemeClr val="bg1"/>
                </a:solidFill>
              </a:endParaRPr>
            </a:p>
          </p:txBody>
        </p:sp>
      </p:gr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99992" y="4806453"/>
            <a:ext cx="1961587" cy="121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6906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Bild 3"/>
          <p:cNvPicPr>
            <a:picLocks noChangeAspect="1"/>
          </p:cNvPicPr>
          <p:nvPr/>
        </p:nvPicPr>
        <p:blipFill>
          <a:blip r:embed="rId2"/>
          <a:stretch>
            <a:fillRect/>
          </a:stretch>
        </p:blipFill>
        <p:spPr>
          <a:xfrm>
            <a:off x="251520" y="1844824"/>
            <a:ext cx="8629753" cy="3960440"/>
          </a:xfrm>
          <a:prstGeom prst="rect">
            <a:avLst/>
          </a:prstGeom>
        </p:spPr>
      </p:pic>
      <p:sp>
        <p:nvSpPr>
          <p:cNvPr id="5" name="Titel 4"/>
          <p:cNvSpPr>
            <a:spLocks noGrp="1"/>
          </p:cNvSpPr>
          <p:nvPr>
            <p:ph type="title"/>
          </p:nvPr>
        </p:nvSpPr>
        <p:spPr/>
        <p:txBody>
          <a:bodyPr/>
          <a:lstStyle/>
          <a:p>
            <a:r>
              <a:rPr lang="de-DE" dirty="0" smtClean="0"/>
              <a:t>Ist das der zukünftige Mensch?</a:t>
            </a:r>
            <a:endParaRPr lang="de-DE" dirty="0"/>
          </a:p>
        </p:txBody>
      </p:sp>
    </p:spTree>
    <p:extLst>
      <p:ext uri="{BB962C8B-B14F-4D97-AF65-F5344CB8AC3E}">
        <p14:creationId xmlns:p14="http://schemas.microsoft.com/office/powerpoint/2010/main" val="1153685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normAutofit/>
          </a:bodyPr>
          <a:lstStyle/>
          <a:p>
            <a:r>
              <a:rPr lang="de-CH" dirty="0"/>
              <a:t>Gartner Hype Cycle „Emerging Technologies“ </a:t>
            </a:r>
            <a:r>
              <a:rPr lang="de-CH" dirty="0" smtClean="0"/>
              <a:t>2013</a:t>
            </a:r>
            <a:endParaRPr lang="en-US" dirty="0"/>
          </a:p>
        </p:txBody>
      </p:sp>
      <p:pic>
        <p:nvPicPr>
          <p:cNvPr id="4" name="Bild 3"/>
          <p:cNvPicPr>
            <a:picLocks noChangeAspect="1"/>
          </p:cNvPicPr>
          <p:nvPr/>
        </p:nvPicPr>
        <p:blipFill>
          <a:blip r:embed="rId3"/>
          <a:stretch>
            <a:fillRect/>
          </a:stretch>
        </p:blipFill>
        <p:spPr>
          <a:xfrm>
            <a:off x="443702" y="1196752"/>
            <a:ext cx="7944722" cy="4965451"/>
          </a:xfrm>
          <a:prstGeom prst="rect">
            <a:avLst/>
          </a:prstGeom>
        </p:spPr>
      </p:pic>
      <p:sp>
        <p:nvSpPr>
          <p:cNvPr id="5" name="Horizontale Rolle 4"/>
          <p:cNvSpPr/>
          <p:nvPr/>
        </p:nvSpPr>
        <p:spPr>
          <a:xfrm>
            <a:off x="1705524" y="1782511"/>
            <a:ext cx="1008112" cy="225720"/>
          </a:xfrm>
          <a:prstGeom prst="horizontalScroll">
            <a:avLst/>
          </a:prstGeom>
          <a:gradFill flip="none" rotWithShape="1">
            <a:gsLst>
              <a:gs pos="0">
                <a:schemeClr val="accent5">
                  <a:shade val="51000"/>
                  <a:satMod val="130000"/>
                  <a:alpha val="36000"/>
                </a:schemeClr>
              </a:gs>
              <a:gs pos="80000">
                <a:schemeClr val="accent5">
                  <a:shade val="93000"/>
                  <a:satMod val="130000"/>
                  <a:alpha val="36000"/>
                </a:schemeClr>
              </a:gs>
              <a:gs pos="100000">
                <a:schemeClr val="accent5">
                  <a:shade val="94000"/>
                  <a:satMod val="135000"/>
                  <a:alpha val="36000"/>
                </a:schemeClr>
              </a:gs>
            </a:gsLst>
            <a:lin ang="16200000" scaled="0"/>
            <a:tileRect/>
          </a:gradFill>
          <a:ln w="28575" cmpd="sng"/>
        </p:spPr>
        <p:style>
          <a:lnRef idx="1">
            <a:schemeClr val="accent5"/>
          </a:lnRef>
          <a:fillRef idx="3">
            <a:schemeClr val="accent5"/>
          </a:fillRef>
          <a:effectRef idx="2">
            <a:schemeClr val="accent5"/>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2706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 name="Rectangle 132"/>
          <p:cNvSpPr/>
          <p:nvPr/>
        </p:nvSpPr>
        <p:spPr>
          <a:xfrm>
            <a:off x="1198564" y="821267"/>
            <a:ext cx="187325" cy="5080000"/>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lgn="ctr" fontAlgn="auto">
              <a:spcBef>
                <a:spcPts val="0"/>
              </a:spcBef>
              <a:spcAft>
                <a:spcPts val="0"/>
              </a:spcAft>
              <a:defRPr/>
            </a:pPr>
            <a:endParaRPr lang="en-US"/>
          </a:p>
        </p:txBody>
      </p:sp>
      <p:sp>
        <p:nvSpPr>
          <p:cNvPr id="24" name="Rounded Rectangle 23"/>
          <p:cNvSpPr/>
          <p:nvPr/>
        </p:nvSpPr>
        <p:spPr>
          <a:xfrm>
            <a:off x="2665413" y="808567"/>
            <a:ext cx="3459162" cy="5118100"/>
          </a:xfrm>
          <a:prstGeom prst="roundRect">
            <a:avLst>
              <a:gd name="adj" fmla="val 1790"/>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3" name="Rounded Rectangle 22"/>
          <p:cNvSpPr/>
          <p:nvPr/>
        </p:nvSpPr>
        <p:spPr>
          <a:xfrm>
            <a:off x="1417639" y="802218"/>
            <a:ext cx="968375"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2" name="Rounded Rectangle 21"/>
          <p:cNvSpPr/>
          <p:nvPr/>
        </p:nvSpPr>
        <p:spPr>
          <a:xfrm>
            <a:off x="271463" y="795867"/>
            <a:ext cx="893762"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41989" name="Title 1"/>
          <p:cNvSpPr>
            <a:spLocks noGrp="1"/>
          </p:cNvSpPr>
          <p:nvPr>
            <p:ph type="title"/>
          </p:nvPr>
        </p:nvSpPr>
        <p:spPr>
          <a:xfrm>
            <a:off x="733425" y="196850"/>
            <a:ext cx="8229600" cy="541867"/>
          </a:xfrm>
        </p:spPr>
        <p:txBody>
          <a:bodyPr/>
          <a:lstStyle/>
          <a:p>
            <a:pPr eaLnBrk="1" hangingPunct="1"/>
            <a:r>
              <a:rPr lang="en-US" dirty="0" smtClean="0">
                <a:latin typeface="Arial" charset="0"/>
                <a:ea typeface="ＭＳ Ｐゴシック" charset="0"/>
              </a:rPr>
              <a:t>OC </a:t>
            </a:r>
            <a:r>
              <a:rPr lang="en-US" dirty="0" err="1" smtClean="0">
                <a:latin typeface="Arial" charset="0"/>
                <a:ea typeface="ＭＳ Ｐゴシック" charset="0"/>
              </a:rPr>
              <a:t>IoT</a:t>
            </a:r>
            <a:r>
              <a:rPr lang="en-US" dirty="0" smtClean="0">
                <a:latin typeface="Arial" charset="0"/>
                <a:ea typeface="ＭＳ Ｐゴシック" charset="0"/>
              </a:rPr>
              <a:t> Blueprint </a:t>
            </a:r>
            <a:endParaRPr lang="en-US" dirty="0">
              <a:latin typeface="Arial" charset="0"/>
              <a:ea typeface="ＭＳ Ｐゴシック" charset="0"/>
            </a:endParaRPr>
          </a:p>
        </p:txBody>
      </p:sp>
      <p:sp>
        <p:nvSpPr>
          <p:cNvPr id="8" name="Rounded Rectangle 7"/>
          <p:cNvSpPr/>
          <p:nvPr/>
        </p:nvSpPr>
        <p:spPr>
          <a:xfrm>
            <a:off x="355601" y="1430867"/>
            <a:ext cx="754063" cy="1653117"/>
          </a:xfrm>
          <a:prstGeom prst="roundRect">
            <a:avLst>
              <a:gd name="adj" fmla="val 6133"/>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Smart Sensor</a:t>
            </a:r>
          </a:p>
        </p:txBody>
      </p:sp>
      <p:sp>
        <p:nvSpPr>
          <p:cNvPr id="9" name="Rounded Rectangle 8"/>
          <p:cNvSpPr/>
          <p:nvPr/>
        </p:nvSpPr>
        <p:spPr>
          <a:xfrm>
            <a:off x="384176" y="2544234"/>
            <a:ext cx="696913" cy="455084"/>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a:defRPr/>
            </a:pPr>
            <a:r>
              <a:rPr lang="en-US" sz="700" dirty="0" err="1">
                <a:solidFill>
                  <a:srgbClr val="000000"/>
                </a:solidFill>
                <a:ea typeface="ＭＳ Ｐゴシック" pitchFamily="-84" charset="-128"/>
                <a:cs typeface="ＭＳ Ｐゴシック" pitchFamily="-84" charset="-128"/>
              </a:rPr>
              <a:t>IoT</a:t>
            </a:r>
            <a:r>
              <a:rPr lang="en-US" sz="700" dirty="0">
                <a:solidFill>
                  <a:srgbClr val="000000"/>
                </a:solidFill>
                <a:ea typeface="ＭＳ Ｐゴシック" pitchFamily="-84" charset="-128"/>
                <a:cs typeface="ＭＳ Ｐゴシック" pitchFamily="-84" charset="-128"/>
              </a:rPr>
              <a:t> </a:t>
            </a:r>
            <a:r>
              <a:rPr lang="en-US" sz="700" dirty="0" smtClean="0">
                <a:solidFill>
                  <a:srgbClr val="000000"/>
                </a:solidFill>
                <a:ea typeface="ＭＳ Ｐゴシック" pitchFamily="-84" charset="-128"/>
                <a:cs typeface="ＭＳ Ｐゴシック" pitchFamily="-84" charset="-128"/>
              </a:rPr>
              <a:t>Comm. Agent. </a:t>
            </a:r>
            <a:endParaRPr lang="en-US" sz="700" dirty="0">
              <a:solidFill>
                <a:srgbClr val="000000"/>
              </a:solidFill>
              <a:ea typeface="ＭＳ Ｐゴシック" pitchFamily="-84" charset="-128"/>
              <a:cs typeface="ＭＳ Ｐゴシック" pitchFamily="-84" charset="-128"/>
            </a:endParaRPr>
          </a:p>
        </p:txBody>
      </p:sp>
      <p:sp>
        <p:nvSpPr>
          <p:cNvPr id="10" name="Rounded Rectangle 9"/>
          <p:cNvSpPr/>
          <p:nvPr/>
        </p:nvSpPr>
        <p:spPr>
          <a:xfrm>
            <a:off x="384176" y="2000252"/>
            <a:ext cx="688975" cy="476249"/>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Application Framework</a:t>
            </a:r>
          </a:p>
        </p:txBody>
      </p:sp>
      <p:sp>
        <p:nvSpPr>
          <p:cNvPr id="5" name="Rounded Rectangle 4"/>
          <p:cNvSpPr/>
          <p:nvPr/>
        </p:nvSpPr>
        <p:spPr>
          <a:xfrm>
            <a:off x="363538" y="3649133"/>
            <a:ext cx="754062" cy="1458384"/>
          </a:xfrm>
          <a:prstGeom prst="roundRect">
            <a:avLst>
              <a:gd name="adj" fmla="val 4272"/>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Sensor</a:t>
            </a:r>
          </a:p>
        </p:txBody>
      </p:sp>
      <p:sp>
        <p:nvSpPr>
          <p:cNvPr id="6" name="Rounded Rectangle 5"/>
          <p:cNvSpPr/>
          <p:nvPr/>
        </p:nvSpPr>
        <p:spPr>
          <a:xfrm>
            <a:off x="393701" y="4567767"/>
            <a:ext cx="695325" cy="455084"/>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a:defRPr/>
            </a:pPr>
            <a:r>
              <a:rPr lang="en-US" sz="700" dirty="0" err="1">
                <a:solidFill>
                  <a:srgbClr val="000000"/>
                </a:solidFill>
                <a:ea typeface="ＭＳ Ｐゴシック" pitchFamily="-84" charset="-128"/>
                <a:cs typeface="ＭＳ Ｐゴシック" pitchFamily="-84" charset="-128"/>
              </a:rPr>
              <a:t>IoT</a:t>
            </a:r>
            <a:r>
              <a:rPr lang="en-US" sz="700" dirty="0">
                <a:solidFill>
                  <a:srgbClr val="000000"/>
                </a:solidFill>
                <a:ea typeface="ＭＳ Ｐゴシック" pitchFamily="-84" charset="-128"/>
                <a:cs typeface="ＭＳ Ｐゴシック" pitchFamily="-84" charset="-128"/>
              </a:rPr>
              <a:t> Comm. </a:t>
            </a:r>
            <a:r>
              <a:rPr lang="en-US" sz="700" dirty="0" smtClean="0">
                <a:solidFill>
                  <a:srgbClr val="000000"/>
                </a:solidFill>
                <a:ea typeface="ＭＳ Ｐゴシック" pitchFamily="-84" charset="-128"/>
                <a:cs typeface="ＭＳ Ｐゴシック" pitchFamily="-84" charset="-128"/>
              </a:rPr>
              <a:t>Agent</a:t>
            </a:r>
            <a:endParaRPr lang="en-US" sz="700" dirty="0">
              <a:solidFill>
                <a:srgbClr val="000000"/>
              </a:solidFill>
              <a:ea typeface="ＭＳ Ｐゴシック" pitchFamily="-84" charset="-128"/>
              <a:cs typeface="ＭＳ Ｐゴシック" pitchFamily="-84" charset="-128"/>
            </a:endParaRPr>
          </a:p>
        </p:txBody>
      </p:sp>
      <p:sp>
        <p:nvSpPr>
          <p:cNvPr id="7" name="Rounded Rectangle 6"/>
          <p:cNvSpPr/>
          <p:nvPr/>
        </p:nvSpPr>
        <p:spPr>
          <a:xfrm>
            <a:off x="393701" y="4023785"/>
            <a:ext cx="688975" cy="476249"/>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Application Framework</a:t>
            </a:r>
          </a:p>
        </p:txBody>
      </p:sp>
      <p:sp>
        <p:nvSpPr>
          <p:cNvPr id="11" name="Rounded Rectangle 10"/>
          <p:cNvSpPr/>
          <p:nvPr/>
        </p:nvSpPr>
        <p:spPr>
          <a:xfrm>
            <a:off x="1512888" y="3193100"/>
            <a:ext cx="754062" cy="2060576"/>
          </a:xfrm>
          <a:prstGeom prst="roundRect">
            <a:avLst>
              <a:gd name="adj" fmla="val 5202"/>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Gateway</a:t>
            </a:r>
          </a:p>
        </p:txBody>
      </p:sp>
      <p:sp>
        <p:nvSpPr>
          <p:cNvPr id="13" name="Rounded Rectangle 12"/>
          <p:cNvSpPr/>
          <p:nvPr/>
        </p:nvSpPr>
        <p:spPr>
          <a:xfrm>
            <a:off x="1541464" y="4019551"/>
            <a:ext cx="688975" cy="4783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Application Framework</a:t>
            </a:r>
          </a:p>
        </p:txBody>
      </p:sp>
      <p:sp>
        <p:nvSpPr>
          <p:cNvPr id="14" name="Rounded Rectangle 13"/>
          <p:cNvSpPr/>
          <p:nvPr/>
        </p:nvSpPr>
        <p:spPr>
          <a:xfrm>
            <a:off x="1531938" y="4552951"/>
            <a:ext cx="696912" cy="5545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a:defRPr/>
            </a:pPr>
            <a:r>
              <a:rPr lang="en-US" sz="700" dirty="0" err="1">
                <a:solidFill>
                  <a:srgbClr val="000000"/>
                </a:solidFill>
                <a:ea typeface="ＭＳ Ｐゴシック" pitchFamily="-84" charset="-128"/>
                <a:cs typeface="ＭＳ Ｐゴシック" pitchFamily="-84" charset="-128"/>
              </a:rPr>
              <a:t>IoT</a:t>
            </a:r>
            <a:r>
              <a:rPr lang="en-US" sz="700" dirty="0">
                <a:solidFill>
                  <a:srgbClr val="000000"/>
                </a:solidFill>
                <a:ea typeface="ＭＳ Ｐゴシック" pitchFamily="-84" charset="-128"/>
                <a:cs typeface="ＭＳ Ｐゴシック" pitchFamily="-84" charset="-128"/>
              </a:rPr>
              <a:t> Comm</a:t>
            </a:r>
            <a:r>
              <a:rPr lang="en-US" sz="700" dirty="0" smtClean="0">
                <a:solidFill>
                  <a:srgbClr val="000000"/>
                </a:solidFill>
                <a:ea typeface="ＭＳ Ｐゴシック" pitchFamily="-84" charset="-128"/>
                <a:cs typeface="ＭＳ Ｐゴシック" pitchFamily="-84" charset="-128"/>
              </a:rPr>
              <a:t>. Agent </a:t>
            </a:r>
            <a:r>
              <a:rPr lang="en-US" sz="700" dirty="0">
                <a:solidFill>
                  <a:srgbClr val="000000"/>
                </a:solidFill>
                <a:ea typeface="ＭＳ Ｐゴシック" pitchFamily="-84" charset="-128"/>
                <a:cs typeface="ＭＳ Ｐゴシック" pitchFamily="-84" charset="-128"/>
              </a:rPr>
              <a:t>&amp; </a:t>
            </a:r>
            <a:r>
              <a:rPr lang="en-US" sz="700" dirty="0" err="1">
                <a:solidFill>
                  <a:srgbClr val="000000"/>
                </a:solidFill>
                <a:ea typeface="ＭＳ Ｐゴシック" pitchFamily="-84" charset="-128"/>
                <a:cs typeface="ＭＳ Ｐゴシック" pitchFamily="-84" charset="-128"/>
              </a:rPr>
              <a:t>Mgmt</a:t>
            </a:r>
            <a:r>
              <a:rPr lang="en-US" sz="700" dirty="0">
                <a:solidFill>
                  <a:srgbClr val="000000"/>
                </a:solidFill>
                <a:ea typeface="ＭＳ Ｐゴシック" pitchFamily="-84" charset="-128"/>
                <a:cs typeface="ＭＳ Ｐゴシック" pitchFamily="-84" charset="-128"/>
              </a:rPr>
              <a:t> Proxy</a:t>
            </a:r>
          </a:p>
        </p:txBody>
      </p:sp>
      <p:grpSp>
        <p:nvGrpSpPr>
          <p:cNvPr id="42000" name="Group 101"/>
          <p:cNvGrpSpPr>
            <a:grpSpLocks/>
          </p:cNvGrpSpPr>
          <p:nvPr/>
        </p:nvGrpSpPr>
        <p:grpSpPr bwMode="auto">
          <a:xfrm>
            <a:off x="2724150" y="2653903"/>
            <a:ext cx="1414264" cy="1482808"/>
            <a:chOff x="2724150" y="1811104"/>
            <a:chExt cx="1414264" cy="1129645"/>
          </a:xfrm>
        </p:grpSpPr>
        <p:sp>
          <p:nvSpPr>
            <p:cNvPr id="15" name="Rounded Rectangle 14"/>
            <p:cNvSpPr/>
            <p:nvPr/>
          </p:nvSpPr>
          <p:spPr>
            <a:xfrm>
              <a:off x="2724150" y="1811104"/>
              <a:ext cx="1414264" cy="1129645"/>
            </a:xfrm>
            <a:prstGeom prst="roundRect">
              <a:avLst>
                <a:gd name="adj" fmla="val 5202"/>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err="1"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IoT</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 Communication Gateway</a:t>
              </a:r>
              <a:endPar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endParaRPr>
            </a:p>
          </p:txBody>
        </p:sp>
        <p:sp>
          <p:nvSpPr>
            <p:cNvPr id="18" name="Rounded Rectangle 17"/>
            <p:cNvSpPr/>
            <p:nvPr/>
          </p:nvSpPr>
          <p:spPr>
            <a:xfrm>
              <a:off x="2752725" y="2262474"/>
              <a:ext cx="1347780" cy="219075"/>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Protocols Mediation</a:t>
              </a:r>
              <a:endParaRPr lang="en-US" sz="700" dirty="0"/>
            </a:p>
          </p:txBody>
        </p:sp>
        <p:sp>
          <p:nvSpPr>
            <p:cNvPr id="19" name="Rounded Rectangle 18"/>
            <p:cNvSpPr/>
            <p:nvPr/>
          </p:nvSpPr>
          <p:spPr>
            <a:xfrm>
              <a:off x="2752757" y="2532419"/>
              <a:ext cx="1347748" cy="312056"/>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Web Services Security &amp; Management</a:t>
              </a:r>
              <a:endParaRPr lang="en-US" sz="700" dirty="0"/>
            </a:p>
          </p:txBody>
        </p:sp>
      </p:grpSp>
      <p:sp>
        <p:nvSpPr>
          <p:cNvPr id="26" name="Rectangle 25"/>
          <p:cNvSpPr/>
          <p:nvPr/>
        </p:nvSpPr>
        <p:spPr>
          <a:xfrm>
            <a:off x="2420939" y="833967"/>
            <a:ext cx="187325" cy="5080000"/>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TextBox 90"/>
          <p:cNvSpPr txBox="1">
            <a:spLocks noChangeArrowheads="1"/>
          </p:cNvSpPr>
          <p:nvPr/>
        </p:nvSpPr>
        <p:spPr bwMode="auto">
          <a:xfrm rot="16200000">
            <a:off x="1862138" y="1391709"/>
            <a:ext cx="1314451"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Network Firewall</a:t>
            </a:r>
          </a:p>
        </p:txBody>
      </p:sp>
      <p:sp>
        <p:nvSpPr>
          <p:cNvPr id="28" name="Rounded Rectangle 27"/>
          <p:cNvSpPr/>
          <p:nvPr/>
        </p:nvSpPr>
        <p:spPr>
          <a:xfrm>
            <a:off x="6376988" y="797985"/>
            <a:ext cx="1193800"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9" name="Rectangle 28"/>
          <p:cNvSpPr/>
          <p:nvPr/>
        </p:nvSpPr>
        <p:spPr>
          <a:xfrm>
            <a:off x="4165601" y="810684"/>
            <a:ext cx="187325" cy="5103283"/>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TextBox 90"/>
          <p:cNvSpPr txBox="1">
            <a:spLocks noChangeArrowheads="1"/>
          </p:cNvSpPr>
          <p:nvPr/>
        </p:nvSpPr>
        <p:spPr bwMode="auto">
          <a:xfrm rot="16200000">
            <a:off x="3600451" y="1313393"/>
            <a:ext cx="1314449"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Intranet Firewall</a:t>
            </a:r>
          </a:p>
        </p:txBody>
      </p:sp>
      <p:grpSp>
        <p:nvGrpSpPr>
          <p:cNvPr id="42007" name="Group 89"/>
          <p:cNvGrpSpPr>
            <a:grpSpLocks/>
          </p:cNvGrpSpPr>
          <p:nvPr/>
        </p:nvGrpSpPr>
        <p:grpSpPr bwMode="auto">
          <a:xfrm>
            <a:off x="4486276" y="952032"/>
            <a:ext cx="1527175" cy="1607019"/>
            <a:chOff x="4486275" y="714024"/>
            <a:chExt cx="1527175" cy="1205264"/>
          </a:xfrm>
        </p:grpSpPr>
        <p:sp>
          <p:nvSpPr>
            <p:cNvPr id="31" name="Rounded Rectangle 30"/>
            <p:cNvSpPr/>
            <p:nvPr/>
          </p:nvSpPr>
          <p:spPr>
            <a:xfrm>
              <a:off x="4486275" y="714024"/>
              <a:ext cx="1527175" cy="1205264"/>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err="1"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IoT</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 Identity </a:t>
              </a: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&amp; Access </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Management</a:t>
              </a:r>
              <a:endPar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endParaRPr>
            </a:p>
          </p:txBody>
        </p:sp>
        <p:sp>
          <p:nvSpPr>
            <p:cNvPr id="35" name="Rounded Rectangle 34"/>
            <p:cNvSpPr/>
            <p:nvPr/>
          </p:nvSpPr>
          <p:spPr>
            <a:xfrm>
              <a:off x="4532281" y="1156341"/>
              <a:ext cx="1430337" cy="296982"/>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smtClean="0"/>
                <a:t>Device Access Management</a:t>
              </a:r>
              <a:endParaRPr lang="en-US" sz="700" dirty="0"/>
            </a:p>
          </p:txBody>
        </p:sp>
        <p:sp>
          <p:nvSpPr>
            <p:cNvPr id="36" name="Rounded Rectangle 35"/>
            <p:cNvSpPr/>
            <p:nvPr/>
          </p:nvSpPr>
          <p:spPr>
            <a:xfrm>
              <a:off x="4525995" y="1497555"/>
              <a:ext cx="1430337" cy="29040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smtClean="0"/>
                <a:t>Device Identity Management</a:t>
              </a:r>
              <a:endParaRPr lang="en-US" sz="700" dirty="0"/>
            </a:p>
          </p:txBody>
        </p:sp>
      </p:grpSp>
      <p:grpSp>
        <p:nvGrpSpPr>
          <p:cNvPr id="42008" name="Group 93"/>
          <p:cNvGrpSpPr>
            <a:grpSpLocks/>
          </p:cNvGrpSpPr>
          <p:nvPr/>
        </p:nvGrpSpPr>
        <p:grpSpPr bwMode="auto">
          <a:xfrm>
            <a:off x="4491038" y="2808446"/>
            <a:ext cx="1527175" cy="1479913"/>
            <a:chOff x="4491038" y="2049463"/>
            <a:chExt cx="1527175" cy="1109935"/>
          </a:xfrm>
        </p:grpSpPr>
        <p:sp>
          <p:nvSpPr>
            <p:cNvPr id="38" name="Rounded Rectangle 37"/>
            <p:cNvSpPr/>
            <p:nvPr/>
          </p:nvSpPr>
          <p:spPr>
            <a:xfrm>
              <a:off x="4491038" y="2049463"/>
              <a:ext cx="1527175" cy="1109935"/>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err="1"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IoT</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 Management</a:t>
              </a:r>
              <a:endPar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endParaRPr>
            </a:p>
          </p:txBody>
        </p:sp>
        <p:sp>
          <p:nvSpPr>
            <p:cNvPr id="39" name="Rounded Rectangle 38"/>
            <p:cNvSpPr/>
            <p:nvPr/>
          </p:nvSpPr>
          <p:spPr>
            <a:xfrm>
              <a:off x="4532313" y="2319152"/>
              <a:ext cx="1430337" cy="334744"/>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Device Registration &amp; Management</a:t>
              </a:r>
              <a:endParaRPr lang="en-US" sz="700" dirty="0"/>
            </a:p>
          </p:txBody>
        </p:sp>
        <p:sp>
          <p:nvSpPr>
            <p:cNvPr id="42" name="Rounded Rectangle 41"/>
            <p:cNvSpPr/>
            <p:nvPr/>
          </p:nvSpPr>
          <p:spPr>
            <a:xfrm>
              <a:off x="4541838" y="2717083"/>
              <a:ext cx="1430337" cy="315939"/>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Applications </a:t>
              </a:r>
              <a:r>
                <a:rPr lang="en-US" sz="700" dirty="0" smtClean="0"/>
                <a:t>Provisioning &amp; Management </a:t>
              </a:r>
              <a:endParaRPr lang="en-US" sz="700" dirty="0"/>
            </a:p>
          </p:txBody>
        </p:sp>
      </p:grpSp>
      <p:grpSp>
        <p:nvGrpSpPr>
          <p:cNvPr id="42009" name="Group 94"/>
          <p:cNvGrpSpPr>
            <a:grpSpLocks/>
          </p:cNvGrpSpPr>
          <p:nvPr/>
        </p:nvGrpSpPr>
        <p:grpSpPr bwMode="auto">
          <a:xfrm>
            <a:off x="4495801" y="4591051"/>
            <a:ext cx="1527175" cy="1210733"/>
            <a:chOff x="4495800" y="3443288"/>
            <a:chExt cx="1527175" cy="908050"/>
          </a:xfrm>
        </p:grpSpPr>
        <p:sp>
          <p:nvSpPr>
            <p:cNvPr id="43" name="Rounded Rectangle 42"/>
            <p:cNvSpPr/>
            <p:nvPr/>
          </p:nvSpPr>
          <p:spPr>
            <a:xfrm>
              <a:off x="4495800" y="3443288"/>
              <a:ext cx="1527175" cy="908050"/>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Data Routing &amp; Analysis</a:t>
              </a:r>
            </a:p>
          </p:txBody>
        </p:sp>
        <p:sp>
          <p:nvSpPr>
            <p:cNvPr id="44" name="Rounded Rectangle 43"/>
            <p:cNvSpPr/>
            <p:nvPr/>
          </p:nvSpPr>
          <p:spPr>
            <a:xfrm>
              <a:off x="4529138" y="4097338"/>
              <a:ext cx="1430337" cy="20478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Distributed Data Grid</a:t>
              </a:r>
            </a:p>
          </p:txBody>
        </p:sp>
        <p:sp>
          <p:nvSpPr>
            <p:cNvPr id="45" name="Rounded Rectangle 44"/>
            <p:cNvSpPr/>
            <p:nvPr/>
          </p:nvSpPr>
          <p:spPr>
            <a:xfrm>
              <a:off x="4535488" y="3841750"/>
              <a:ext cx="1428750" cy="204788"/>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Event </a:t>
              </a:r>
              <a:r>
                <a:rPr lang="en-US" sz="700" dirty="0"/>
                <a:t>Processing</a:t>
              </a:r>
            </a:p>
          </p:txBody>
        </p:sp>
      </p:grpSp>
      <p:sp>
        <p:nvSpPr>
          <p:cNvPr id="47" name="Rounded Rectangle 46"/>
          <p:cNvSpPr/>
          <p:nvPr/>
        </p:nvSpPr>
        <p:spPr>
          <a:xfrm>
            <a:off x="7686676" y="785285"/>
            <a:ext cx="1203325"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grpSp>
        <p:nvGrpSpPr>
          <p:cNvPr id="42011" name="Group 95"/>
          <p:cNvGrpSpPr>
            <a:grpSpLocks/>
          </p:cNvGrpSpPr>
          <p:nvPr/>
        </p:nvGrpSpPr>
        <p:grpSpPr bwMode="auto">
          <a:xfrm>
            <a:off x="6410325" y="1879600"/>
            <a:ext cx="1117600" cy="990600"/>
            <a:chOff x="6410325" y="1409700"/>
            <a:chExt cx="1117600" cy="742950"/>
          </a:xfrm>
        </p:grpSpPr>
        <p:sp>
          <p:nvSpPr>
            <p:cNvPr id="48" name="Rounded Rectangle 47"/>
            <p:cNvSpPr/>
            <p:nvPr/>
          </p:nvSpPr>
          <p:spPr>
            <a:xfrm>
              <a:off x="6410325" y="1409700"/>
              <a:ext cx="1117600" cy="742950"/>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Big Data</a:t>
              </a:r>
            </a:p>
          </p:txBody>
        </p:sp>
        <p:sp>
          <p:nvSpPr>
            <p:cNvPr id="49" name="Rounded Rectangle 48"/>
            <p:cNvSpPr/>
            <p:nvPr/>
          </p:nvSpPr>
          <p:spPr>
            <a:xfrm>
              <a:off x="6443663" y="1898650"/>
              <a:ext cx="1057275" cy="204788"/>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Big Data Store</a:t>
              </a:r>
            </a:p>
          </p:txBody>
        </p:sp>
        <p:sp>
          <p:nvSpPr>
            <p:cNvPr id="50" name="Rounded Rectangle 49"/>
            <p:cNvSpPr/>
            <p:nvPr/>
          </p:nvSpPr>
          <p:spPr>
            <a:xfrm>
              <a:off x="6448425" y="1644650"/>
              <a:ext cx="1058863" cy="203200"/>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Data Aggregator</a:t>
              </a:r>
            </a:p>
          </p:txBody>
        </p:sp>
      </p:grpSp>
      <p:grpSp>
        <p:nvGrpSpPr>
          <p:cNvPr id="42012" name="Group 96"/>
          <p:cNvGrpSpPr>
            <a:grpSpLocks/>
          </p:cNvGrpSpPr>
          <p:nvPr/>
        </p:nvGrpSpPr>
        <p:grpSpPr bwMode="auto">
          <a:xfrm>
            <a:off x="6408738" y="3031067"/>
            <a:ext cx="1117600" cy="738717"/>
            <a:chOff x="6408738" y="2273300"/>
            <a:chExt cx="1117600" cy="554038"/>
          </a:xfrm>
        </p:grpSpPr>
        <p:sp>
          <p:nvSpPr>
            <p:cNvPr id="51" name="Rounded Rectangle 50"/>
            <p:cNvSpPr/>
            <p:nvPr/>
          </p:nvSpPr>
          <p:spPr>
            <a:xfrm>
              <a:off x="6408738" y="2273300"/>
              <a:ext cx="1117600" cy="554038"/>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NoSQL </a:t>
              </a: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DB</a:t>
              </a:r>
            </a:p>
          </p:txBody>
        </p:sp>
        <p:sp>
          <p:nvSpPr>
            <p:cNvPr id="53" name="Rounded Rectangle 52"/>
            <p:cNvSpPr/>
            <p:nvPr/>
          </p:nvSpPr>
          <p:spPr>
            <a:xfrm>
              <a:off x="6446838" y="2505075"/>
              <a:ext cx="1058862" cy="204788"/>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Key Value Data Store</a:t>
              </a:r>
            </a:p>
          </p:txBody>
        </p:sp>
      </p:grpSp>
      <p:grpSp>
        <p:nvGrpSpPr>
          <p:cNvPr id="42013" name="Group 97"/>
          <p:cNvGrpSpPr>
            <a:grpSpLocks/>
          </p:cNvGrpSpPr>
          <p:nvPr/>
        </p:nvGrpSpPr>
        <p:grpSpPr bwMode="auto">
          <a:xfrm>
            <a:off x="6399213" y="3981451"/>
            <a:ext cx="1117600" cy="861483"/>
            <a:chOff x="6399213" y="2986088"/>
            <a:chExt cx="1117600" cy="646112"/>
          </a:xfrm>
        </p:grpSpPr>
        <p:sp>
          <p:nvSpPr>
            <p:cNvPr id="54" name="Rounded Rectangle 53"/>
            <p:cNvSpPr/>
            <p:nvPr/>
          </p:nvSpPr>
          <p:spPr>
            <a:xfrm>
              <a:off x="6399213" y="2986088"/>
              <a:ext cx="1117600" cy="646112"/>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Database</a:t>
              </a:r>
            </a:p>
          </p:txBody>
        </p:sp>
        <p:sp>
          <p:nvSpPr>
            <p:cNvPr id="55" name="Rounded Rectangle 54"/>
            <p:cNvSpPr/>
            <p:nvPr/>
          </p:nvSpPr>
          <p:spPr>
            <a:xfrm>
              <a:off x="6437313" y="3309938"/>
              <a:ext cx="1058862" cy="20478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RDBMS</a:t>
              </a:r>
            </a:p>
          </p:txBody>
        </p:sp>
      </p:grpSp>
      <p:sp>
        <p:nvSpPr>
          <p:cNvPr id="57" name="Rounded Rectangle 56"/>
          <p:cNvSpPr/>
          <p:nvPr/>
        </p:nvSpPr>
        <p:spPr>
          <a:xfrm>
            <a:off x="7729538" y="1928285"/>
            <a:ext cx="1117600" cy="2713567"/>
          </a:xfrm>
          <a:prstGeom prst="roundRect">
            <a:avLst>
              <a:gd name="adj" fmla="val 3332"/>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Business Intelligence</a:t>
            </a:r>
          </a:p>
        </p:txBody>
      </p:sp>
      <p:sp>
        <p:nvSpPr>
          <p:cNvPr id="59" name="Rounded Rectangle 58"/>
          <p:cNvSpPr/>
          <p:nvPr/>
        </p:nvSpPr>
        <p:spPr>
          <a:xfrm>
            <a:off x="7788275" y="3249035"/>
            <a:ext cx="984250" cy="579816"/>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Alerts, Dashboards &amp; Reports</a:t>
            </a:r>
          </a:p>
        </p:txBody>
      </p:sp>
      <p:sp>
        <p:nvSpPr>
          <p:cNvPr id="60" name="Rounded Rectangle 59"/>
          <p:cNvSpPr/>
          <p:nvPr/>
        </p:nvSpPr>
        <p:spPr>
          <a:xfrm>
            <a:off x="7781828" y="3944438"/>
            <a:ext cx="984250" cy="57573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Advanced Analysis &amp; Data Science Tools</a:t>
            </a:r>
          </a:p>
        </p:txBody>
      </p:sp>
      <p:sp>
        <p:nvSpPr>
          <p:cNvPr id="61" name="Rounded Rectangle 60"/>
          <p:cNvSpPr/>
          <p:nvPr/>
        </p:nvSpPr>
        <p:spPr>
          <a:xfrm>
            <a:off x="7786688" y="2550585"/>
            <a:ext cx="984250" cy="60390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Data &amp; Knowledge Discovery Tools</a:t>
            </a:r>
          </a:p>
        </p:txBody>
      </p:sp>
      <p:sp>
        <p:nvSpPr>
          <p:cNvPr id="62" name="Rounded Rectangle 61"/>
          <p:cNvSpPr/>
          <p:nvPr/>
        </p:nvSpPr>
        <p:spPr>
          <a:xfrm>
            <a:off x="6489700" y="5183718"/>
            <a:ext cx="2287588" cy="620183"/>
          </a:xfrm>
          <a:prstGeom prst="roundRect">
            <a:avLst>
              <a:gd name="adj" fmla="val 3332"/>
            </a:avLst>
          </a:prstGeom>
          <a:ln/>
        </p:spPr>
        <p:style>
          <a:lnRef idx="1">
            <a:schemeClr val="accent1"/>
          </a:lnRef>
          <a:fillRef idx="3">
            <a:schemeClr val="accent1"/>
          </a:fillRef>
          <a:effectRef idx="2">
            <a:schemeClr val="accent1"/>
          </a:effectRef>
          <a:fontRef idx="minor">
            <a:schemeClr val="lt1"/>
          </a:fontRef>
        </p:style>
        <p:txBody>
          <a:bodyPr/>
          <a:lstStyle/>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Enterprise </a:t>
            </a:r>
          </a:p>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Integration</a:t>
            </a:r>
          </a:p>
        </p:txBody>
      </p:sp>
      <p:sp>
        <p:nvSpPr>
          <p:cNvPr id="63" name="Rounded Rectangle 62"/>
          <p:cNvSpPr/>
          <p:nvPr/>
        </p:nvSpPr>
        <p:spPr>
          <a:xfrm>
            <a:off x="7416801" y="5285318"/>
            <a:ext cx="1312863" cy="3767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Complex applications integration &amp; SOA</a:t>
            </a:r>
          </a:p>
        </p:txBody>
      </p:sp>
      <p:sp>
        <p:nvSpPr>
          <p:cNvPr id="64" name="Rounded Rectangle 63"/>
          <p:cNvSpPr/>
          <p:nvPr/>
        </p:nvSpPr>
        <p:spPr>
          <a:xfrm>
            <a:off x="6488114" y="895351"/>
            <a:ext cx="2287587" cy="620183"/>
          </a:xfrm>
          <a:prstGeom prst="roundRect">
            <a:avLst>
              <a:gd name="adj" fmla="val 3332"/>
            </a:avLst>
          </a:prstGeom>
          <a:ln/>
        </p:spPr>
        <p:style>
          <a:lnRef idx="1">
            <a:schemeClr val="accent1"/>
          </a:lnRef>
          <a:fillRef idx="3">
            <a:schemeClr val="accent1"/>
          </a:fillRef>
          <a:effectRef idx="2">
            <a:schemeClr val="accent1"/>
          </a:effectRef>
          <a:fontRef idx="minor">
            <a:schemeClr val="lt1"/>
          </a:fontRef>
        </p:style>
        <p:txBody>
          <a:bodyPr/>
          <a:lstStyle/>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Datacenter</a:t>
            </a:r>
          </a:p>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Management</a:t>
            </a:r>
          </a:p>
        </p:txBody>
      </p:sp>
      <p:sp>
        <p:nvSpPr>
          <p:cNvPr id="65" name="Rounded Rectangle 64"/>
          <p:cNvSpPr/>
          <p:nvPr/>
        </p:nvSpPr>
        <p:spPr>
          <a:xfrm>
            <a:off x="7413625" y="999067"/>
            <a:ext cx="1314450" cy="3767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Server Management &amp; Monitoring</a:t>
            </a:r>
          </a:p>
        </p:txBody>
      </p:sp>
      <p:sp>
        <p:nvSpPr>
          <p:cNvPr id="86" name="Rectangle 85"/>
          <p:cNvSpPr/>
          <p:nvPr/>
        </p:nvSpPr>
        <p:spPr>
          <a:xfrm>
            <a:off x="6157914" y="821267"/>
            <a:ext cx="187325" cy="5080000"/>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 name="TextBox 90"/>
          <p:cNvSpPr txBox="1">
            <a:spLocks noChangeArrowheads="1"/>
          </p:cNvSpPr>
          <p:nvPr/>
        </p:nvSpPr>
        <p:spPr bwMode="auto">
          <a:xfrm rot="16200000">
            <a:off x="5559425" y="1420283"/>
            <a:ext cx="1397000"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Database Firewall</a:t>
            </a:r>
          </a:p>
        </p:txBody>
      </p:sp>
      <p:sp>
        <p:nvSpPr>
          <p:cNvPr id="123" name="TextBox 122"/>
          <p:cNvSpPr txBox="1"/>
          <p:nvPr/>
        </p:nvSpPr>
        <p:spPr>
          <a:xfrm>
            <a:off x="379413" y="5854700"/>
            <a:ext cx="619080"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Gather</a:t>
            </a:r>
          </a:p>
        </p:txBody>
      </p:sp>
      <p:sp>
        <p:nvSpPr>
          <p:cNvPr id="124" name="TextBox 123"/>
          <p:cNvSpPr txBox="1"/>
          <p:nvPr/>
        </p:nvSpPr>
        <p:spPr>
          <a:xfrm>
            <a:off x="1576388" y="5861051"/>
            <a:ext cx="603050"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Enrich</a:t>
            </a:r>
          </a:p>
        </p:txBody>
      </p:sp>
      <p:sp>
        <p:nvSpPr>
          <p:cNvPr id="125" name="TextBox 124"/>
          <p:cNvSpPr txBox="1"/>
          <p:nvPr/>
        </p:nvSpPr>
        <p:spPr>
          <a:xfrm>
            <a:off x="3167063" y="5861051"/>
            <a:ext cx="643125"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Stream</a:t>
            </a:r>
          </a:p>
        </p:txBody>
      </p:sp>
      <p:sp>
        <p:nvSpPr>
          <p:cNvPr id="126" name="TextBox 125"/>
          <p:cNvSpPr txBox="1"/>
          <p:nvPr/>
        </p:nvSpPr>
        <p:spPr>
          <a:xfrm>
            <a:off x="4870450" y="5861051"/>
            <a:ext cx="686406"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Manage</a:t>
            </a:r>
          </a:p>
        </p:txBody>
      </p:sp>
      <p:sp>
        <p:nvSpPr>
          <p:cNvPr id="127" name="TextBox 126"/>
          <p:cNvSpPr txBox="1"/>
          <p:nvPr/>
        </p:nvSpPr>
        <p:spPr>
          <a:xfrm>
            <a:off x="6657975" y="5861051"/>
            <a:ext cx="686406"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Acquire</a:t>
            </a:r>
          </a:p>
        </p:txBody>
      </p:sp>
      <p:sp>
        <p:nvSpPr>
          <p:cNvPr id="128" name="TextBox 127"/>
          <p:cNvSpPr txBox="1"/>
          <p:nvPr/>
        </p:nvSpPr>
        <p:spPr>
          <a:xfrm>
            <a:off x="7580313" y="5861051"/>
            <a:ext cx="1441420"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Organize &amp; Analyze</a:t>
            </a:r>
          </a:p>
        </p:txBody>
      </p:sp>
      <p:sp>
        <p:nvSpPr>
          <p:cNvPr id="134" name="TextBox 90"/>
          <p:cNvSpPr txBox="1">
            <a:spLocks noChangeArrowheads="1"/>
          </p:cNvSpPr>
          <p:nvPr/>
        </p:nvSpPr>
        <p:spPr bwMode="auto">
          <a:xfrm rot="16200000">
            <a:off x="559233" y="1458962"/>
            <a:ext cx="1462617"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Capillary Networks</a:t>
            </a:r>
          </a:p>
        </p:txBody>
      </p:sp>
      <p:cxnSp>
        <p:nvCxnSpPr>
          <p:cNvPr id="16" name="Straight Arrow Connector 15"/>
          <p:cNvCxnSpPr/>
          <p:nvPr/>
        </p:nvCxnSpPr>
        <p:spPr>
          <a:xfrm flipV="1">
            <a:off x="1095829" y="2912534"/>
            <a:ext cx="1640114" cy="9676"/>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1117601" y="3851124"/>
            <a:ext cx="413657"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2256971" y="3783391"/>
            <a:ext cx="478972"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4157369" y="3440306"/>
            <a:ext cx="342060" cy="5545"/>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5290457" y="2496458"/>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V="1">
            <a:off x="5275943" y="4313413"/>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3" name="Left Bracket 32"/>
          <p:cNvSpPr/>
          <p:nvPr/>
        </p:nvSpPr>
        <p:spPr>
          <a:xfrm>
            <a:off x="6277429" y="2525485"/>
            <a:ext cx="101600" cy="2051353"/>
          </a:xfrm>
          <a:prstGeom prst="leftBracket">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1987" name="Straight Arrow Connector 41986"/>
          <p:cNvCxnSpPr/>
          <p:nvPr/>
        </p:nvCxnSpPr>
        <p:spPr>
          <a:xfrm>
            <a:off x="6117771" y="3860800"/>
            <a:ext cx="174172" cy="0"/>
          </a:xfrm>
          <a:prstGeom prst="straightConnector1">
            <a:avLst/>
          </a:prstGeom>
          <a:ln>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1998" name="Straight Connector 41997"/>
          <p:cNvCxnSpPr/>
          <p:nvPr/>
        </p:nvCxnSpPr>
        <p:spPr>
          <a:xfrm>
            <a:off x="6125030" y="3851124"/>
            <a:ext cx="7257" cy="9966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6008915" y="4857448"/>
            <a:ext cx="130629" cy="19352"/>
          </a:xfrm>
          <a:prstGeom prst="straightConnector1">
            <a:avLst/>
          </a:prstGeom>
          <a:ln>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7003143" y="2815773"/>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V="1">
            <a:off x="6995886" y="3715658"/>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V="1">
            <a:off x="6988629" y="4944534"/>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8331201" y="4954210"/>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7010402" y="1432077"/>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V="1">
            <a:off x="8273146" y="1441754"/>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50" idx="3"/>
          </p:cNvCxnSpPr>
          <p:nvPr/>
        </p:nvCxnSpPr>
        <p:spPr>
          <a:xfrm>
            <a:off x="7507288" y="2328334"/>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7510690" y="3379411"/>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7514092" y="4430489"/>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8823779" y="2907699"/>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a:off x="8754609" y="5477938"/>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a:endCxn id="62" idx="1"/>
          </p:cNvCxnSpPr>
          <p:nvPr/>
        </p:nvCxnSpPr>
        <p:spPr>
          <a:xfrm flipV="1">
            <a:off x="6016172" y="5493810"/>
            <a:ext cx="473529" cy="11943"/>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6013677" y="1194101"/>
            <a:ext cx="473529" cy="11943"/>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3" name="Rounded Rectangle 92"/>
          <p:cNvSpPr/>
          <p:nvPr/>
        </p:nvSpPr>
        <p:spPr>
          <a:xfrm>
            <a:off x="1548546" y="3555377"/>
            <a:ext cx="675458" cy="421185"/>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Local Event Processing</a:t>
            </a:r>
            <a:endParaRPr lang="en-US" sz="700" dirty="0"/>
          </a:p>
        </p:txBody>
      </p:sp>
      <p:cxnSp>
        <p:nvCxnSpPr>
          <p:cNvPr id="94" name="Straight Arrow Connector 93"/>
          <p:cNvCxnSpPr/>
          <p:nvPr/>
        </p:nvCxnSpPr>
        <p:spPr>
          <a:xfrm flipV="1">
            <a:off x="4119460" y="1996743"/>
            <a:ext cx="353818" cy="690852"/>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4123075" y="4070305"/>
            <a:ext cx="381794" cy="740407"/>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6273963" y="3389997"/>
            <a:ext cx="126153" cy="5304"/>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 name="Rechteck 1"/>
          <p:cNvSpPr/>
          <p:nvPr/>
        </p:nvSpPr>
        <p:spPr>
          <a:xfrm>
            <a:off x="6478335" y="2113944"/>
            <a:ext cx="2342137" cy="3740756"/>
          </a:xfrm>
          <a:prstGeom prst="rect">
            <a:avLst/>
          </a:prstGeom>
          <a:solidFill>
            <a:srgbClr val="FFFF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Hier erweitern und fokussieren </a:t>
            </a:r>
          </a:p>
          <a:p>
            <a:pPr algn="ctr"/>
            <a:endParaRPr lang="de-DE" dirty="0">
              <a:solidFill>
                <a:schemeClr val="tx1"/>
              </a:solidFill>
            </a:endParaRPr>
          </a:p>
          <a:p>
            <a:pPr algn="ctr"/>
            <a:r>
              <a:rPr lang="de-DE" dirty="0" smtClean="0">
                <a:solidFill>
                  <a:schemeClr val="tx1"/>
                </a:solidFill>
              </a:rPr>
              <a:t>-&gt; Hier bekommt man wieder den Bezug zum Adaptive Enterprise hin. Ggbfs. lohnt es sich das Ganze aus einer Funktionssicht zu betrachten und entsprechend zu erweitern </a:t>
            </a:r>
            <a:endParaRPr lang="de-DE" dirty="0">
              <a:solidFill>
                <a:schemeClr val="tx1"/>
              </a:solidFill>
            </a:endParaRPr>
          </a:p>
        </p:txBody>
      </p:sp>
      <p:sp>
        <p:nvSpPr>
          <p:cNvPr id="95" name="Rechteck 94"/>
          <p:cNvSpPr/>
          <p:nvPr/>
        </p:nvSpPr>
        <p:spPr>
          <a:xfrm>
            <a:off x="484123" y="1956686"/>
            <a:ext cx="1882184" cy="3788876"/>
          </a:xfrm>
          <a:prstGeom prst="rect">
            <a:avLst/>
          </a:prstGeom>
          <a:solidFill>
            <a:srgbClr val="FFFF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Hier eher weniger </a:t>
            </a:r>
            <a:endParaRPr lang="de-DE" dirty="0">
              <a:solidFill>
                <a:schemeClr val="tx1"/>
              </a:solidFill>
            </a:endParaRPr>
          </a:p>
        </p:txBody>
      </p:sp>
      <p:sp>
        <p:nvSpPr>
          <p:cNvPr id="97" name="Rechteck 96"/>
          <p:cNvSpPr/>
          <p:nvPr/>
        </p:nvSpPr>
        <p:spPr>
          <a:xfrm>
            <a:off x="3862720" y="2135564"/>
            <a:ext cx="2342137" cy="3740756"/>
          </a:xfrm>
          <a:prstGeom prst="rect">
            <a:avLst/>
          </a:prstGeom>
          <a:solidFill>
            <a:srgbClr val="FFFF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Weiter abstrahieren und Felder Blöcke zusammenführen </a:t>
            </a:r>
            <a:endParaRPr lang="de-DE" dirty="0">
              <a:solidFill>
                <a:schemeClr val="tx1"/>
              </a:solidFill>
            </a:endParaRPr>
          </a:p>
        </p:txBody>
      </p:sp>
      <p:sp>
        <p:nvSpPr>
          <p:cNvPr id="98" name="Rechteck 97"/>
          <p:cNvSpPr/>
          <p:nvPr/>
        </p:nvSpPr>
        <p:spPr>
          <a:xfrm>
            <a:off x="341819" y="958098"/>
            <a:ext cx="3823781" cy="797443"/>
          </a:xfrm>
          <a:prstGeom prst="rect">
            <a:avLst/>
          </a:prstGeom>
          <a:solidFill>
            <a:srgbClr val="FFFF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Ggbfs. Auf eine Schicht reduzieren</a:t>
            </a:r>
            <a:endParaRPr lang="de-DE" dirty="0">
              <a:solidFill>
                <a:schemeClr val="tx1"/>
              </a:solidFill>
            </a:endParaRPr>
          </a:p>
        </p:txBody>
      </p:sp>
    </p:spTree>
    <p:extLst>
      <p:ext uri="{BB962C8B-B14F-4D97-AF65-F5344CB8AC3E}">
        <p14:creationId xmlns:p14="http://schemas.microsoft.com/office/powerpoint/2010/main" val="4080523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 name="Rectangle 132"/>
          <p:cNvSpPr/>
          <p:nvPr/>
        </p:nvSpPr>
        <p:spPr>
          <a:xfrm>
            <a:off x="1198564" y="821267"/>
            <a:ext cx="187325" cy="5080000"/>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t"/>
          <a:lstStyle/>
          <a:p>
            <a:pPr algn="ctr" fontAlgn="auto">
              <a:spcBef>
                <a:spcPts val="0"/>
              </a:spcBef>
              <a:spcAft>
                <a:spcPts val="0"/>
              </a:spcAft>
              <a:defRPr/>
            </a:pPr>
            <a:endParaRPr lang="en-US"/>
          </a:p>
        </p:txBody>
      </p:sp>
      <p:sp>
        <p:nvSpPr>
          <p:cNvPr id="24" name="Rounded Rectangle 23"/>
          <p:cNvSpPr/>
          <p:nvPr/>
        </p:nvSpPr>
        <p:spPr>
          <a:xfrm>
            <a:off x="2665413" y="808567"/>
            <a:ext cx="3459162" cy="5118100"/>
          </a:xfrm>
          <a:prstGeom prst="roundRect">
            <a:avLst>
              <a:gd name="adj" fmla="val 1790"/>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3" name="Rounded Rectangle 22"/>
          <p:cNvSpPr/>
          <p:nvPr/>
        </p:nvSpPr>
        <p:spPr>
          <a:xfrm>
            <a:off x="1417639" y="802218"/>
            <a:ext cx="968375"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2" name="Rounded Rectangle 21"/>
          <p:cNvSpPr/>
          <p:nvPr/>
        </p:nvSpPr>
        <p:spPr>
          <a:xfrm>
            <a:off x="271463" y="795867"/>
            <a:ext cx="893762"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41989" name="Title 1"/>
          <p:cNvSpPr>
            <a:spLocks noGrp="1"/>
          </p:cNvSpPr>
          <p:nvPr>
            <p:ph type="title"/>
          </p:nvPr>
        </p:nvSpPr>
        <p:spPr>
          <a:xfrm>
            <a:off x="733425" y="196850"/>
            <a:ext cx="8229600" cy="541867"/>
          </a:xfrm>
        </p:spPr>
        <p:txBody>
          <a:bodyPr/>
          <a:lstStyle/>
          <a:p>
            <a:pPr eaLnBrk="1" hangingPunct="1"/>
            <a:r>
              <a:rPr lang="en-US" dirty="0" smtClean="0">
                <a:latin typeface="Arial" charset="0"/>
                <a:ea typeface="ＭＳ Ｐゴシック" charset="0"/>
              </a:rPr>
              <a:t>OC </a:t>
            </a:r>
            <a:r>
              <a:rPr lang="en-US" dirty="0" err="1" smtClean="0">
                <a:latin typeface="Arial" charset="0"/>
                <a:ea typeface="ＭＳ Ｐゴシック" charset="0"/>
              </a:rPr>
              <a:t>IoT</a:t>
            </a:r>
            <a:r>
              <a:rPr lang="en-US" dirty="0" smtClean="0">
                <a:latin typeface="Arial" charset="0"/>
                <a:ea typeface="ＭＳ Ｐゴシック" charset="0"/>
              </a:rPr>
              <a:t> Blueprint </a:t>
            </a:r>
            <a:endParaRPr lang="en-US" dirty="0">
              <a:latin typeface="Arial" charset="0"/>
              <a:ea typeface="ＭＳ Ｐゴシック" charset="0"/>
            </a:endParaRPr>
          </a:p>
        </p:txBody>
      </p:sp>
      <p:sp>
        <p:nvSpPr>
          <p:cNvPr id="8" name="Rounded Rectangle 7"/>
          <p:cNvSpPr/>
          <p:nvPr/>
        </p:nvSpPr>
        <p:spPr>
          <a:xfrm>
            <a:off x="355601" y="1430867"/>
            <a:ext cx="754063" cy="1653117"/>
          </a:xfrm>
          <a:prstGeom prst="roundRect">
            <a:avLst>
              <a:gd name="adj" fmla="val 6133"/>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Smart Sensor</a:t>
            </a:r>
          </a:p>
        </p:txBody>
      </p:sp>
      <p:sp>
        <p:nvSpPr>
          <p:cNvPr id="9" name="Rounded Rectangle 8"/>
          <p:cNvSpPr/>
          <p:nvPr/>
        </p:nvSpPr>
        <p:spPr>
          <a:xfrm>
            <a:off x="384176" y="2544234"/>
            <a:ext cx="696913" cy="455084"/>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a:defRPr/>
            </a:pPr>
            <a:r>
              <a:rPr lang="en-US" sz="700" dirty="0" err="1">
                <a:solidFill>
                  <a:srgbClr val="000000"/>
                </a:solidFill>
                <a:ea typeface="ＭＳ Ｐゴシック" pitchFamily="-84" charset="-128"/>
                <a:cs typeface="ＭＳ Ｐゴシック" pitchFamily="-84" charset="-128"/>
              </a:rPr>
              <a:t>IoT</a:t>
            </a:r>
            <a:r>
              <a:rPr lang="en-US" sz="700" dirty="0">
                <a:solidFill>
                  <a:srgbClr val="000000"/>
                </a:solidFill>
                <a:ea typeface="ＭＳ Ｐゴシック" pitchFamily="-84" charset="-128"/>
                <a:cs typeface="ＭＳ Ｐゴシック" pitchFamily="-84" charset="-128"/>
              </a:rPr>
              <a:t> </a:t>
            </a:r>
            <a:r>
              <a:rPr lang="en-US" sz="700" dirty="0" smtClean="0">
                <a:solidFill>
                  <a:srgbClr val="000000"/>
                </a:solidFill>
                <a:ea typeface="ＭＳ Ｐゴシック" pitchFamily="-84" charset="-128"/>
                <a:cs typeface="ＭＳ Ｐゴシック" pitchFamily="-84" charset="-128"/>
              </a:rPr>
              <a:t>Comm. Agent. </a:t>
            </a:r>
            <a:endParaRPr lang="en-US" sz="700" dirty="0">
              <a:solidFill>
                <a:srgbClr val="000000"/>
              </a:solidFill>
              <a:ea typeface="ＭＳ Ｐゴシック" pitchFamily="-84" charset="-128"/>
              <a:cs typeface="ＭＳ Ｐゴシック" pitchFamily="-84" charset="-128"/>
            </a:endParaRPr>
          </a:p>
        </p:txBody>
      </p:sp>
      <p:sp>
        <p:nvSpPr>
          <p:cNvPr id="10" name="Rounded Rectangle 9"/>
          <p:cNvSpPr/>
          <p:nvPr/>
        </p:nvSpPr>
        <p:spPr>
          <a:xfrm>
            <a:off x="384176" y="2000252"/>
            <a:ext cx="688975" cy="476249"/>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Application Framework</a:t>
            </a:r>
          </a:p>
        </p:txBody>
      </p:sp>
      <p:sp>
        <p:nvSpPr>
          <p:cNvPr id="5" name="Rounded Rectangle 4"/>
          <p:cNvSpPr/>
          <p:nvPr/>
        </p:nvSpPr>
        <p:spPr>
          <a:xfrm>
            <a:off x="363538" y="3649133"/>
            <a:ext cx="754062" cy="1458384"/>
          </a:xfrm>
          <a:prstGeom prst="roundRect">
            <a:avLst>
              <a:gd name="adj" fmla="val 4272"/>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Sensor</a:t>
            </a:r>
          </a:p>
        </p:txBody>
      </p:sp>
      <p:sp>
        <p:nvSpPr>
          <p:cNvPr id="6" name="Rounded Rectangle 5"/>
          <p:cNvSpPr/>
          <p:nvPr/>
        </p:nvSpPr>
        <p:spPr>
          <a:xfrm>
            <a:off x="393701" y="4567767"/>
            <a:ext cx="695325" cy="455084"/>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a:defRPr/>
            </a:pPr>
            <a:r>
              <a:rPr lang="en-US" sz="700" dirty="0" err="1">
                <a:solidFill>
                  <a:srgbClr val="000000"/>
                </a:solidFill>
                <a:ea typeface="ＭＳ Ｐゴシック" pitchFamily="-84" charset="-128"/>
                <a:cs typeface="ＭＳ Ｐゴシック" pitchFamily="-84" charset="-128"/>
              </a:rPr>
              <a:t>IoT</a:t>
            </a:r>
            <a:r>
              <a:rPr lang="en-US" sz="700" dirty="0">
                <a:solidFill>
                  <a:srgbClr val="000000"/>
                </a:solidFill>
                <a:ea typeface="ＭＳ Ｐゴシック" pitchFamily="-84" charset="-128"/>
                <a:cs typeface="ＭＳ Ｐゴシック" pitchFamily="-84" charset="-128"/>
              </a:rPr>
              <a:t> Comm. </a:t>
            </a:r>
            <a:r>
              <a:rPr lang="en-US" sz="700" dirty="0" smtClean="0">
                <a:solidFill>
                  <a:srgbClr val="000000"/>
                </a:solidFill>
                <a:ea typeface="ＭＳ Ｐゴシック" pitchFamily="-84" charset="-128"/>
                <a:cs typeface="ＭＳ Ｐゴシック" pitchFamily="-84" charset="-128"/>
              </a:rPr>
              <a:t>Agent</a:t>
            </a:r>
            <a:endParaRPr lang="en-US" sz="700" dirty="0">
              <a:solidFill>
                <a:srgbClr val="000000"/>
              </a:solidFill>
              <a:ea typeface="ＭＳ Ｐゴシック" pitchFamily="-84" charset="-128"/>
              <a:cs typeface="ＭＳ Ｐゴシック" pitchFamily="-84" charset="-128"/>
            </a:endParaRPr>
          </a:p>
        </p:txBody>
      </p:sp>
      <p:sp>
        <p:nvSpPr>
          <p:cNvPr id="7" name="Rounded Rectangle 6"/>
          <p:cNvSpPr/>
          <p:nvPr/>
        </p:nvSpPr>
        <p:spPr>
          <a:xfrm>
            <a:off x="393701" y="4023785"/>
            <a:ext cx="688975" cy="476249"/>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Application Framework</a:t>
            </a:r>
          </a:p>
        </p:txBody>
      </p:sp>
      <p:sp>
        <p:nvSpPr>
          <p:cNvPr id="11" name="Rounded Rectangle 10"/>
          <p:cNvSpPr/>
          <p:nvPr/>
        </p:nvSpPr>
        <p:spPr>
          <a:xfrm>
            <a:off x="1512888" y="3193100"/>
            <a:ext cx="754062" cy="2060576"/>
          </a:xfrm>
          <a:prstGeom prst="roundRect">
            <a:avLst>
              <a:gd name="adj" fmla="val 5202"/>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Gateway</a:t>
            </a:r>
          </a:p>
        </p:txBody>
      </p:sp>
      <p:sp>
        <p:nvSpPr>
          <p:cNvPr id="13" name="Rounded Rectangle 12"/>
          <p:cNvSpPr/>
          <p:nvPr/>
        </p:nvSpPr>
        <p:spPr>
          <a:xfrm>
            <a:off x="1541464" y="4019551"/>
            <a:ext cx="688975" cy="4783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Application Framework</a:t>
            </a:r>
          </a:p>
        </p:txBody>
      </p:sp>
      <p:sp>
        <p:nvSpPr>
          <p:cNvPr id="14" name="Rounded Rectangle 13"/>
          <p:cNvSpPr/>
          <p:nvPr/>
        </p:nvSpPr>
        <p:spPr>
          <a:xfrm>
            <a:off x="1531938" y="4552951"/>
            <a:ext cx="696912" cy="5545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a:defRPr/>
            </a:pPr>
            <a:r>
              <a:rPr lang="en-US" sz="700" dirty="0" err="1">
                <a:solidFill>
                  <a:srgbClr val="000000"/>
                </a:solidFill>
                <a:ea typeface="ＭＳ Ｐゴシック" pitchFamily="-84" charset="-128"/>
                <a:cs typeface="ＭＳ Ｐゴシック" pitchFamily="-84" charset="-128"/>
              </a:rPr>
              <a:t>IoT</a:t>
            </a:r>
            <a:r>
              <a:rPr lang="en-US" sz="700" dirty="0">
                <a:solidFill>
                  <a:srgbClr val="000000"/>
                </a:solidFill>
                <a:ea typeface="ＭＳ Ｐゴシック" pitchFamily="-84" charset="-128"/>
                <a:cs typeface="ＭＳ Ｐゴシック" pitchFamily="-84" charset="-128"/>
              </a:rPr>
              <a:t> Comm</a:t>
            </a:r>
            <a:r>
              <a:rPr lang="en-US" sz="700" dirty="0" smtClean="0">
                <a:solidFill>
                  <a:srgbClr val="000000"/>
                </a:solidFill>
                <a:ea typeface="ＭＳ Ｐゴシック" pitchFamily="-84" charset="-128"/>
                <a:cs typeface="ＭＳ Ｐゴシック" pitchFamily="-84" charset="-128"/>
              </a:rPr>
              <a:t>. Agent </a:t>
            </a:r>
            <a:r>
              <a:rPr lang="en-US" sz="700" dirty="0">
                <a:solidFill>
                  <a:srgbClr val="000000"/>
                </a:solidFill>
                <a:ea typeface="ＭＳ Ｐゴシック" pitchFamily="-84" charset="-128"/>
                <a:cs typeface="ＭＳ Ｐゴシック" pitchFamily="-84" charset="-128"/>
              </a:rPr>
              <a:t>&amp; </a:t>
            </a:r>
            <a:r>
              <a:rPr lang="en-US" sz="700" dirty="0" err="1">
                <a:solidFill>
                  <a:srgbClr val="000000"/>
                </a:solidFill>
                <a:ea typeface="ＭＳ Ｐゴシック" pitchFamily="-84" charset="-128"/>
                <a:cs typeface="ＭＳ Ｐゴシック" pitchFamily="-84" charset="-128"/>
              </a:rPr>
              <a:t>Mgmt</a:t>
            </a:r>
            <a:r>
              <a:rPr lang="en-US" sz="700" dirty="0">
                <a:solidFill>
                  <a:srgbClr val="000000"/>
                </a:solidFill>
                <a:ea typeface="ＭＳ Ｐゴシック" pitchFamily="-84" charset="-128"/>
                <a:cs typeface="ＭＳ Ｐゴシック" pitchFamily="-84" charset="-128"/>
              </a:rPr>
              <a:t> Proxy</a:t>
            </a:r>
          </a:p>
        </p:txBody>
      </p:sp>
      <p:grpSp>
        <p:nvGrpSpPr>
          <p:cNvPr id="42000" name="Group 101"/>
          <p:cNvGrpSpPr>
            <a:grpSpLocks/>
          </p:cNvGrpSpPr>
          <p:nvPr/>
        </p:nvGrpSpPr>
        <p:grpSpPr bwMode="auto">
          <a:xfrm>
            <a:off x="2724150" y="2653903"/>
            <a:ext cx="1414264" cy="1482808"/>
            <a:chOff x="2724150" y="1811104"/>
            <a:chExt cx="1414264" cy="1129645"/>
          </a:xfrm>
        </p:grpSpPr>
        <p:sp>
          <p:nvSpPr>
            <p:cNvPr id="15" name="Rounded Rectangle 14"/>
            <p:cNvSpPr/>
            <p:nvPr/>
          </p:nvSpPr>
          <p:spPr>
            <a:xfrm>
              <a:off x="2724150" y="1811104"/>
              <a:ext cx="1414264" cy="1129645"/>
            </a:xfrm>
            <a:prstGeom prst="roundRect">
              <a:avLst>
                <a:gd name="adj" fmla="val 5202"/>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err="1"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IoT</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 Communication Gateway</a:t>
              </a:r>
              <a:endPar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endParaRPr>
            </a:p>
          </p:txBody>
        </p:sp>
        <p:sp>
          <p:nvSpPr>
            <p:cNvPr id="18" name="Rounded Rectangle 17"/>
            <p:cNvSpPr/>
            <p:nvPr/>
          </p:nvSpPr>
          <p:spPr>
            <a:xfrm>
              <a:off x="2752725" y="2262474"/>
              <a:ext cx="1347780" cy="219075"/>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Protocols Mediation</a:t>
              </a:r>
              <a:endParaRPr lang="en-US" sz="700" dirty="0"/>
            </a:p>
          </p:txBody>
        </p:sp>
        <p:sp>
          <p:nvSpPr>
            <p:cNvPr id="19" name="Rounded Rectangle 18"/>
            <p:cNvSpPr/>
            <p:nvPr/>
          </p:nvSpPr>
          <p:spPr>
            <a:xfrm>
              <a:off x="2752757" y="2532419"/>
              <a:ext cx="1347748" cy="312056"/>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Web Services Security &amp; Management</a:t>
              </a:r>
              <a:endParaRPr lang="en-US" sz="700" dirty="0"/>
            </a:p>
          </p:txBody>
        </p:sp>
      </p:grpSp>
      <p:sp>
        <p:nvSpPr>
          <p:cNvPr id="26" name="Rectangle 25"/>
          <p:cNvSpPr/>
          <p:nvPr/>
        </p:nvSpPr>
        <p:spPr>
          <a:xfrm>
            <a:off x="2420939" y="833967"/>
            <a:ext cx="187325" cy="5080000"/>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TextBox 90"/>
          <p:cNvSpPr txBox="1">
            <a:spLocks noChangeArrowheads="1"/>
          </p:cNvSpPr>
          <p:nvPr/>
        </p:nvSpPr>
        <p:spPr bwMode="auto">
          <a:xfrm rot="16200000">
            <a:off x="1862138" y="1391709"/>
            <a:ext cx="1314451"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Network Firewall</a:t>
            </a:r>
          </a:p>
        </p:txBody>
      </p:sp>
      <p:sp>
        <p:nvSpPr>
          <p:cNvPr id="28" name="Rounded Rectangle 27"/>
          <p:cNvSpPr/>
          <p:nvPr/>
        </p:nvSpPr>
        <p:spPr>
          <a:xfrm>
            <a:off x="6376988" y="797985"/>
            <a:ext cx="1193800"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29" name="Rectangle 28"/>
          <p:cNvSpPr/>
          <p:nvPr/>
        </p:nvSpPr>
        <p:spPr>
          <a:xfrm>
            <a:off x="4165601" y="810684"/>
            <a:ext cx="187325" cy="5103283"/>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TextBox 90"/>
          <p:cNvSpPr txBox="1">
            <a:spLocks noChangeArrowheads="1"/>
          </p:cNvSpPr>
          <p:nvPr/>
        </p:nvSpPr>
        <p:spPr bwMode="auto">
          <a:xfrm rot="16200000">
            <a:off x="3600451" y="1313393"/>
            <a:ext cx="1314449"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Intranet Firewall</a:t>
            </a:r>
          </a:p>
        </p:txBody>
      </p:sp>
      <p:grpSp>
        <p:nvGrpSpPr>
          <p:cNvPr id="42007" name="Group 89"/>
          <p:cNvGrpSpPr>
            <a:grpSpLocks/>
          </p:cNvGrpSpPr>
          <p:nvPr/>
        </p:nvGrpSpPr>
        <p:grpSpPr bwMode="auto">
          <a:xfrm>
            <a:off x="4486276" y="952032"/>
            <a:ext cx="1527175" cy="1607019"/>
            <a:chOff x="4486275" y="714024"/>
            <a:chExt cx="1527175" cy="1205264"/>
          </a:xfrm>
        </p:grpSpPr>
        <p:sp>
          <p:nvSpPr>
            <p:cNvPr id="31" name="Rounded Rectangle 30"/>
            <p:cNvSpPr/>
            <p:nvPr/>
          </p:nvSpPr>
          <p:spPr>
            <a:xfrm>
              <a:off x="4486275" y="714024"/>
              <a:ext cx="1527175" cy="1205264"/>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err="1"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IoT</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 Identity </a:t>
              </a: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&amp; Access </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Management</a:t>
              </a:r>
              <a:endPar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endParaRPr>
            </a:p>
          </p:txBody>
        </p:sp>
        <p:sp>
          <p:nvSpPr>
            <p:cNvPr id="35" name="Rounded Rectangle 34"/>
            <p:cNvSpPr/>
            <p:nvPr/>
          </p:nvSpPr>
          <p:spPr>
            <a:xfrm>
              <a:off x="4532281" y="1156341"/>
              <a:ext cx="1430337" cy="296982"/>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smtClean="0"/>
                <a:t>Device Access Management</a:t>
              </a:r>
              <a:endParaRPr lang="en-US" sz="700" dirty="0"/>
            </a:p>
          </p:txBody>
        </p:sp>
        <p:sp>
          <p:nvSpPr>
            <p:cNvPr id="36" name="Rounded Rectangle 35"/>
            <p:cNvSpPr/>
            <p:nvPr/>
          </p:nvSpPr>
          <p:spPr>
            <a:xfrm>
              <a:off x="4525995" y="1497555"/>
              <a:ext cx="1430337" cy="29040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smtClean="0"/>
                <a:t>Device Identity Management</a:t>
              </a:r>
              <a:endParaRPr lang="en-US" sz="700" dirty="0"/>
            </a:p>
          </p:txBody>
        </p:sp>
      </p:grpSp>
      <p:grpSp>
        <p:nvGrpSpPr>
          <p:cNvPr id="42008" name="Group 93"/>
          <p:cNvGrpSpPr>
            <a:grpSpLocks/>
          </p:cNvGrpSpPr>
          <p:nvPr/>
        </p:nvGrpSpPr>
        <p:grpSpPr bwMode="auto">
          <a:xfrm>
            <a:off x="4491038" y="2808446"/>
            <a:ext cx="1527175" cy="1479913"/>
            <a:chOff x="4491038" y="2049463"/>
            <a:chExt cx="1527175" cy="1109935"/>
          </a:xfrm>
        </p:grpSpPr>
        <p:sp>
          <p:nvSpPr>
            <p:cNvPr id="38" name="Rounded Rectangle 37"/>
            <p:cNvSpPr/>
            <p:nvPr/>
          </p:nvSpPr>
          <p:spPr>
            <a:xfrm>
              <a:off x="4491038" y="2049463"/>
              <a:ext cx="1527175" cy="1109935"/>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err="1"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IoT</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 Management</a:t>
              </a:r>
              <a:endPar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endParaRPr>
            </a:p>
          </p:txBody>
        </p:sp>
        <p:sp>
          <p:nvSpPr>
            <p:cNvPr id="39" name="Rounded Rectangle 38"/>
            <p:cNvSpPr/>
            <p:nvPr/>
          </p:nvSpPr>
          <p:spPr>
            <a:xfrm>
              <a:off x="4532313" y="2319152"/>
              <a:ext cx="1430337" cy="334744"/>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Device Registration &amp; Management</a:t>
              </a:r>
              <a:endParaRPr lang="en-US" sz="700" dirty="0"/>
            </a:p>
          </p:txBody>
        </p:sp>
        <p:sp>
          <p:nvSpPr>
            <p:cNvPr id="42" name="Rounded Rectangle 41"/>
            <p:cNvSpPr/>
            <p:nvPr/>
          </p:nvSpPr>
          <p:spPr>
            <a:xfrm>
              <a:off x="4541838" y="2717083"/>
              <a:ext cx="1430337" cy="315939"/>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Applications </a:t>
              </a:r>
              <a:r>
                <a:rPr lang="en-US" sz="700" dirty="0" smtClean="0"/>
                <a:t>Provisioning &amp; Management </a:t>
              </a:r>
              <a:endParaRPr lang="en-US" sz="700" dirty="0"/>
            </a:p>
          </p:txBody>
        </p:sp>
      </p:grpSp>
      <p:grpSp>
        <p:nvGrpSpPr>
          <p:cNvPr id="42009" name="Group 94"/>
          <p:cNvGrpSpPr>
            <a:grpSpLocks/>
          </p:cNvGrpSpPr>
          <p:nvPr/>
        </p:nvGrpSpPr>
        <p:grpSpPr bwMode="auto">
          <a:xfrm>
            <a:off x="4495801" y="4591051"/>
            <a:ext cx="1527175" cy="1210733"/>
            <a:chOff x="4495800" y="3443288"/>
            <a:chExt cx="1527175" cy="908050"/>
          </a:xfrm>
        </p:grpSpPr>
        <p:sp>
          <p:nvSpPr>
            <p:cNvPr id="43" name="Rounded Rectangle 42"/>
            <p:cNvSpPr/>
            <p:nvPr/>
          </p:nvSpPr>
          <p:spPr>
            <a:xfrm>
              <a:off x="4495800" y="3443288"/>
              <a:ext cx="1527175" cy="908050"/>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Data Routing &amp; Analysis</a:t>
              </a:r>
            </a:p>
          </p:txBody>
        </p:sp>
        <p:sp>
          <p:nvSpPr>
            <p:cNvPr id="44" name="Rounded Rectangle 43"/>
            <p:cNvSpPr/>
            <p:nvPr/>
          </p:nvSpPr>
          <p:spPr>
            <a:xfrm>
              <a:off x="4529138" y="4097338"/>
              <a:ext cx="1430337" cy="20478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Distributed Data Grid</a:t>
              </a:r>
            </a:p>
          </p:txBody>
        </p:sp>
        <p:sp>
          <p:nvSpPr>
            <p:cNvPr id="45" name="Rounded Rectangle 44"/>
            <p:cNvSpPr/>
            <p:nvPr/>
          </p:nvSpPr>
          <p:spPr>
            <a:xfrm>
              <a:off x="4535488" y="3841750"/>
              <a:ext cx="1428750" cy="204788"/>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Event </a:t>
              </a:r>
              <a:r>
                <a:rPr lang="en-US" sz="700" dirty="0"/>
                <a:t>Processing</a:t>
              </a:r>
            </a:p>
          </p:txBody>
        </p:sp>
      </p:grpSp>
      <p:sp>
        <p:nvSpPr>
          <p:cNvPr id="47" name="Rounded Rectangle 46"/>
          <p:cNvSpPr/>
          <p:nvPr/>
        </p:nvSpPr>
        <p:spPr>
          <a:xfrm>
            <a:off x="7686676" y="785285"/>
            <a:ext cx="1203325"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grpSp>
        <p:nvGrpSpPr>
          <p:cNvPr id="42011" name="Group 95"/>
          <p:cNvGrpSpPr>
            <a:grpSpLocks/>
          </p:cNvGrpSpPr>
          <p:nvPr/>
        </p:nvGrpSpPr>
        <p:grpSpPr bwMode="auto">
          <a:xfrm>
            <a:off x="6410325" y="1879600"/>
            <a:ext cx="1117600" cy="990600"/>
            <a:chOff x="6410325" y="1409700"/>
            <a:chExt cx="1117600" cy="742950"/>
          </a:xfrm>
        </p:grpSpPr>
        <p:sp>
          <p:nvSpPr>
            <p:cNvPr id="48" name="Rounded Rectangle 47"/>
            <p:cNvSpPr/>
            <p:nvPr/>
          </p:nvSpPr>
          <p:spPr>
            <a:xfrm>
              <a:off x="6410325" y="1409700"/>
              <a:ext cx="1117600" cy="742950"/>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Big Data</a:t>
              </a:r>
            </a:p>
          </p:txBody>
        </p:sp>
        <p:sp>
          <p:nvSpPr>
            <p:cNvPr id="49" name="Rounded Rectangle 48"/>
            <p:cNvSpPr/>
            <p:nvPr/>
          </p:nvSpPr>
          <p:spPr>
            <a:xfrm>
              <a:off x="6443663" y="1898650"/>
              <a:ext cx="1057275" cy="204788"/>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Big Data Store</a:t>
              </a:r>
            </a:p>
          </p:txBody>
        </p:sp>
        <p:sp>
          <p:nvSpPr>
            <p:cNvPr id="50" name="Rounded Rectangle 49"/>
            <p:cNvSpPr/>
            <p:nvPr/>
          </p:nvSpPr>
          <p:spPr>
            <a:xfrm>
              <a:off x="6448425" y="1644650"/>
              <a:ext cx="1058863" cy="203200"/>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Data Aggregator</a:t>
              </a:r>
            </a:p>
          </p:txBody>
        </p:sp>
      </p:grpSp>
      <p:grpSp>
        <p:nvGrpSpPr>
          <p:cNvPr id="42012" name="Group 96"/>
          <p:cNvGrpSpPr>
            <a:grpSpLocks/>
          </p:cNvGrpSpPr>
          <p:nvPr/>
        </p:nvGrpSpPr>
        <p:grpSpPr bwMode="auto">
          <a:xfrm>
            <a:off x="6408738" y="3031067"/>
            <a:ext cx="1117600" cy="738717"/>
            <a:chOff x="6408738" y="2273300"/>
            <a:chExt cx="1117600" cy="554038"/>
          </a:xfrm>
        </p:grpSpPr>
        <p:sp>
          <p:nvSpPr>
            <p:cNvPr id="51" name="Rounded Rectangle 50"/>
            <p:cNvSpPr/>
            <p:nvPr/>
          </p:nvSpPr>
          <p:spPr>
            <a:xfrm>
              <a:off x="6408738" y="2273300"/>
              <a:ext cx="1117600" cy="554038"/>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NoSQL </a:t>
              </a: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DB</a:t>
              </a:r>
            </a:p>
          </p:txBody>
        </p:sp>
        <p:sp>
          <p:nvSpPr>
            <p:cNvPr id="53" name="Rounded Rectangle 52"/>
            <p:cNvSpPr/>
            <p:nvPr/>
          </p:nvSpPr>
          <p:spPr>
            <a:xfrm>
              <a:off x="6446838" y="2505075"/>
              <a:ext cx="1058862" cy="204788"/>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Key Value Data Store</a:t>
              </a:r>
            </a:p>
          </p:txBody>
        </p:sp>
      </p:grpSp>
      <p:grpSp>
        <p:nvGrpSpPr>
          <p:cNvPr id="42013" name="Group 97"/>
          <p:cNvGrpSpPr>
            <a:grpSpLocks/>
          </p:cNvGrpSpPr>
          <p:nvPr/>
        </p:nvGrpSpPr>
        <p:grpSpPr bwMode="auto">
          <a:xfrm>
            <a:off x="6399213" y="3981451"/>
            <a:ext cx="1117600" cy="861483"/>
            <a:chOff x="6399213" y="2986088"/>
            <a:chExt cx="1117600" cy="646112"/>
          </a:xfrm>
        </p:grpSpPr>
        <p:sp>
          <p:nvSpPr>
            <p:cNvPr id="54" name="Rounded Rectangle 53"/>
            <p:cNvSpPr/>
            <p:nvPr/>
          </p:nvSpPr>
          <p:spPr>
            <a:xfrm>
              <a:off x="6399213" y="2986088"/>
              <a:ext cx="1117600" cy="646112"/>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Database</a:t>
              </a:r>
            </a:p>
          </p:txBody>
        </p:sp>
        <p:sp>
          <p:nvSpPr>
            <p:cNvPr id="55" name="Rounded Rectangle 54"/>
            <p:cNvSpPr/>
            <p:nvPr/>
          </p:nvSpPr>
          <p:spPr>
            <a:xfrm>
              <a:off x="6437313" y="3309938"/>
              <a:ext cx="1058862" cy="20478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RDBMS</a:t>
              </a:r>
            </a:p>
          </p:txBody>
        </p:sp>
      </p:grpSp>
      <p:sp>
        <p:nvSpPr>
          <p:cNvPr id="57" name="Rounded Rectangle 56"/>
          <p:cNvSpPr/>
          <p:nvPr/>
        </p:nvSpPr>
        <p:spPr>
          <a:xfrm>
            <a:off x="7729538" y="1928285"/>
            <a:ext cx="1117600" cy="2713567"/>
          </a:xfrm>
          <a:prstGeom prst="roundRect">
            <a:avLst>
              <a:gd name="adj" fmla="val 3332"/>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Business Intelligence</a:t>
            </a:r>
          </a:p>
        </p:txBody>
      </p:sp>
      <p:sp>
        <p:nvSpPr>
          <p:cNvPr id="59" name="Rounded Rectangle 58"/>
          <p:cNvSpPr/>
          <p:nvPr/>
        </p:nvSpPr>
        <p:spPr>
          <a:xfrm>
            <a:off x="7788275" y="3249035"/>
            <a:ext cx="984250" cy="579816"/>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Alerts, Dashboards &amp; Reports</a:t>
            </a:r>
          </a:p>
        </p:txBody>
      </p:sp>
      <p:sp>
        <p:nvSpPr>
          <p:cNvPr id="60" name="Rounded Rectangle 59"/>
          <p:cNvSpPr/>
          <p:nvPr/>
        </p:nvSpPr>
        <p:spPr>
          <a:xfrm>
            <a:off x="7781828" y="3944438"/>
            <a:ext cx="984250" cy="57573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Advanced Analysis &amp; Data Science Tools</a:t>
            </a:r>
          </a:p>
        </p:txBody>
      </p:sp>
      <p:sp>
        <p:nvSpPr>
          <p:cNvPr id="61" name="Rounded Rectangle 60"/>
          <p:cNvSpPr/>
          <p:nvPr/>
        </p:nvSpPr>
        <p:spPr>
          <a:xfrm>
            <a:off x="7786688" y="2550585"/>
            <a:ext cx="984250" cy="60390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Data &amp; Knowledge Discovery Tools</a:t>
            </a:r>
          </a:p>
        </p:txBody>
      </p:sp>
      <p:sp>
        <p:nvSpPr>
          <p:cNvPr id="62" name="Rounded Rectangle 61"/>
          <p:cNvSpPr/>
          <p:nvPr/>
        </p:nvSpPr>
        <p:spPr>
          <a:xfrm>
            <a:off x="6489700" y="5183718"/>
            <a:ext cx="2287588" cy="620183"/>
          </a:xfrm>
          <a:prstGeom prst="roundRect">
            <a:avLst>
              <a:gd name="adj" fmla="val 3332"/>
            </a:avLst>
          </a:prstGeom>
          <a:ln/>
        </p:spPr>
        <p:style>
          <a:lnRef idx="1">
            <a:schemeClr val="accent1"/>
          </a:lnRef>
          <a:fillRef idx="3">
            <a:schemeClr val="accent1"/>
          </a:fillRef>
          <a:effectRef idx="2">
            <a:schemeClr val="accent1"/>
          </a:effectRef>
          <a:fontRef idx="minor">
            <a:schemeClr val="lt1"/>
          </a:fontRef>
        </p:style>
        <p:txBody>
          <a:bodyPr/>
          <a:lstStyle/>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Enterprise </a:t>
            </a:r>
          </a:p>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Integration</a:t>
            </a:r>
          </a:p>
        </p:txBody>
      </p:sp>
      <p:sp>
        <p:nvSpPr>
          <p:cNvPr id="63" name="Rounded Rectangle 62"/>
          <p:cNvSpPr/>
          <p:nvPr/>
        </p:nvSpPr>
        <p:spPr>
          <a:xfrm>
            <a:off x="7416801" y="5285318"/>
            <a:ext cx="1312863" cy="3767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Complex applications integration &amp; SOA</a:t>
            </a:r>
          </a:p>
        </p:txBody>
      </p:sp>
      <p:sp>
        <p:nvSpPr>
          <p:cNvPr id="64" name="Rounded Rectangle 63"/>
          <p:cNvSpPr/>
          <p:nvPr/>
        </p:nvSpPr>
        <p:spPr>
          <a:xfrm>
            <a:off x="6488114" y="895351"/>
            <a:ext cx="2287587" cy="620183"/>
          </a:xfrm>
          <a:prstGeom prst="roundRect">
            <a:avLst>
              <a:gd name="adj" fmla="val 3332"/>
            </a:avLst>
          </a:prstGeom>
          <a:ln/>
        </p:spPr>
        <p:style>
          <a:lnRef idx="1">
            <a:schemeClr val="accent1"/>
          </a:lnRef>
          <a:fillRef idx="3">
            <a:schemeClr val="accent1"/>
          </a:fillRef>
          <a:effectRef idx="2">
            <a:schemeClr val="accent1"/>
          </a:effectRef>
          <a:fontRef idx="minor">
            <a:schemeClr val="lt1"/>
          </a:fontRef>
        </p:style>
        <p:txBody>
          <a:bodyPr/>
          <a:lstStyle/>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Datacenter</a:t>
            </a:r>
          </a:p>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Management</a:t>
            </a:r>
          </a:p>
        </p:txBody>
      </p:sp>
      <p:sp>
        <p:nvSpPr>
          <p:cNvPr id="65" name="Rounded Rectangle 64"/>
          <p:cNvSpPr/>
          <p:nvPr/>
        </p:nvSpPr>
        <p:spPr>
          <a:xfrm>
            <a:off x="7413625" y="999067"/>
            <a:ext cx="1314450" cy="3767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Server Management &amp; Monitoring</a:t>
            </a:r>
          </a:p>
        </p:txBody>
      </p:sp>
      <p:sp>
        <p:nvSpPr>
          <p:cNvPr id="86" name="Rectangle 85"/>
          <p:cNvSpPr/>
          <p:nvPr/>
        </p:nvSpPr>
        <p:spPr>
          <a:xfrm>
            <a:off x="6157914" y="821267"/>
            <a:ext cx="187325" cy="5080000"/>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7" name="TextBox 90"/>
          <p:cNvSpPr txBox="1">
            <a:spLocks noChangeArrowheads="1"/>
          </p:cNvSpPr>
          <p:nvPr/>
        </p:nvSpPr>
        <p:spPr bwMode="auto">
          <a:xfrm rot="16200000">
            <a:off x="5559425" y="1420283"/>
            <a:ext cx="1397000"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Database Firewall</a:t>
            </a:r>
          </a:p>
        </p:txBody>
      </p:sp>
      <p:sp>
        <p:nvSpPr>
          <p:cNvPr id="123" name="TextBox 122"/>
          <p:cNvSpPr txBox="1"/>
          <p:nvPr/>
        </p:nvSpPr>
        <p:spPr>
          <a:xfrm>
            <a:off x="379413" y="5854700"/>
            <a:ext cx="619080"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Gather</a:t>
            </a:r>
          </a:p>
        </p:txBody>
      </p:sp>
      <p:sp>
        <p:nvSpPr>
          <p:cNvPr id="124" name="TextBox 123"/>
          <p:cNvSpPr txBox="1"/>
          <p:nvPr/>
        </p:nvSpPr>
        <p:spPr>
          <a:xfrm>
            <a:off x="1576388" y="5861051"/>
            <a:ext cx="603050"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Enrich</a:t>
            </a:r>
          </a:p>
        </p:txBody>
      </p:sp>
      <p:sp>
        <p:nvSpPr>
          <p:cNvPr id="125" name="TextBox 124"/>
          <p:cNvSpPr txBox="1"/>
          <p:nvPr/>
        </p:nvSpPr>
        <p:spPr>
          <a:xfrm>
            <a:off x="3167063" y="5861051"/>
            <a:ext cx="643125"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Stream</a:t>
            </a:r>
          </a:p>
        </p:txBody>
      </p:sp>
      <p:sp>
        <p:nvSpPr>
          <p:cNvPr id="126" name="TextBox 125"/>
          <p:cNvSpPr txBox="1"/>
          <p:nvPr/>
        </p:nvSpPr>
        <p:spPr>
          <a:xfrm>
            <a:off x="4870450" y="5861051"/>
            <a:ext cx="686406"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Manage</a:t>
            </a:r>
          </a:p>
        </p:txBody>
      </p:sp>
      <p:sp>
        <p:nvSpPr>
          <p:cNvPr id="127" name="TextBox 126"/>
          <p:cNvSpPr txBox="1"/>
          <p:nvPr/>
        </p:nvSpPr>
        <p:spPr>
          <a:xfrm>
            <a:off x="6657975" y="5861051"/>
            <a:ext cx="686406"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Acquire</a:t>
            </a:r>
          </a:p>
        </p:txBody>
      </p:sp>
      <p:sp>
        <p:nvSpPr>
          <p:cNvPr id="128" name="TextBox 127"/>
          <p:cNvSpPr txBox="1"/>
          <p:nvPr/>
        </p:nvSpPr>
        <p:spPr>
          <a:xfrm>
            <a:off x="7580313" y="5861051"/>
            <a:ext cx="1441420" cy="253916"/>
          </a:xfrm>
          <a:prstGeom prst="rect">
            <a:avLst/>
          </a:prstGeom>
          <a:noFill/>
        </p:spPr>
        <p:txBody>
          <a:bodyPr wrap="none">
            <a:spAutoFit/>
          </a:bodyPr>
          <a:lstStyle/>
          <a:p>
            <a:pPr fontAlgn="auto">
              <a:spcBef>
                <a:spcPts val="0"/>
              </a:spcBef>
              <a:spcAft>
                <a:spcPts val="0"/>
              </a:spcAft>
              <a:defRPr/>
            </a:pPr>
            <a:r>
              <a:rPr lang="en-US" sz="1050" b="1" dirty="0">
                <a:solidFill>
                  <a:schemeClr val="tx2"/>
                </a:solidFill>
                <a:latin typeface="+mn-lt"/>
                <a:ea typeface="+mn-ea"/>
                <a:cs typeface="+mn-cs"/>
              </a:rPr>
              <a:t>Organize &amp; Analyze</a:t>
            </a:r>
          </a:p>
        </p:txBody>
      </p:sp>
      <p:sp>
        <p:nvSpPr>
          <p:cNvPr id="134" name="TextBox 90"/>
          <p:cNvSpPr txBox="1">
            <a:spLocks noChangeArrowheads="1"/>
          </p:cNvSpPr>
          <p:nvPr/>
        </p:nvSpPr>
        <p:spPr bwMode="auto">
          <a:xfrm rot="16200000">
            <a:off x="559233" y="1458962"/>
            <a:ext cx="1462617"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Capillary Networks</a:t>
            </a:r>
          </a:p>
        </p:txBody>
      </p:sp>
      <p:cxnSp>
        <p:nvCxnSpPr>
          <p:cNvPr id="16" name="Straight Arrow Connector 15"/>
          <p:cNvCxnSpPr/>
          <p:nvPr/>
        </p:nvCxnSpPr>
        <p:spPr>
          <a:xfrm flipV="1">
            <a:off x="1095829" y="2912534"/>
            <a:ext cx="1640114" cy="9676"/>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1117601" y="3851124"/>
            <a:ext cx="413657"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2256971" y="3783391"/>
            <a:ext cx="478972"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V="1">
            <a:off x="4157369" y="3440306"/>
            <a:ext cx="342060" cy="5545"/>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flipV="1">
            <a:off x="5290457" y="2496458"/>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p:nvPr/>
        </p:nvCxnSpPr>
        <p:spPr>
          <a:xfrm flipV="1">
            <a:off x="5275943" y="4313413"/>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3" name="Left Bracket 32"/>
          <p:cNvSpPr/>
          <p:nvPr/>
        </p:nvSpPr>
        <p:spPr>
          <a:xfrm>
            <a:off x="6277429" y="2525485"/>
            <a:ext cx="101600" cy="2051353"/>
          </a:xfrm>
          <a:prstGeom prst="leftBracket">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1987" name="Straight Arrow Connector 41986"/>
          <p:cNvCxnSpPr/>
          <p:nvPr/>
        </p:nvCxnSpPr>
        <p:spPr>
          <a:xfrm>
            <a:off x="6117771" y="3860800"/>
            <a:ext cx="174172" cy="0"/>
          </a:xfrm>
          <a:prstGeom prst="straightConnector1">
            <a:avLst/>
          </a:prstGeom>
          <a:ln>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41998" name="Straight Connector 41997"/>
          <p:cNvCxnSpPr/>
          <p:nvPr/>
        </p:nvCxnSpPr>
        <p:spPr>
          <a:xfrm>
            <a:off x="6125030" y="3851124"/>
            <a:ext cx="7257" cy="9966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6008915" y="4857448"/>
            <a:ext cx="130629" cy="19352"/>
          </a:xfrm>
          <a:prstGeom prst="straightConnector1">
            <a:avLst/>
          </a:prstGeom>
          <a:ln>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151" name="Straight Arrow Connector 150"/>
          <p:cNvCxnSpPr/>
          <p:nvPr/>
        </p:nvCxnSpPr>
        <p:spPr>
          <a:xfrm flipV="1">
            <a:off x="7003143" y="2815773"/>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2" name="Straight Arrow Connector 151"/>
          <p:cNvCxnSpPr/>
          <p:nvPr/>
        </p:nvCxnSpPr>
        <p:spPr>
          <a:xfrm flipV="1">
            <a:off x="6995886" y="3715658"/>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152"/>
          <p:cNvCxnSpPr/>
          <p:nvPr/>
        </p:nvCxnSpPr>
        <p:spPr>
          <a:xfrm flipV="1">
            <a:off x="6988629" y="4944534"/>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flipV="1">
            <a:off x="8331201" y="4954210"/>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flipV="1">
            <a:off x="7010402" y="1432077"/>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flipV="1">
            <a:off x="8273146" y="1441754"/>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57" name="Straight Arrow Connector 156"/>
          <p:cNvCxnSpPr>
            <a:stCxn id="50" idx="3"/>
          </p:cNvCxnSpPr>
          <p:nvPr/>
        </p:nvCxnSpPr>
        <p:spPr>
          <a:xfrm>
            <a:off x="7507288" y="2328334"/>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p:nvPr/>
        </p:nvCxnSpPr>
        <p:spPr>
          <a:xfrm>
            <a:off x="7510690" y="3379411"/>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2" name="Straight Arrow Connector 161"/>
          <p:cNvCxnSpPr/>
          <p:nvPr/>
        </p:nvCxnSpPr>
        <p:spPr>
          <a:xfrm>
            <a:off x="7514092" y="4430489"/>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3" name="Straight Arrow Connector 162"/>
          <p:cNvCxnSpPr/>
          <p:nvPr/>
        </p:nvCxnSpPr>
        <p:spPr>
          <a:xfrm>
            <a:off x="8823779" y="2907699"/>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a:off x="8754609" y="5477938"/>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a:endCxn id="62" idx="1"/>
          </p:cNvCxnSpPr>
          <p:nvPr/>
        </p:nvCxnSpPr>
        <p:spPr>
          <a:xfrm flipV="1">
            <a:off x="6016172" y="5493810"/>
            <a:ext cx="473529" cy="11943"/>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p:nvPr/>
        </p:nvCxnSpPr>
        <p:spPr>
          <a:xfrm flipV="1">
            <a:off x="6013677" y="1194101"/>
            <a:ext cx="473529" cy="11943"/>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3" name="Rounded Rectangle 92"/>
          <p:cNvSpPr/>
          <p:nvPr/>
        </p:nvSpPr>
        <p:spPr>
          <a:xfrm>
            <a:off x="1548546" y="3555377"/>
            <a:ext cx="675458" cy="421185"/>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Local Event Processing</a:t>
            </a:r>
            <a:endParaRPr lang="en-US" sz="700" dirty="0"/>
          </a:p>
        </p:txBody>
      </p:sp>
      <p:cxnSp>
        <p:nvCxnSpPr>
          <p:cNvPr id="94" name="Straight Arrow Connector 93"/>
          <p:cNvCxnSpPr/>
          <p:nvPr/>
        </p:nvCxnSpPr>
        <p:spPr>
          <a:xfrm flipV="1">
            <a:off x="4119460" y="1996743"/>
            <a:ext cx="353818" cy="690852"/>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4123075" y="4070305"/>
            <a:ext cx="381794" cy="740407"/>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V="1">
            <a:off x="6273963" y="3389997"/>
            <a:ext cx="126153" cy="5304"/>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6627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9" name="Title 1"/>
          <p:cNvSpPr>
            <a:spLocks noGrp="1"/>
          </p:cNvSpPr>
          <p:nvPr>
            <p:ph type="title"/>
          </p:nvPr>
        </p:nvSpPr>
        <p:spPr>
          <a:xfrm>
            <a:off x="733425" y="196850"/>
            <a:ext cx="8229600" cy="541867"/>
          </a:xfrm>
        </p:spPr>
        <p:txBody>
          <a:bodyPr/>
          <a:lstStyle/>
          <a:p>
            <a:pPr eaLnBrk="1" hangingPunct="1"/>
            <a:r>
              <a:rPr lang="en-US" dirty="0" smtClean="0">
                <a:latin typeface="Arial" charset="0"/>
                <a:ea typeface="ＭＳ Ｐゴシック" charset="0"/>
              </a:rPr>
              <a:t>OC </a:t>
            </a:r>
            <a:r>
              <a:rPr lang="en-US" dirty="0" err="1" smtClean="0">
                <a:latin typeface="Arial" charset="0"/>
                <a:ea typeface="ＭＳ Ｐゴシック" charset="0"/>
              </a:rPr>
              <a:t>IoT</a:t>
            </a:r>
            <a:r>
              <a:rPr lang="en-US" dirty="0" smtClean="0">
                <a:latin typeface="Arial" charset="0"/>
                <a:ea typeface="ＭＳ Ｐゴシック" charset="0"/>
              </a:rPr>
              <a:t> Blueprint </a:t>
            </a:r>
            <a:endParaRPr lang="en-US" dirty="0">
              <a:latin typeface="Arial" charset="0"/>
              <a:ea typeface="ＭＳ Ｐゴシック" charset="0"/>
            </a:endParaRPr>
          </a:p>
        </p:txBody>
      </p:sp>
      <p:sp>
        <p:nvSpPr>
          <p:cNvPr id="194" name="Line 5"/>
          <p:cNvSpPr>
            <a:spLocks noChangeShapeType="1"/>
          </p:cNvSpPr>
          <p:nvPr/>
        </p:nvSpPr>
        <p:spPr bwMode="gray">
          <a:xfrm>
            <a:off x="2051720" y="3356992"/>
            <a:ext cx="3312368" cy="0"/>
          </a:xfrm>
          <a:prstGeom prst="line">
            <a:avLst/>
          </a:prstGeom>
          <a:noFill/>
          <a:ln w="19050">
            <a:solidFill>
              <a:schemeClr val="tx1"/>
            </a:solidFill>
            <a:round/>
            <a:headEnd type="triangle" w="lg" len="med"/>
            <a:tailEnd type="triangle" w="lg" len="med"/>
          </a:ln>
        </p:spPr>
        <p:txBody>
          <a:bodyPr/>
          <a:lstStyle/>
          <a:p>
            <a:endParaRPr lang="en-US"/>
          </a:p>
        </p:txBody>
      </p:sp>
      <p:sp>
        <p:nvSpPr>
          <p:cNvPr id="196" name="Footer Placeholder 4"/>
          <p:cNvSpPr txBox="1">
            <a:spLocks/>
          </p:cNvSpPr>
          <p:nvPr/>
        </p:nvSpPr>
        <p:spPr>
          <a:xfrm>
            <a:off x="1826514" y="6508280"/>
            <a:ext cx="4902698" cy="16108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mtClean="0"/>
              <a:t>	</a:t>
            </a:r>
            <a:endParaRPr lang="de-DE" dirty="0"/>
          </a:p>
        </p:txBody>
      </p:sp>
      <p:sp>
        <p:nvSpPr>
          <p:cNvPr id="197" name="Slide Number Placeholder 5"/>
          <p:cNvSpPr txBox="1">
            <a:spLocks/>
          </p:cNvSpPr>
          <p:nvPr/>
        </p:nvSpPr>
        <p:spPr>
          <a:xfrm>
            <a:off x="789391" y="3514657"/>
            <a:ext cx="436495" cy="15566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2F4053-748B-4764-AB34-5C5A7EC969BB}" type="slidenum">
              <a:rPr lang="de-DE" smtClean="0"/>
              <a:pPr/>
              <a:t>82</a:t>
            </a:fld>
            <a:endParaRPr lang="de-DE" dirty="0"/>
          </a:p>
        </p:txBody>
      </p:sp>
      <p:sp>
        <p:nvSpPr>
          <p:cNvPr id="198" name="AutoShape 3"/>
          <p:cNvSpPr>
            <a:spLocks noChangeArrowheads="1"/>
          </p:cNvSpPr>
          <p:nvPr/>
        </p:nvSpPr>
        <p:spPr bwMode="auto">
          <a:xfrm>
            <a:off x="6509250" y="3253940"/>
            <a:ext cx="2311222" cy="1729881"/>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Enterprise Applications</a:t>
            </a:r>
            <a:endParaRPr lang="en-US" sz="1400" dirty="0"/>
          </a:p>
        </p:txBody>
      </p:sp>
      <p:sp>
        <p:nvSpPr>
          <p:cNvPr id="199" name="AutoShape 44"/>
          <p:cNvSpPr>
            <a:spLocks noChangeArrowheads="1"/>
          </p:cNvSpPr>
          <p:nvPr/>
        </p:nvSpPr>
        <p:spPr bwMode="auto">
          <a:xfrm>
            <a:off x="6399558" y="3636835"/>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SOAP</a:t>
            </a:r>
            <a:endParaRPr lang="en-US" sz="1200" b="1"/>
          </a:p>
        </p:txBody>
      </p:sp>
      <p:sp>
        <p:nvSpPr>
          <p:cNvPr id="200" name="AutoShape 44"/>
          <p:cNvSpPr>
            <a:spLocks noChangeArrowheads="1"/>
          </p:cNvSpPr>
          <p:nvPr/>
        </p:nvSpPr>
        <p:spPr bwMode="auto">
          <a:xfrm>
            <a:off x="6399558" y="3924867"/>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JMS</a:t>
            </a:r>
            <a:endParaRPr lang="en-US" sz="1200" b="1"/>
          </a:p>
        </p:txBody>
      </p:sp>
      <p:sp>
        <p:nvSpPr>
          <p:cNvPr id="201" name="AutoShape 44"/>
          <p:cNvSpPr>
            <a:spLocks noChangeArrowheads="1"/>
          </p:cNvSpPr>
          <p:nvPr/>
        </p:nvSpPr>
        <p:spPr bwMode="auto">
          <a:xfrm>
            <a:off x="6399558" y="4212899"/>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dirty="0" smtClean="0"/>
              <a:t>REST</a:t>
            </a:r>
            <a:endParaRPr lang="en-US" sz="1200" b="1" dirty="0"/>
          </a:p>
        </p:txBody>
      </p:sp>
      <p:sp>
        <p:nvSpPr>
          <p:cNvPr id="202" name="Zylinder 5"/>
          <p:cNvSpPr/>
          <p:nvPr/>
        </p:nvSpPr>
        <p:spPr>
          <a:xfrm>
            <a:off x="7681680" y="4067617"/>
            <a:ext cx="780448" cy="3246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RDMBS</a:t>
            </a:r>
            <a:endParaRPr lang="en-US" dirty="0"/>
          </a:p>
        </p:txBody>
      </p:sp>
      <p:sp>
        <p:nvSpPr>
          <p:cNvPr id="203" name="AutoShape 3"/>
          <p:cNvSpPr>
            <a:spLocks noChangeArrowheads="1"/>
          </p:cNvSpPr>
          <p:nvPr/>
        </p:nvSpPr>
        <p:spPr bwMode="auto">
          <a:xfrm>
            <a:off x="710440" y="4393770"/>
            <a:ext cx="1341280" cy="1051770"/>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Internet of Things</a:t>
            </a:r>
            <a:endParaRPr lang="en-US" sz="1400" dirty="0"/>
          </a:p>
        </p:txBody>
      </p:sp>
      <p:sp>
        <p:nvSpPr>
          <p:cNvPr id="204" name="AutoShape 3"/>
          <p:cNvSpPr>
            <a:spLocks noChangeArrowheads="1"/>
          </p:cNvSpPr>
          <p:nvPr/>
        </p:nvSpPr>
        <p:spPr bwMode="auto">
          <a:xfrm>
            <a:off x="710440" y="1813319"/>
            <a:ext cx="1322029" cy="1035635"/>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Mobile Apps</a:t>
            </a:r>
            <a:endParaRPr lang="en-US" sz="1400" dirty="0"/>
          </a:p>
        </p:txBody>
      </p:sp>
      <p:sp>
        <p:nvSpPr>
          <p:cNvPr id="205" name="Zylinder 11"/>
          <p:cNvSpPr/>
          <p:nvPr/>
        </p:nvSpPr>
        <p:spPr>
          <a:xfrm>
            <a:off x="7242775" y="3636835"/>
            <a:ext cx="216024" cy="1080120"/>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Local ESB</a:t>
            </a:r>
            <a:endParaRPr lang="en-US" sz="1200" dirty="0"/>
          </a:p>
        </p:txBody>
      </p:sp>
      <p:sp>
        <p:nvSpPr>
          <p:cNvPr id="206" name="Wolke 14"/>
          <p:cNvSpPr/>
          <p:nvPr/>
        </p:nvSpPr>
        <p:spPr>
          <a:xfrm>
            <a:off x="6388975" y="868377"/>
            <a:ext cx="2016224" cy="115212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External Cloud Service Providers</a:t>
            </a:r>
            <a:endParaRPr lang="en-US" sz="1600" dirty="0"/>
          </a:p>
        </p:txBody>
      </p:sp>
      <p:sp>
        <p:nvSpPr>
          <p:cNvPr id="207" name="Zylinder 15"/>
          <p:cNvSpPr/>
          <p:nvPr/>
        </p:nvSpPr>
        <p:spPr>
          <a:xfrm>
            <a:off x="5425924" y="951373"/>
            <a:ext cx="432048" cy="5328591"/>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Enterprise Service Bus (ESB)</a:t>
            </a:r>
            <a:endParaRPr lang="en-US" sz="1200" dirty="0"/>
          </a:p>
        </p:txBody>
      </p:sp>
      <p:sp>
        <p:nvSpPr>
          <p:cNvPr id="208" name="AutoShape 44"/>
          <p:cNvSpPr>
            <a:spLocks noChangeArrowheads="1"/>
          </p:cNvSpPr>
          <p:nvPr/>
        </p:nvSpPr>
        <p:spPr bwMode="auto">
          <a:xfrm>
            <a:off x="6399558" y="4500931"/>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EJB</a:t>
            </a:r>
            <a:endParaRPr lang="en-US" sz="1200" b="1"/>
          </a:p>
        </p:txBody>
      </p:sp>
      <p:sp>
        <p:nvSpPr>
          <p:cNvPr id="209" name="Zylinder 19"/>
          <p:cNvSpPr/>
          <p:nvPr/>
        </p:nvSpPr>
        <p:spPr>
          <a:xfrm rot="5400000">
            <a:off x="3532371" y="46785"/>
            <a:ext cx="432048" cy="2241223"/>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Cloud to Device Messaging (C2DM)</a:t>
            </a:r>
            <a:endParaRPr lang="en-US" sz="1200" dirty="0"/>
          </a:p>
        </p:txBody>
      </p:sp>
      <p:sp>
        <p:nvSpPr>
          <p:cNvPr id="210" name="Line 5"/>
          <p:cNvSpPr>
            <a:spLocks noChangeShapeType="1"/>
          </p:cNvSpPr>
          <p:nvPr/>
        </p:nvSpPr>
        <p:spPr bwMode="gray">
          <a:xfrm>
            <a:off x="5913123" y="1444441"/>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11" name="Line 5"/>
          <p:cNvSpPr>
            <a:spLocks noChangeShapeType="1"/>
          </p:cNvSpPr>
          <p:nvPr/>
        </p:nvSpPr>
        <p:spPr bwMode="gray">
          <a:xfrm>
            <a:off x="5913123" y="3759685"/>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12" name="Line 5"/>
          <p:cNvSpPr>
            <a:spLocks noChangeShapeType="1"/>
          </p:cNvSpPr>
          <p:nvPr/>
        </p:nvSpPr>
        <p:spPr bwMode="gray">
          <a:xfrm>
            <a:off x="5913123" y="4028624"/>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13" name="Line 5"/>
          <p:cNvSpPr>
            <a:spLocks noChangeShapeType="1"/>
          </p:cNvSpPr>
          <p:nvPr/>
        </p:nvSpPr>
        <p:spPr bwMode="gray">
          <a:xfrm>
            <a:off x="5913123" y="4314583"/>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14" name="Line 5"/>
          <p:cNvSpPr>
            <a:spLocks noChangeShapeType="1"/>
          </p:cNvSpPr>
          <p:nvPr/>
        </p:nvSpPr>
        <p:spPr bwMode="gray">
          <a:xfrm>
            <a:off x="5913123" y="4613198"/>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15" name="Zylinder 25"/>
          <p:cNvSpPr/>
          <p:nvPr/>
        </p:nvSpPr>
        <p:spPr>
          <a:xfrm>
            <a:off x="2977652" y="2420888"/>
            <a:ext cx="432048" cy="2248838"/>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Service Gateway</a:t>
            </a:r>
            <a:endParaRPr lang="en-US" sz="1200" dirty="0"/>
          </a:p>
        </p:txBody>
      </p:sp>
      <p:sp>
        <p:nvSpPr>
          <p:cNvPr id="216" name="Zylinder 26"/>
          <p:cNvSpPr/>
          <p:nvPr/>
        </p:nvSpPr>
        <p:spPr>
          <a:xfrm rot="5400000">
            <a:off x="1394517" y="4896520"/>
            <a:ext cx="288032" cy="504056"/>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CEP</a:t>
            </a:r>
            <a:endParaRPr lang="en-US" sz="1200" dirty="0"/>
          </a:p>
        </p:txBody>
      </p:sp>
      <p:sp>
        <p:nvSpPr>
          <p:cNvPr id="217" name="AutoShape 3"/>
          <p:cNvSpPr>
            <a:spLocks noChangeArrowheads="1"/>
          </p:cNvSpPr>
          <p:nvPr/>
        </p:nvSpPr>
        <p:spPr bwMode="auto">
          <a:xfrm>
            <a:off x="3851920" y="2420888"/>
            <a:ext cx="1197107" cy="648072"/>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200" b="1" dirty="0" smtClean="0"/>
              <a:t>HTTP/JSON Application Server</a:t>
            </a:r>
            <a:endParaRPr lang="en-US" sz="1200" dirty="0"/>
          </a:p>
        </p:txBody>
      </p:sp>
      <p:sp>
        <p:nvSpPr>
          <p:cNvPr id="218" name="Zylinder 29"/>
          <p:cNvSpPr/>
          <p:nvPr/>
        </p:nvSpPr>
        <p:spPr>
          <a:xfrm rot="5400000">
            <a:off x="3617295" y="3784565"/>
            <a:ext cx="432048" cy="2575431"/>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Complex Event Processing (CEP) / Fast Data</a:t>
            </a:r>
            <a:endParaRPr lang="en-US" sz="1200" dirty="0"/>
          </a:p>
        </p:txBody>
      </p:sp>
      <p:pic>
        <p:nvPicPr>
          <p:cNvPr id="219" name="Bild 30"/>
          <p:cNvPicPr>
            <a:picLocks noChangeAspect="1"/>
          </p:cNvPicPr>
          <p:nvPr/>
        </p:nvPicPr>
        <p:blipFill>
          <a:blip r:embed="rId3" cstate="print"/>
          <a:stretch>
            <a:fillRect/>
          </a:stretch>
        </p:blipFill>
        <p:spPr>
          <a:xfrm>
            <a:off x="782449" y="4779818"/>
            <a:ext cx="304675" cy="512746"/>
          </a:xfrm>
          <a:prstGeom prst="rect">
            <a:avLst/>
          </a:prstGeom>
        </p:spPr>
      </p:pic>
      <p:sp>
        <p:nvSpPr>
          <p:cNvPr id="220" name="Zylinder 31"/>
          <p:cNvSpPr/>
          <p:nvPr/>
        </p:nvSpPr>
        <p:spPr>
          <a:xfrm>
            <a:off x="2115499" y="5726704"/>
            <a:ext cx="989312" cy="48441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t>NoSQL</a:t>
            </a:r>
            <a:endParaRPr lang="en-US" sz="1200" dirty="0" smtClean="0"/>
          </a:p>
          <a:p>
            <a:pPr algn="ctr"/>
            <a:r>
              <a:rPr lang="en-US" sz="1200" dirty="0" smtClean="0"/>
              <a:t>/ Big Data</a:t>
            </a:r>
            <a:endParaRPr lang="en-US" dirty="0"/>
          </a:p>
        </p:txBody>
      </p:sp>
      <p:sp>
        <p:nvSpPr>
          <p:cNvPr id="221" name="Line 5"/>
          <p:cNvSpPr>
            <a:spLocks noChangeShapeType="1"/>
          </p:cNvSpPr>
          <p:nvPr/>
        </p:nvSpPr>
        <p:spPr bwMode="gray">
          <a:xfrm>
            <a:off x="2113556" y="5055829"/>
            <a:ext cx="432048" cy="0"/>
          </a:xfrm>
          <a:prstGeom prst="line">
            <a:avLst/>
          </a:prstGeom>
          <a:noFill/>
          <a:ln w="19050">
            <a:solidFill>
              <a:schemeClr val="tx1"/>
            </a:solidFill>
            <a:round/>
            <a:headEnd type="none" w="lg" len="med"/>
            <a:tailEnd type="triangle" w="lg" len="med"/>
          </a:ln>
        </p:spPr>
        <p:txBody>
          <a:bodyPr/>
          <a:lstStyle/>
          <a:p>
            <a:endParaRPr lang="en-US"/>
          </a:p>
        </p:txBody>
      </p:sp>
      <p:sp>
        <p:nvSpPr>
          <p:cNvPr id="222" name="Line 5"/>
          <p:cNvSpPr>
            <a:spLocks noChangeShapeType="1"/>
          </p:cNvSpPr>
          <p:nvPr/>
        </p:nvSpPr>
        <p:spPr bwMode="gray">
          <a:xfrm>
            <a:off x="4833004" y="1167397"/>
            <a:ext cx="576064" cy="0"/>
          </a:xfrm>
          <a:prstGeom prst="line">
            <a:avLst/>
          </a:prstGeom>
          <a:noFill/>
          <a:ln w="19050">
            <a:solidFill>
              <a:schemeClr val="tx1"/>
            </a:solidFill>
            <a:round/>
            <a:headEnd type="triangle" w="lg" len="med"/>
            <a:tailEnd type="none" w="lg" len="med"/>
          </a:ln>
        </p:spPr>
        <p:txBody>
          <a:bodyPr/>
          <a:lstStyle/>
          <a:p>
            <a:endParaRPr lang="en-US"/>
          </a:p>
        </p:txBody>
      </p:sp>
      <p:sp>
        <p:nvSpPr>
          <p:cNvPr id="223" name="Line 5"/>
          <p:cNvSpPr>
            <a:spLocks noChangeShapeType="1"/>
          </p:cNvSpPr>
          <p:nvPr/>
        </p:nvSpPr>
        <p:spPr bwMode="gray">
          <a:xfrm>
            <a:off x="2672762" y="5294656"/>
            <a:ext cx="1" cy="432048"/>
          </a:xfrm>
          <a:prstGeom prst="line">
            <a:avLst/>
          </a:prstGeom>
          <a:noFill/>
          <a:ln w="19050">
            <a:solidFill>
              <a:schemeClr val="tx1"/>
            </a:solidFill>
            <a:round/>
            <a:headEnd type="arrow" w="lg" len="med"/>
            <a:tailEnd type="arrow" w="lg" len="med"/>
          </a:ln>
        </p:spPr>
        <p:txBody>
          <a:bodyPr/>
          <a:lstStyle/>
          <a:p>
            <a:endParaRPr lang="en-US"/>
          </a:p>
        </p:txBody>
      </p:sp>
      <p:cxnSp>
        <p:nvCxnSpPr>
          <p:cNvPr id="224" name="Gerade Verbindung mit Pfeil 45"/>
          <p:cNvCxnSpPr>
            <a:stCxn id="209" idx="3"/>
            <a:endCxn id="204" idx="1"/>
          </p:cNvCxnSpPr>
          <p:nvPr/>
        </p:nvCxnSpPr>
        <p:spPr>
          <a:xfrm rot="10800000" flipV="1">
            <a:off x="710440" y="1167397"/>
            <a:ext cx="1917344" cy="1163740"/>
          </a:xfrm>
          <a:prstGeom prst="bentConnector3">
            <a:avLst>
              <a:gd name="adj1" fmla="val 111923"/>
            </a:avLst>
          </a:prstGeom>
          <a:ln w="190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5" name="Line 5"/>
          <p:cNvSpPr>
            <a:spLocks noChangeShapeType="1"/>
          </p:cNvSpPr>
          <p:nvPr/>
        </p:nvSpPr>
        <p:spPr bwMode="gray">
          <a:xfrm flipV="1">
            <a:off x="5049028" y="2770345"/>
            <a:ext cx="360040" cy="0"/>
          </a:xfrm>
          <a:prstGeom prst="line">
            <a:avLst/>
          </a:prstGeom>
          <a:noFill/>
          <a:ln w="19050">
            <a:solidFill>
              <a:schemeClr val="tx1"/>
            </a:solidFill>
            <a:round/>
            <a:headEnd type="triangle" w="lg" len="med"/>
            <a:tailEnd type="triangle" w="lg" len="med"/>
          </a:ln>
        </p:spPr>
        <p:txBody>
          <a:bodyPr/>
          <a:lstStyle/>
          <a:p>
            <a:endParaRPr lang="en-US"/>
          </a:p>
        </p:txBody>
      </p:sp>
      <p:sp>
        <p:nvSpPr>
          <p:cNvPr id="226" name="Line 5"/>
          <p:cNvSpPr>
            <a:spLocks noChangeShapeType="1"/>
          </p:cNvSpPr>
          <p:nvPr/>
        </p:nvSpPr>
        <p:spPr bwMode="gray">
          <a:xfrm flipV="1">
            <a:off x="3419872" y="2708920"/>
            <a:ext cx="432048" cy="0"/>
          </a:xfrm>
          <a:prstGeom prst="line">
            <a:avLst/>
          </a:prstGeom>
          <a:noFill/>
          <a:ln w="19050">
            <a:solidFill>
              <a:schemeClr val="tx1"/>
            </a:solidFill>
            <a:round/>
            <a:headEnd type="triangle" w="lg" len="med"/>
            <a:tailEnd type="triangle" w="lg" len="med"/>
          </a:ln>
        </p:spPr>
        <p:txBody>
          <a:bodyPr/>
          <a:lstStyle/>
          <a:p>
            <a:endParaRPr lang="en-US"/>
          </a:p>
        </p:txBody>
      </p:sp>
      <p:pic>
        <p:nvPicPr>
          <p:cNvPr id="227" name="Bild 54"/>
          <p:cNvPicPr>
            <a:picLocks noChangeAspect="1"/>
          </p:cNvPicPr>
          <p:nvPr/>
        </p:nvPicPr>
        <p:blipFill>
          <a:blip r:embed="rId4" cstate="print"/>
          <a:stretch>
            <a:fillRect/>
          </a:stretch>
        </p:blipFill>
        <p:spPr>
          <a:xfrm>
            <a:off x="782449" y="2201588"/>
            <a:ext cx="618272" cy="561734"/>
          </a:xfrm>
          <a:prstGeom prst="rect">
            <a:avLst/>
          </a:prstGeom>
        </p:spPr>
      </p:pic>
      <p:sp>
        <p:nvSpPr>
          <p:cNvPr id="228" name="AutoShape 3"/>
          <p:cNvSpPr>
            <a:spLocks noChangeArrowheads="1"/>
          </p:cNvSpPr>
          <p:nvPr/>
        </p:nvSpPr>
        <p:spPr bwMode="auto">
          <a:xfrm>
            <a:off x="6499624" y="2236529"/>
            <a:ext cx="2320848" cy="762538"/>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BPM  und SOA </a:t>
            </a:r>
            <a:br>
              <a:rPr lang="en-US" sz="1400" b="1" dirty="0" smtClean="0"/>
            </a:br>
            <a:r>
              <a:rPr lang="en-US" sz="1400" b="1" dirty="0" smtClean="0"/>
              <a:t>Platform</a:t>
            </a:r>
            <a:endParaRPr lang="en-US" sz="1400" dirty="0"/>
          </a:p>
        </p:txBody>
      </p:sp>
      <p:sp>
        <p:nvSpPr>
          <p:cNvPr id="229" name="AutoShape 44"/>
          <p:cNvSpPr>
            <a:spLocks noChangeArrowheads="1"/>
          </p:cNvSpPr>
          <p:nvPr/>
        </p:nvSpPr>
        <p:spPr bwMode="auto">
          <a:xfrm>
            <a:off x="6388975" y="2668577"/>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dirty="0" smtClean="0"/>
              <a:t>REST</a:t>
            </a:r>
            <a:endParaRPr lang="en-US" sz="1200" b="1" dirty="0"/>
          </a:p>
        </p:txBody>
      </p:sp>
      <p:sp>
        <p:nvSpPr>
          <p:cNvPr id="230" name="Line 5"/>
          <p:cNvSpPr>
            <a:spLocks noChangeShapeType="1"/>
          </p:cNvSpPr>
          <p:nvPr/>
        </p:nvSpPr>
        <p:spPr bwMode="gray">
          <a:xfrm>
            <a:off x="5913123" y="2791427"/>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31" name="AutoShape 44"/>
          <p:cNvSpPr>
            <a:spLocks noChangeArrowheads="1"/>
          </p:cNvSpPr>
          <p:nvPr/>
        </p:nvSpPr>
        <p:spPr bwMode="auto">
          <a:xfrm>
            <a:off x="6378679" y="2377112"/>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SOAP</a:t>
            </a:r>
            <a:endParaRPr lang="en-US" sz="1200" b="1"/>
          </a:p>
        </p:txBody>
      </p:sp>
      <p:sp>
        <p:nvSpPr>
          <p:cNvPr id="232" name="Line 5"/>
          <p:cNvSpPr>
            <a:spLocks noChangeShapeType="1"/>
          </p:cNvSpPr>
          <p:nvPr/>
        </p:nvSpPr>
        <p:spPr bwMode="gray">
          <a:xfrm>
            <a:off x="5902541" y="2499962"/>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33" name="Line 5"/>
          <p:cNvSpPr>
            <a:spLocks noChangeShapeType="1"/>
          </p:cNvSpPr>
          <p:nvPr/>
        </p:nvSpPr>
        <p:spPr bwMode="gray">
          <a:xfrm flipV="1">
            <a:off x="3419872" y="4365103"/>
            <a:ext cx="432048" cy="0"/>
          </a:xfrm>
          <a:prstGeom prst="line">
            <a:avLst/>
          </a:prstGeom>
          <a:noFill/>
          <a:ln w="19050">
            <a:solidFill>
              <a:schemeClr val="tx1"/>
            </a:solidFill>
            <a:round/>
            <a:headEnd type="triangle" w="lg" len="med"/>
            <a:tailEnd type="triangle" w="lg" len="med"/>
          </a:ln>
        </p:spPr>
        <p:txBody>
          <a:bodyPr/>
          <a:lstStyle/>
          <a:p>
            <a:endParaRPr lang="en-US"/>
          </a:p>
        </p:txBody>
      </p:sp>
      <p:sp>
        <p:nvSpPr>
          <p:cNvPr id="234" name="Line 5"/>
          <p:cNvSpPr>
            <a:spLocks noChangeShapeType="1"/>
          </p:cNvSpPr>
          <p:nvPr/>
        </p:nvSpPr>
        <p:spPr bwMode="gray">
          <a:xfrm flipH="1">
            <a:off x="4067944" y="1412777"/>
            <a:ext cx="0" cy="1008112"/>
          </a:xfrm>
          <a:prstGeom prst="line">
            <a:avLst/>
          </a:prstGeom>
          <a:noFill/>
          <a:ln w="19050">
            <a:solidFill>
              <a:schemeClr val="tx1"/>
            </a:solidFill>
            <a:round/>
            <a:headEnd type="triangle" w="lg" len="med"/>
            <a:tailEnd type="triangle" w="lg" len="med"/>
          </a:ln>
        </p:spPr>
        <p:txBody>
          <a:bodyPr/>
          <a:lstStyle/>
          <a:p>
            <a:endParaRPr lang="en-US"/>
          </a:p>
        </p:txBody>
      </p:sp>
      <p:sp>
        <p:nvSpPr>
          <p:cNvPr id="235" name="Zylinder 64"/>
          <p:cNvSpPr/>
          <p:nvPr/>
        </p:nvSpPr>
        <p:spPr>
          <a:xfrm>
            <a:off x="1502529" y="2403282"/>
            <a:ext cx="360040" cy="28803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DB</a:t>
            </a:r>
            <a:endParaRPr lang="en-US" sz="1000" dirty="0"/>
          </a:p>
        </p:txBody>
      </p:sp>
      <p:sp>
        <p:nvSpPr>
          <p:cNvPr id="236" name="AutoShape 3"/>
          <p:cNvSpPr>
            <a:spLocks noChangeArrowheads="1"/>
          </p:cNvSpPr>
          <p:nvPr/>
        </p:nvSpPr>
        <p:spPr bwMode="auto">
          <a:xfrm>
            <a:off x="3851920" y="4005063"/>
            <a:ext cx="1224136" cy="648072"/>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200" b="1" dirty="0" smtClean="0"/>
              <a:t>LDAP / Enterprise IDM</a:t>
            </a:r>
            <a:endParaRPr lang="en-US" sz="1200" dirty="0"/>
          </a:p>
        </p:txBody>
      </p:sp>
      <p:sp>
        <p:nvSpPr>
          <p:cNvPr id="237" name="AutoShape 3"/>
          <p:cNvSpPr>
            <a:spLocks noChangeArrowheads="1"/>
          </p:cNvSpPr>
          <p:nvPr/>
        </p:nvSpPr>
        <p:spPr bwMode="auto">
          <a:xfrm>
            <a:off x="3608867" y="5726704"/>
            <a:ext cx="1512168" cy="504056"/>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400" b="1" dirty="0" smtClean="0"/>
              <a:t>(Big) Data Analytics</a:t>
            </a:r>
            <a:endParaRPr lang="en-US" sz="1400" dirty="0"/>
          </a:p>
        </p:txBody>
      </p:sp>
      <p:sp>
        <p:nvSpPr>
          <p:cNvPr id="238" name="Line 5"/>
          <p:cNvSpPr>
            <a:spLocks noChangeShapeType="1"/>
          </p:cNvSpPr>
          <p:nvPr/>
        </p:nvSpPr>
        <p:spPr bwMode="gray">
          <a:xfrm>
            <a:off x="4328947" y="5294656"/>
            <a:ext cx="1" cy="432048"/>
          </a:xfrm>
          <a:prstGeom prst="line">
            <a:avLst/>
          </a:prstGeom>
          <a:noFill/>
          <a:ln w="19050">
            <a:solidFill>
              <a:schemeClr val="tx1"/>
            </a:solidFill>
            <a:round/>
            <a:headEnd type="arrow" w="lg" len="med"/>
            <a:tailEnd type="arrow" w="lg" len="med"/>
          </a:ln>
        </p:spPr>
        <p:txBody>
          <a:bodyPr/>
          <a:lstStyle/>
          <a:p>
            <a:endParaRPr lang="en-US"/>
          </a:p>
        </p:txBody>
      </p:sp>
      <p:sp>
        <p:nvSpPr>
          <p:cNvPr id="239" name="Line 5"/>
          <p:cNvSpPr>
            <a:spLocks noChangeShapeType="1"/>
          </p:cNvSpPr>
          <p:nvPr/>
        </p:nvSpPr>
        <p:spPr bwMode="gray">
          <a:xfrm flipH="1">
            <a:off x="3104812" y="5993570"/>
            <a:ext cx="504056" cy="0"/>
          </a:xfrm>
          <a:prstGeom prst="line">
            <a:avLst/>
          </a:prstGeom>
          <a:noFill/>
          <a:ln w="19050">
            <a:solidFill>
              <a:schemeClr val="tx1"/>
            </a:solidFill>
            <a:round/>
            <a:headEnd type="arrow" w="lg" len="med"/>
            <a:tailEnd type="arrow" w="lg" len="med"/>
          </a:ln>
        </p:spPr>
        <p:txBody>
          <a:bodyPr/>
          <a:lstStyle/>
          <a:p>
            <a:endParaRPr lang="en-US"/>
          </a:p>
        </p:txBody>
      </p:sp>
      <p:sp>
        <p:nvSpPr>
          <p:cNvPr id="240" name="Line 5"/>
          <p:cNvSpPr>
            <a:spLocks noChangeShapeType="1"/>
          </p:cNvSpPr>
          <p:nvPr/>
        </p:nvSpPr>
        <p:spPr bwMode="gray">
          <a:xfrm>
            <a:off x="5121035" y="5078632"/>
            <a:ext cx="288032" cy="0"/>
          </a:xfrm>
          <a:prstGeom prst="line">
            <a:avLst/>
          </a:prstGeom>
          <a:noFill/>
          <a:ln w="19050">
            <a:solidFill>
              <a:schemeClr val="tx1"/>
            </a:solidFill>
            <a:round/>
            <a:headEnd type="none" w="lg" len="med"/>
            <a:tailEnd type="triangle" w="lg" len="med"/>
          </a:ln>
        </p:spPr>
        <p:txBody>
          <a:bodyPr/>
          <a:lstStyle/>
          <a:p>
            <a:endParaRPr lang="en-US"/>
          </a:p>
        </p:txBody>
      </p:sp>
      <p:sp>
        <p:nvSpPr>
          <p:cNvPr id="241" name="AutoShape 44"/>
          <p:cNvSpPr>
            <a:spLocks noChangeArrowheads="1"/>
          </p:cNvSpPr>
          <p:nvPr/>
        </p:nvSpPr>
        <p:spPr bwMode="auto">
          <a:xfrm>
            <a:off x="7674823" y="3615669"/>
            <a:ext cx="792088" cy="360040"/>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100" b="1" dirty="0" smtClean="0"/>
              <a:t>Business</a:t>
            </a:r>
          </a:p>
          <a:p>
            <a:pPr algn="ctr" defTabSz="930275" eaLnBrk="0" hangingPunct="0"/>
            <a:r>
              <a:rPr lang="en-US" sz="1100" b="1" dirty="0" smtClean="0"/>
              <a:t>Logic</a:t>
            </a:r>
            <a:endParaRPr lang="en-US" sz="1100" b="1" dirty="0"/>
          </a:p>
        </p:txBody>
      </p:sp>
      <p:sp>
        <p:nvSpPr>
          <p:cNvPr id="242" name="Zylinder 96"/>
          <p:cNvSpPr/>
          <p:nvPr/>
        </p:nvSpPr>
        <p:spPr>
          <a:xfrm>
            <a:off x="7674823" y="4515200"/>
            <a:ext cx="780448" cy="3246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t>NoSQL</a:t>
            </a:r>
            <a:endParaRPr lang="en-US" dirty="0"/>
          </a:p>
        </p:txBody>
      </p:sp>
      <p:sp>
        <p:nvSpPr>
          <p:cNvPr id="243" name="AutoShape 3"/>
          <p:cNvSpPr>
            <a:spLocks noChangeArrowheads="1"/>
          </p:cNvSpPr>
          <p:nvPr/>
        </p:nvSpPr>
        <p:spPr bwMode="auto">
          <a:xfrm>
            <a:off x="710440" y="3127734"/>
            <a:ext cx="1323634" cy="1025089"/>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Web Apps</a:t>
            </a:r>
            <a:endParaRPr lang="en-US" sz="1400" dirty="0"/>
          </a:p>
        </p:txBody>
      </p:sp>
      <p:sp>
        <p:nvSpPr>
          <p:cNvPr id="244" name="Rectangle 63"/>
          <p:cNvSpPr/>
          <p:nvPr/>
        </p:nvSpPr>
        <p:spPr>
          <a:xfrm>
            <a:off x="800436" y="3541621"/>
            <a:ext cx="577516" cy="519764"/>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solidFill>
                <a:schemeClr val="tx1"/>
              </a:solidFill>
            </a:endParaRPr>
          </a:p>
        </p:txBody>
      </p:sp>
      <p:pic>
        <p:nvPicPr>
          <p:cNvPr id="245" name="Picture 2"/>
          <p:cNvPicPr>
            <a:picLocks noChangeAspect="1" noChangeArrowheads="1"/>
          </p:cNvPicPr>
          <p:nvPr/>
        </p:nvPicPr>
        <p:blipFill>
          <a:blip r:embed="rId5" cstate="print"/>
          <a:srcRect/>
          <a:stretch>
            <a:fillRect/>
          </a:stretch>
        </p:blipFill>
        <p:spPr bwMode="auto">
          <a:xfrm flipH="1">
            <a:off x="894142" y="3676375"/>
            <a:ext cx="386664" cy="294570"/>
          </a:xfrm>
          <a:prstGeom prst="rect">
            <a:avLst/>
          </a:prstGeom>
          <a:noFill/>
          <a:ln w="9525">
            <a:noFill/>
            <a:miter lim="800000"/>
            <a:headEnd/>
            <a:tailEnd/>
          </a:ln>
          <a:effectLst/>
        </p:spPr>
      </p:pic>
      <p:sp>
        <p:nvSpPr>
          <p:cNvPr id="246" name="Zylinder 64"/>
          <p:cNvSpPr/>
          <p:nvPr/>
        </p:nvSpPr>
        <p:spPr>
          <a:xfrm>
            <a:off x="1491300" y="3719981"/>
            <a:ext cx="360040" cy="28803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DB</a:t>
            </a:r>
            <a:endParaRPr lang="en-US" sz="1000" dirty="0"/>
          </a:p>
        </p:txBody>
      </p:sp>
      <p:sp>
        <p:nvSpPr>
          <p:cNvPr id="247" name="AutoShape 3"/>
          <p:cNvSpPr>
            <a:spLocks noChangeArrowheads="1"/>
          </p:cNvSpPr>
          <p:nvPr/>
        </p:nvSpPr>
        <p:spPr bwMode="auto">
          <a:xfrm>
            <a:off x="6509072" y="5279551"/>
            <a:ext cx="2311399" cy="1000414"/>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nchorCtr="0"/>
          <a:lstStyle/>
          <a:p>
            <a:pPr algn="ctr" defTabSz="930275" eaLnBrk="0" hangingPunct="0"/>
            <a:r>
              <a:rPr lang="en-US" sz="1400" b="1" dirty="0" smtClean="0"/>
              <a:t>Analytical Applications</a:t>
            </a:r>
            <a:endParaRPr lang="en-US" sz="1400" dirty="0"/>
          </a:p>
        </p:txBody>
      </p:sp>
      <p:sp>
        <p:nvSpPr>
          <p:cNvPr id="248" name="Zylinder 31"/>
          <p:cNvSpPr/>
          <p:nvPr/>
        </p:nvSpPr>
        <p:spPr>
          <a:xfrm>
            <a:off x="7733182" y="5669017"/>
            <a:ext cx="989312" cy="48441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 Warehouse</a:t>
            </a:r>
            <a:endParaRPr lang="en-US" dirty="0"/>
          </a:p>
        </p:txBody>
      </p:sp>
      <p:sp>
        <p:nvSpPr>
          <p:cNvPr id="249" name="Line 5"/>
          <p:cNvSpPr>
            <a:spLocks noChangeShapeType="1"/>
          </p:cNvSpPr>
          <p:nvPr/>
        </p:nvSpPr>
        <p:spPr bwMode="gray">
          <a:xfrm flipV="1">
            <a:off x="5907938" y="5602631"/>
            <a:ext cx="601133" cy="0"/>
          </a:xfrm>
          <a:prstGeom prst="line">
            <a:avLst/>
          </a:prstGeom>
          <a:noFill/>
          <a:ln w="19050">
            <a:solidFill>
              <a:schemeClr val="tx1"/>
            </a:solidFill>
            <a:round/>
            <a:headEnd type="triangle" w="lg" len="med"/>
            <a:tailEnd type="triangle" w="lg" len="med"/>
          </a:ln>
        </p:spPr>
        <p:txBody>
          <a:bodyPr/>
          <a:lstStyle/>
          <a:p>
            <a:endParaRPr lang="en-US"/>
          </a:p>
        </p:txBody>
      </p:sp>
      <p:sp>
        <p:nvSpPr>
          <p:cNvPr id="250" name="AutoShape 44"/>
          <p:cNvSpPr>
            <a:spLocks noChangeArrowheads="1"/>
          </p:cNvSpPr>
          <p:nvPr/>
        </p:nvSpPr>
        <p:spPr bwMode="auto">
          <a:xfrm>
            <a:off x="6576804" y="5765330"/>
            <a:ext cx="1024467" cy="360040"/>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100" b="1" dirty="0" smtClean="0"/>
              <a:t>Data Integration</a:t>
            </a:r>
            <a:endParaRPr lang="en-US" sz="1100" b="1" dirty="0"/>
          </a:p>
        </p:txBody>
      </p:sp>
      <p:cxnSp>
        <p:nvCxnSpPr>
          <p:cNvPr id="251" name="Gerade Verbindung mit Pfeil 45"/>
          <p:cNvCxnSpPr>
            <a:stCxn id="209" idx="3"/>
            <a:endCxn id="197" idx="1"/>
          </p:cNvCxnSpPr>
          <p:nvPr/>
        </p:nvCxnSpPr>
        <p:spPr>
          <a:xfrm rot="10800000" flipV="1">
            <a:off x="789392" y="1167397"/>
            <a:ext cx="1838393" cy="2425094"/>
          </a:xfrm>
          <a:prstGeom prst="bentConnector3">
            <a:avLst>
              <a:gd name="adj1" fmla="val 124870"/>
            </a:avLst>
          </a:prstGeom>
          <a:ln w="190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52" name="Line 5"/>
          <p:cNvSpPr>
            <a:spLocks noChangeShapeType="1"/>
          </p:cNvSpPr>
          <p:nvPr/>
        </p:nvSpPr>
        <p:spPr bwMode="gray">
          <a:xfrm>
            <a:off x="2041548" y="3861048"/>
            <a:ext cx="936104" cy="0"/>
          </a:xfrm>
          <a:prstGeom prst="line">
            <a:avLst/>
          </a:prstGeom>
          <a:noFill/>
          <a:ln w="19050">
            <a:solidFill>
              <a:schemeClr val="tx1"/>
            </a:solidFill>
            <a:round/>
            <a:headEnd type="triangle" w="lg" len="med"/>
            <a:tailEnd type="triangle" w="lg" len="med"/>
          </a:ln>
        </p:spPr>
        <p:txBody>
          <a:bodyPr/>
          <a:lstStyle/>
          <a:p>
            <a:endParaRPr lang="en-US"/>
          </a:p>
        </p:txBody>
      </p:sp>
      <p:sp>
        <p:nvSpPr>
          <p:cNvPr id="253" name="Line 5"/>
          <p:cNvSpPr>
            <a:spLocks noChangeShapeType="1"/>
          </p:cNvSpPr>
          <p:nvPr/>
        </p:nvSpPr>
        <p:spPr bwMode="gray">
          <a:xfrm flipV="1">
            <a:off x="2041548" y="2780928"/>
            <a:ext cx="864096" cy="0"/>
          </a:xfrm>
          <a:prstGeom prst="line">
            <a:avLst/>
          </a:prstGeom>
          <a:noFill/>
          <a:ln w="19050">
            <a:solidFill>
              <a:schemeClr val="tx1"/>
            </a:solidFill>
            <a:round/>
            <a:headEnd type="triangle" w="lg" len="med"/>
            <a:tailEnd type="triangle" w="lg" len="med"/>
          </a:ln>
        </p:spPr>
        <p:txBody>
          <a:bodyPr/>
          <a:lstStyle/>
          <a:p>
            <a:endParaRPr lang="en-US"/>
          </a:p>
        </p:txBody>
      </p:sp>
      <p:sp>
        <p:nvSpPr>
          <p:cNvPr id="254" name="Line 5"/>
          <p:cNvSpPr>
            <a:spLocks noChangeShapeType="1"/>
          </p:cNvSpPr>
          <p:nvPr/>
        </p:nvSpPr>
        <p:spPr bwMode="gray">
          <a:xfrm>
            <a:off x="2051720" y="4581127"/>
            <a:ext cx="936104" cy="1"/>
          </a:xfrm>
          <a:prstGeom prst="line">
            <a:avLst/>
          </a:prstGeom>
          <a:noFill/>
          <a:ln w="19050">
            <a:solidFill>
              <a:schemeClr val="tx1"/>
            </a:solidFill>
            <a:round/>
            <a:headEnd type="triangle" w="lg" len="med"/>
            <a:tailEnd type="triangle" w="lg" len="med"/>
          </a:ln>
        </p:spPr>
        <p:txBody>
          <a:bodyPr/>
          <a:lstStyle/>
          <a:p>
            <a:endParaRPr lang="en-US"/>
          </a:p>
        </p:txBody>
      </p:sp>
      <p:sp>
        <p:nvSpPr>
          <p:cNvPr id="255" name="Line 5"/>
          <p:cNvSpPr>
            <a:spLocks noChangeShapeType="1"/>
          </p:cNvSpPr>
          <p:nvPr/>
        </p:nvSpPr>
        <p:spPr bwMode="gray">
          <a:xfrm flipV="1">
            <a:off x="5076056" y="4365103"/>
            <a:ext cx="360039" cy="0"/>
          </a:xfrm>
          <a:prstGeom prst="line">
            <a:avLst/>
          </a:prstGeom>
          <a:noFill/>
          <a:ln w="19050">
            <a:solidFill>
              <a:schemeClr val="tx1"/>
            </a:solidFill>
            <a:round/>
            <a:headEnd type="triangle" w="lg" len="med"/>
            <a:tailEnd type="triangle" w="lg" len="med"/>
          </a:ln>
        </p:spPr>
        <p:txBody>
          <a:bodyPr/>
          <a:lstStyle/>
          <a:p>
            <a:endParaRPr lang="en-US"/>
          </a:p>
        </p:txBody>
      </p:sp>
      <p:sp>
        <p:nvSpPr>
          <p:cNvPr id="256" name="Zylinder 5"/>
          <p:cNvSpPr/>
          <p:nvPr/>
        </p:nvSpPr>
        <p:spPr>
          <a:xfrm>
            <a:off x="4211960" y="1808251"/>
            <a:ext cx="780448" cy="3246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RDMBS</a:t>
            </a:r>
            <a:endParaRPr lang="en-US" dirty="0"/>
          </a:p>
        </p:txBody>
      </p:sp>
      <p:sp>
        <p:nvSpPr>
          <p:cNvPr id="257" name="Line 5"/>
          <p:cNvSpPr>
            <a:spLocks noChangeShapeType="1"/>
          </p:cNvSpPr>
          <p:nvPr/>
        </p:nvSpPr>
        <p:spPr bwMode="gray">
          <a:xfrm flipH="1">
            <a:off x="4572000" y="1412776"/>
            <a:ext cx="0" cy="432048"/>
          </a:xfrm>
          <a:prstGeom prst="line">
            <a:avLst/>
          </a:prstGeom>
          <a:noFill/>
          <a:ln w="19050">
            <a:solidFill>
              <a:schemeClr val="tx1"/>
            </a:solidFill>
            <a:round/>
            <a:headEnd type="triangle" w="lg" len="med"/>
            <a:tailEnd type="triangle" w="lg" len="med"/>
          </a:ln>
        </p:spPr>
        <p:txBody>
          <a:bodyPr/>
          <a:lstStyle/>
          <a:p>
            <a:endParaRPr lang="en-US"/>
          </a:p>
        </p:txBody>
      </p:sp>
      <p:sp>
        <p:nvSpPr>
          <p:cNvPr id="258" name="Line 5"/>
          <p:cNvSpPr>
            <a:spLocks noChangeShapeType="1"/>
          </p:cNvSpPr>
          <p:nvPr/>
        </p:nvSpPr>
        <p:spPr bwMode="gray">
          <a:xfrm flipV="1">
            <a:off x="5004048" y="1988840"/>
            <a:ext cx="360040" cy="0"/>
          </a:xfrm>
          <a:prstGeom prst="line">
            <a:avLst/>
          </a:prstGeom>
          <a:noFill/>
          <a:ln w="19050">
            <a:solidFill>
              <a:schemeClr val="tx1"/>
            </a:solidFill>
            <a:round/>
            <a:headEnd type="triangle" w="lg" len="med"/>
            <a:tailEnd type="triangle" w="lg" len="med"/>
          </a:ln>
        </p:spPr>
        <p:txBody>
          <a:bodyPr/>
          <a:lstStyle/>
          <a:p>
            <a:endParaRPr lang="en-US"/>
          </a:p>
        </p:txBody>
      </p:sp>
      <p:sp>
        <p:nvSpPr>
          <p:cNvPr id="259" name="Line 5"/>
          <p:cNvSpPr>
            <a:spLocks noChangeShapeType="1"/>
          </p:cNvSpPr>
          <p:nvPr/>
        </p:nvSpPr>
        <p:spPr bwMode="gray">
          <a:xfrm>
            <a:off x="3419872" y="3890403"/>
            <a:ext cx="1944216" cy="0"/>
          </a:xfrm>
          <a:prstGeom prst="line">
            <a:avLst/>
          </a:prstGeom>
          <a:noFill/>
          <a:ln w="19050">
            <a:solidFill>
              <a:schemeClr val="tx1"/>
            </a:solidFill>
            <a:round/>
            <a:headEnd type="triangle" w="lg" len="med"/>
            <a:tailEnd type="triangle" w="lg" len="med"/>
          </a:ln>
        </p:spPr>
        <p:txBody>
          <a:bodyPr/>
          <a:lstStyle/>
          <a:p>
            <a:endParaRPr lang="en-US"/>
          </a:p>
        </p:txBody>
      </p:sp>
      <p:sp>
        <p:nvSpPr>
          <p:cNvPr id="260" name="Line 5"/>
          <p:cNvSpPr>
            <a:spLocks noChangeShapeType="1"/>
          </p:cNvSpPr>
          <p:nvPr/>
        </p:nvSpPr>
        <p:spPr bwMode="gray">
          <a:xfrm>
            <a:off x="2051720" y="2276872"/>
            <a:ext cx="3384376" cy="0"/>
          </a:xfrm>
          <a:prstGeom prst="line">
            <a:avLst/>
          </a:prstGeom>
          <a:noFill/>
          <a:ln w="19050">
            <a:solidFill>
              <a:schemeClr val="tx1"/>
            </a:solidFill>
            <a:round/>
            <a:headEnd type="triangle" w="lg" len="med"/>
            <a:tailEnd type="triangle" w="lg" len="med"/>
          </a:ln>
        </p:spPr>
        <p:txBody>
          <a:bodyPr/>
          <a:lstStyle/>
          <a:p>
            <a:endParaRPr lang="en-US"/>
          </a:p>
        </p:txBody>
      </p:sp>
      <p:sp>
        <p:nvSpPr>
          <p:cNvPr id="261" name="Rechteck 260"/>
          <p:cNvSpPr/>
          <p:nvPr/>
        </p:nvSpPr>
        <p:spPr>
          <a:xfrm>
            <a:off x="6352433" y="2302829"/>
            <a:ext cx="2342137" cy="5992578"/>
          </a:xfrm>
          <a:prstGeom prst="rect">
            <a:avLst/>
          </a:prstGeom>
          <a:solidFill>
            <a:srgbClr val="FFFF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solidFill>
                  <a:schemeClr val="tx1"/>
                </a:solidFill>
              </a:rPr>
              <a:t>Hier erweitern und fokussieren </a:t>
            </a:r>
          </a:p>
          <a:p>
            <a:pPr algn="ctr"/>
            <a:endParaRPr lang="de-DE" dirty="0">
              <a:solidFill>
                <a:schemeClr val="tx1"/>
              </a:solidFill>
            </a:endParaRPr>
          </a:p>
          <a:p>
            <a:pPr algn="ctr"/>
            <a:r>
              <a:rPr lang="de-DE" dirty="0" smtClean="0">
                <a:solidFill>
                  <a:schemeClr val="tx1"/>
                </a:solidFill>
              </a:rPr>
              <a:t>-&gt; Hier bekommt man wieder den Bezug zum Adaptive Enterprise hin. Ggbfs. lohnt es sich das Ganze aus einer Funktionssicht zu betrachten und entsprechend zu erweitern </a:t>
            </a:r>
            <a:endParaRPr lang="de-DE" dirty="0">
              <a:solidFill>
                <a:schemeClr val="tx1"/>
              </a:solidFill>
            </a:endParaRPr>
          </a:p>
        </p:txBody>
      </p:sp>
    </p:spTree>
    <p:extLst>
      <p:ext uri="{BB962C8B-B14F-4D97-AF65-F5344CB8AC3E}">
        <p14:creationId xmlns:p14="http://schemas.microsoft.com/office/powerpoint/2010/main" val="3896213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9" name="Title 1"/>
          <p:cNvSpPr>
            <a:spLocks noGrp="1"/>
          </p:cNvSpPr>
          <p:nvPr>
            <p:ph type="title"/>
          </p:nvPr>
        </p:nvSpPr>
        <p:spPr>
          <a:xfrm>
            <a:off x="733425" y="196850"/>
            <a:ext cx="8229600" cy="541867"/>
          </a:xfrm>
        </p:spPr>
        <p:txBody>
          <a:bodyPr/>
          <a:lstStyle/>
          <a:p>
            <a:pPr eaLnBrk="1" hangingPunct="1"/>
            <a:r>
              <a:rPr lang="en-US" dirty="0" smtClean="0">
                <a:latin typeface="Arial" charset="0"/>
                <a:ea typeface="ＭＳ Ｐゴシック" charset="0"/>
              </a:rPr>
              <a:t>OC </a:t>
            </a:r>
            <a:r>
              <a:rPr lang="en-US" dirty="0" err="1" smtClean="0">
                <a:latin typeface="Arial" charset="0"/>
                <a:ea typeface="ＭＳ Ｐゴシック" charset="0"/>
              </a:rPr>
              <a:t>IoT</a:t>
            </a:r>
            <a:r>
              <a:rPr lang="en-US" dirty="0" smtClean="0">
                <a:latin typeface="Arial" charset="0"/>
                <a:ea typeface="ＭＳ Ｐゴシック" charset="0"/>
              </a:rPr>
              <a:t> Blueprint </a:t>
            </a:r>
            <a:endParaRPr lang="en-US" dirty="0">
              <a:latin typeface="Arial" charset="0"/>
              <a:ea typeface="ＭＳ Ｐゴシック" charset="0"/>
            </a:endParaRPr>
          </a:p>
        </p:txBody>
      </p:sp>
      <p:sp>
        <p:nvSpPr>
          <p:cNvPr id="194" name="Line 5"/>
          <p:cNvSpPr>
            <a:spLocks noChangeShapeType="1"/>
          </p:cNvSpPr>
          <p:nvPr/>
        </p:nvSpPr>
        <p:spPr bwMode="gray">
          <a:xfrm>
            <a:off x="2051720" y="3356992"/>
            <a:ext cx="3312368" cy="0"/>
          </a:xfrm>
          <a:prstGeom prst="line">
            <a:avLst/>
          </a:prstGeom>
          <a:noFill/>
          <a:ln w="19050">
            <a:solidFill>
              <a:schemeClr val="tx1"/>
            </a:solidFill>
            <a:round/>
            <a:headEnd type="triangle" w="lg" len="med"/>
            <a:tailEnd type="triangle" w="lg" len="med"/>
          </a:ln>
        </p:spPr>
        <p:txBody>
          <a:bodyPr/>
          <a:lstStyle/>
          <a:p>
            <a:endParaRPr lang="en-US"/>
          </a:p>
        </p:txBody>
      </p:sp>
      <p:sp>
        <p:nvSpPr>
          <p:cNvPr id="196" name="Footer Placeholder 4"/>
          <p:cNvSpPr txBox="1">
            <a:spLocks/>
          </p:cNvSpPr>
          <p:nvPr/>
        </p:nvSpPr>
        <p:spPr>
          <a:xfrm>
            <a:off x="1826514" y="6508280"/>
            <a:ext cx="4902698" cy="161080"/>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mtClean="0"/>
              <a:t>	</a:t>
            </a:r>
            <a:endParaRPr lang="de-DE" dirty="0"/>
          </a:p>
        </p:txBody>
      </p:sp>
      <p:sp>
        <p:nvSpPr>
          <p:cNvPr id="197" name="Slide Number Placeholder 5"/>
          <p:cNvSpPr txBox="1">
            <a:spLocks/>
          </p:cNvSpPr>
          <p:nvPr/>
        </p:nvSpPr>
        <p:spPr>
          <a:xfrm>
            <a:off x="789391" y="3514657"/>
            <a:ext cx="436495" cy="155668"/>
          </a:xfrm>
          <a:prstGeom prst="rect">
            <a:avLst/>
          </a:prstGeom>
        </p:spPr>
        <p:txBody>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82F4053-748B-4764-AB34-5C5A7EC969BB}" type="slidenum">
              <a:rPr lang="de-DE" smtClean="0"/>
              <a:pPr/>
              <a:t>83</a:t>
            </a:fld>
            <a:endParaRPr lang="de-DE" dirty="0"/>
          </a:p>
        </p:txBody>
      </p:sp>
      <p:sp>
        <p:nvSpPr>
          <p:cNvPr id="198" name="AutoShape 3"/>
          <p:cNvSpPr>
            <a:spLocks noChangeArrowheads="1"/>
          </p:cNvSpPr>
          <p:nvPr/>
        </p:nvSpPr>
        <p:spPr bwMode="auto">
          <a:xfrm>
            <a:off x="6509250" y="3253940"/>
            <a:ext cx="2311222" cy="1729881"/>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Enterprise Applications</a:t>
            </a:r>
            <a:endParaRPr lang="en-US" sz="1400" dirty="0"/>
          </a:p>
        </p:txBody>
      </p:sp>
      <p:sp>
        <p:nvSpPr>
          <p:cNvPr id="199" name="AutoShape 44"/>
          <p:cNvSpPr>
            <a:spLocks noChangeArrowheads="1"/>
          </p:cNvSpPr>
          <p:nvPr/>
        </p:nvSpPr>
        <p:spPr bwMode="auto">
          <a:xfrm>
            <a:off x="6399558" y="3636835"/>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SOAP</a:t>
            </a:r>
            <a:endParaRPr lang="en-US" sz="1200" b="1"/>
          </a:p>
        </p:txBody>
      </p:sp>
      <p:sp>
        <p:nvSpPr>
          <p:cNvPr id="200" name="AutoShape 44"/>
          <p:cNvSpPr>
            <a:spLocks noChangeArrowheads="1"/>
          </p:cNvSpPr>
          <p:nvPr/>
        </p:nvSpPr>
        <p:spPr bwMode="auto">
          <a:xfrm>
            <a:off x="6399558" y="3924867"/>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JMS</a:t>
            </a:r>
            <a:endParaRPr lang="en-US" sz="1200" b="1"/>
          </a:p>
        </p:txBody>
      </p:sp>
      <p:sp>
        <p:nvSpPr>
          <p:cNvPr id="201" name="AutoShape 44"/>
          <p:cNvSpPr>
            <a:spLocks noChangeArrowheads="1"/>
          </p:cNvSpPr>
          <p:nvPr/>
        </p:nvSpPr>
        <p:spPr bwMode="auto">
          <a:xfrm>
            <a:off x="6399558" y="4212899"/>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dirty="0" smtClean="0"/>
              <a:t>REST</a:t>
            </a:r>
            <a:endParaRPr lang="en-US" sz="1200" b="1" dirty="0"/>
          </a:p>
        </p:txBody>
      </p:sp>
      <p:sp>
        <p:nvSpPr>
          <p:cNvPr id="202" name="Zylinder 5"/>
          <p:cNvSpPr/>
          <p:nvPr/>
        </p:nvSpPr>
        <p:spPr>
          <a:xfrm>
            <a:off x="7681680" y="4067617"/>
            <a:ext cx="780448" cy="3246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RDMBS</a:t>
            </a:r>
            <a:endParaRPr lang="en-US" dirty="0"/>
          </a:p>
        </p:txBody>
      </p:sp>
      <p:sp>
        <p:nvSpPr>
          <p:cNvPr id="203" name="AutoShape 3"/>
          <p:cNvSpPr>
            <a:spLocks noChangeArrowheads="1"/>
          </p:cNvSpPr>
          <p:nvPr/>
        </p:nvSpPr>
        <p:spPr bwMode="auto">
          <a:xfrm>
            <a:off x="710440" y="4393770"/>
            <a:ext cx="1341280" cy="1051770"/>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Internet of Things</a:t>
            </a:r>
            <a:endParaRPr lang="en-US" sz="1400" dirty="0"/>
          </a:p>
        </p:txBody>
      </p:sp>
      <p:sp>
        <p:nvSpPr>
          <p:cNvPr id="204" name="AutoShape 3"/>
          <p:cNvSpPr>
            <a:spLocks noChangeArrowheads="1"/>
          </p:cNvSpPr>
          <p:nvPr/>
        </p:nvSpPr>
        <p:spPr bwMode="auto">
          <a:xfrm>
            <a:off x="710440" y="1813319"/>
            <a:ext cx="1322029" cy="1035635"/>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Mobile Apps</a:t>
            </a:r>
            <a:endParaRPr lang="en-US" sz="1400" dirty="0"/>
          </a:p>
        </p:txBody>
      </p:sp>
      <p:sp>
        <p:nvSpPr>
          <p:cNvPr id="205" name="Zylinder 11"/>
          <p:cNvSpPr/>
          <p:nvPr/>
        </p:nvSpPr>
        <p:spPr>
          <a:xfrm>
            <a:off x="7242775" y="3636835"/>
            <a:ext cx="216024" cy="1080120"/>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Local ESB</a:t>
            </a:r>
            <a:endParaRPr lang="en-US" sz="1200" dirty="0"/>
          </a:p>
        </p:txBody>
      </p:sp>
      <p:sp>
        <p:nvSpPr>
          <p:cNvPr id="206" name="Wolke 14"/>
          <p:cNvSpPr/>
          <p:nvPr/>
        </p:nvSpPr>
        <p:spPr>
          <a:xfrm>
            <a:off x="6388975" y="868377"/>
            <a:ext cx="2016224" cy="115212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External Cloud Service Providers</a:t>
            </a:r>
            <a:endParaRPr lang="en-US" sz="1600" dirty="0"/>
          </a:p>
        </p:txBody>
      </p:sp>
      <p:sp>
        <p:nvSpPr>
          <p:cNvPr id="207" name="Zylinder 15"/>
          <p:cNvSpPr/>
          <p:nvPr/>
        </p:nvSpPr>
        <p:spPr>
          <a:xfrm>
            <a:off x="5425924" y="951373"/>
            <a:ext cx="432048" cy="5328591"/>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Enterprise Service Bus (ESB)</a:t>
            </a:r>
            <a:endParaRPr lang="en-US" sz="1200" dirty="0"/>
          </a:p>
        </p:txBody>
      </p:sp>
      <p:sp>
        <p:nvSpPr>
          <p:cNvPr id="208" name="AutoShape 44"/>
          <p:cNvSpPr>
            <a:spLocks noChangeArrowheads="1"/>
          </p:cNvSpPr>
          <p:nvPr/>
        </p:nvSpPr>
        <p:spPr bwMode="auto">
          <a:xfrm>
            <a:off x="6399558" y="4500931"/>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EJB</a:t>
            </a:r>
            <a:endParaRPr lang="en-US" sz="1200" b="1"/>
          </a:p>
        </p:txBody>
      </p:sp>
      <p:sp>
        <p:nvSpPr>
          <p:cNvPr id="209" name="Zylinder 19"/>
          <p:cNvSpPr/>
          <p:nvPr/>
        </p:nvSpPr>
        <p:spPr>
          <a:xfrm rot="5400000">
            <a:off x="3532371" y="46785"/>
            <a:ext cx="432048" cy="2241223"/>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Cloud to Device Messaging (C2DM)</a:t>
            </a:r>
            <a:endParaRPr lang="en-US" sz="1200" dirty="0"/>
          </a:p>
        </p:txBody>
      </p:sp>
      <p:sp>
        <p:nvSpPr>
          <p:cNvPr id="210" name="Line 5"/>
          <p:cNvSpPr>
            <a:spLocks noChangeShapeType="1"/>
          </p:cNvSpPr>
          <p:nvPr/>
        </p:nvSpPr>
        <p:spPr bwMode="gray">
          <a:xfrm>
            <a:off x="5913123" y="1444441"/>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11" name="Line 5"/>
          <p:cNvSpPr>
            <a:spLocks noChangeShapeType="1"/>
          </p:cNvSpPr>
          <p:nvPr/>
        </p:nvSpPr>
        <p:spPr bwMode="gray">
          <a:xfrm>
            <a:off x="5913123" y="3759685"/>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12" name="Line 5"/>
          <p:cNvSpPr>
            <a:spLocks noChangeShapeType="1"/>
          </p:cNvSpPr>
          <p:nvPr/>
        </p:nvSpPr>
        <p:spPr bwMode="gray">
          <a:xfrm>
            <a:off x="5913123" y="4028624"/>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13" name="Line 5"/>
          <p:cNvSpPr>
            <a:spLocks noChangeShapeType="1"/>
          </p:cNvSpPr>
          <p:nvPr/>
        </p:nvSpPr>
        <p:spPr bwMode="gray">
          <a:xfrm>
            <a:off x="5913123" y="4314583"/>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14" name="Line 5"/>
          <p:cNvSpPr>
            <a:spLocks noChangeShapeType="1"/>
          </p:cNvSpPr>
          <p:nvPr/>
        </p:nvSpPr>
        <p:spPr bwMode="gray">
          <a:xfrm>
            <a:off x="5913123" y="4613198"/>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15" name="Zylinder 25"/>
          <p:cNvSpPr/>
          <p:nvPr/>
        </p:nvSpPr>
        <p:spPr>
          <a:xfrm>
            <a:off x="2977652" y="2420888"/>
            <a:ext cx="432048" cy="2248838"/>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Service Gateway</a:t>
            </a:r>
            <a:endParaRPr lang="en-US" sz="1200" dirty="0"/>
          </a:p>
        </p:txBody>
      </p:sp>
      <p:sp>
        <p:nvSpPr>
          <p:cNvPr id="216" name="Zylinder 26"/>
          <p:cNvSpPr/>
          <p:nvPr/>
        </p:nvSpPr>
        <p:spPr>
          <a:xfrm rot="5400000">
            <a:off x="1394517" y="4896520"/>
            <a:ext cx="288032" cy="504056"/>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CEP</a:t>
            </a:r>
            <a:endParaRPr lang="en-US" sz="1200" dirty="0"/>
          </a:p>
        </p:txBody>
      </p:sp>
      <p:sp>
        <p:nvSpPr>
          <p:cNvPr id="217" name="AutoShape 3"/>
          <p:cNvSpPr>
            <a:spLocks noChangeArrowheads="1"/>
          </p:cNvSpPr>
          <p:nvPr/>
        </p:nvSpPr>
        <p:spPr bwMode="auto">
          <a:xfrm>
            <a:off x="3851920" y="2420888"/>
            <a:ext cx="1197107" cy="648072"/>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200" b="1" dirty="0" smtClean="0"/>
              <a:t>HTTP/JSON Application Server</a:t>
            </a:r>
            <a:endParaRPr lang="en-US" sz="1200" dirty="0"/>
          </a:p>
        </p:txBody>
      </p:sp>
      <p:sp>
        <p:nvSpPr>
          <p:cNvPr id="218" name="Zylinder 29"/>
          <p:cNvSpPr/>
          <p:nvPr/>
        </p:nvSpPr>
        <p:spPr>
          <a:xfrm rot="5400000">
            <a:off x="3617295" y="3784565"/>
            <a:ext cx="432048" cy="2575431"/>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Complex Event Processing (CEP) / Fast Data</a:t>
            </a:r>
            <a:endParaRPr lang="en-US" sz="1200" dirty="0"/>
          </a:p>
        </p:txBody>
      </p:sp>
      <p:pic>
        <p:nvPicPr>
          <p:cNvPr id="219" name="Bild 30"/>
          <p:cNvPicPr>
            <a:picLocks noChangeAspect="1"/>
          </p:cNvPicPr>
          <p:nvPr/>
        </p:nvPicPr>
        <p:blipFill>
          <a:blip r:embed="rId3" cstate="print"/>
          <a:stretch>
            <a:fillRect/>
          </a:stretch>
        </p:blipFill>
        <p:spPr>
          <a:xfrm>
            <a:off x="782449" y="4779818"/>
            <a:ext cx="304675" cy="512746"/>
          </a:xfrm>
          <a:prstGeom prst="rect">
            <a:avLst/>
          </a:prstGeom>
        </p:spPr>
      </p:pic>
      <p:sp>
        <p:nvSpPr>
          <p:cNvPr id="220" name="Zylinder 31"/>
          <p:cNvSpPr/>
          <p:nvPr/>
        </p:nvSpPr>
        <p:spPr>
          <a:xfrm>
            <a:off x="2115499" y="5726704"/>
            <a:ext cx="989312" cy="48441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t>NoSQL</a:t>
            </a:r>
            <a:endParaRPr lang="en-US" sz="1200" dirty="0" smtClean="0"/>
          </a:p>
          <a:p>
            <a:pPr algn="ctr"/>
            <a:r>
              <a:rPr lang="en-US" sz="1200" dirty="0" smtClean="0"/>
              <a:t>/ Big Data</a:t>
            </a:r>
            <a:endParaRPr lang="en-US" dirty="0"/>
          </a:p>
        </p:txBody>
      </p:sp>
      <p:sp>
        <p:nvSpPr>
          <p:cNvPr id="221" name="Line 5"/>
          <p:cNvSpPr>
            <a:spLocks noChangeShapeType="1"/>
          </p:cNvSpPr>
          <p:nvPr/>
        </p:nvSpPr>
        <p:spPr bwMode="gray">
          <a:xfrm>
            <a:off x="2113556" y="5055829"/>
            <a:ext cx="432048" cy="0"/>
          </a:xfrm>
          <a:prstGeom prst="line">
            <a:avLst/>
          </a:prstGeom>
          <a:noFill/>
          <a:ln w="19050">
            <a:solidFill>
              <a:schemeClr val="tx1"/>
            </a:solidFill>
            <a:round/>
            <a:headEnd type="none" w="lg" len="med"/>
            <a:tailEnd type="triangle" w="lg" len="med"/>
          </a:ln>
        </p:spPr>
        <p:txBody>
          <a:bodyPr/>
          <a:lstStyle/>
          <a:p>
            <a:endParaRPr lang="en-US"/>
          </a:p>
        </p:txBody>
      </p:sp>
      <p:sp>
        <p:nvSpPr>
          <p:cNvPr id="222" name="Line 5"/>
          <p:cNvSpPr>
            <a:spLocks noChangeShapeType="1"/>
          </p:cNvSpPr>
          <p:nvPr/>
        </p:nvSpPr>
        <p:spPr bwMode="gray">
          <a:xfrm>
            <a:off x="4833004" y="1167397"/>
            <a:ext cx="576064" cy="0"/>
          </a:xfrm>
          <a:prstGeom prst="line">
            <a:avLst/>
          </a:prstGeom>
          <a:noFill/>
          <a:ln w="19050">
            <a:solidFill>
              <a:schemeClr val="tx1"/>
            </a:solidFill>
            <a:round/>
            <a:headEnd type="triangle" w="lg" len="med"/>
            <a:tailEnd type="none" w="lg" len="med"/>
          </a:ln>
        </p:spPr>
        <p:txBody>
          <a:bodyPr/>
          <a:lstStyle/>
          <a:p>
            <a:endParaRPr lang="en-US"/>
          </a:p>
        </p:txBody>
      </p:sp>
      <p:sp>
        <p:nvSpPr>
          <p:cNvPr id="223" name="Line 5"/>
          <p:cNvSpPr>
            <a:spLocks noChangeShapeType="1"/>
          </p:cNvSpPr>
          <p:nvPr/>
        </p:nvSpPr>
        <p:spPr bwMode="gray">
          <a:xfrm>
            <a:off x="2672762" y="5294656"/>
            <a:ext cx="1" cy="432048"/>
          </a:xfrm>
          <a:prstGeom prst="line">
            <a:avLst/>
          </a:prstGeom>
          <a:noFill/>
          <a:ln w="19050">
            <a:solidFill>
              <a:schemeClr val="tx1"/>
            </a:solidFill>
            <a:round/>
            <a:headEnd type="arrow" w="lg" len="med"/>
            <a:tailEnd type="arrow" w="lg" len="med"/>
          </a:ln>
        </p:spPr>
        <p:txBody>
          <a:bodyPr/>
          <a:lstStyle/>
          <a:p>
            <a:endParaRPr lang="en-US"/>
          </a:p>
        </p:txBody>
      </p:sp>
      <p:cxnSp>
        <p:nvCxnSpPr>
          <p:cNvPr id="224" name="Gerade Verbindung mit Pfeil 45"/>
          <p:cNvCxnSpPr>
            <a:stCxn id="209" idx="3"/>
            <a:endCxn id="204" idx="1"/>
          </p:cNvCxnSpPr>
          <p:nvPr/>
        </p:nvCxnSpPr>
        <p:spPr>
          <a:xfrm rot="10800000" flipV="1">
            <a:off x="710440" y="1167397"/>
            <a:ext cx="1917344" cy="1163740"/>
          </a:xfrm>
          <a:prstGeom prst="bentConnector3">
            <a:avLst>
              <a:gd name="adj1" fmla="val 111923"/>
            </a:avLst>
          </a:prstGeom>
          <a:ln w="190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5" name="Line 5"/>
          <p:cNvSpPr>
            <a:spLocks noChangeShapeType="1"/>
          </p:cNvSpPr>
          <p:nvPr/>
        </p:nvSpPr>
        <p:spPr bwMode="gray">
          <a:xfrm flipV="1">
            <a:off x="5049028" y="2770345"/>
            <a:ext cx="360040" cy="0"/>
          </a:xfrm>
          <a:prstGeom prst="line">
            <a:avLst/>
          </a:prstGeom>
          <a:noFill/>
          <a:ln w="19050">
            <a:solidFill>
              <a:schemeClr val="tx1"/>
            </a:solidFill>
            <a:round/>
            <a:headEnd type="triangle" w="lg" len="med"/>
            <a:tailEnd type="triangle" w="lg" len="med"/>
          </a:ln>
        </p:spPr>
        <p:txBody>
          <a:bodyPr/>
          <a:lstStyle/>
          <a:p>
            <a:endParaRPr lang="en-US"/>
          </a:p>
        </p:txBody>
      </p:sp>
      <p:sp>
        <p:nvSpPr>
          <p:cNvPr id="226" name="Line 5"/>
          <p:cNvSpPr>
            <a:spLocks noChangeShapeType="1"/>
          </p:cNvSpPr>
          <p:nvPr/>
        </p:nvSpPr>
        <p:spPr bwMode="gray">
          <a:xfrm flipV="1">
            <a:off x="3419872" y="2708920"/>
            <a:ext cx="432048" cy="0"/>
          </a:xfrm>
          <a:prstGeom prst="line">
            <a:avLst/>
          </a:prstGeom>
          <a:noFill/>
          <a:ln w="19050">
            <a:solidFill>
              <a:schemeClr val="tx1"/>
            </a:solidFill>
            <a:round/>
            <a:headEnd type="triangle" w="lg" len="med"/>
            <a:tailEnd type="triangle" w="lg" len="med"/>
          </a:ln>
        </p:spPr>
        <p:txBody>
          <a:bodyPr/>
          <a:lstStyle/>
          <a:p>
            <a:endParaRPr lang="en-US"/>
          </a:p>
        </p:txBody>
      </p:sp>
      <p:pic>
        <p:nvPicPr>
          <p:cNvPr id="227" name="Bild 54"/>
          <p:cNvPicPr>
            <a:picLocks noChangeAspect="1"/>
          </p:cNvPicPr>
          <p:nvPr/>
        </p:nvPicPr>
        <p:blipFill>
          <a:blip r:embed="rId4" cstate="print"/>
          <a:stretch>
            <a:fillRect/>
          </a:stretch>
        </p:blipFill>
        <p:spPr>
          <a:xfrm>
            <a:off x="782449" y="2201588"/>
            <a:ext cx="618272" cy="561734"/>
          </a:xfrm>
          <a:prstGeom prst="rect">
            <a:avLst/>
          </a:prstGeom>
        </p:spPr>
      </p:pic>
      <p:sp>
        <p:nvSpPr>
          <p:cNvPr id="228" name="AutoShape 3"/>
          <p:cNvSpPr>
            <a:spLocks noChangeArrowheads="1"/>
          </p:cNvSpPr>
          <p:nvPr/>
        </p:nvSpPr>
        <p:spPr bwMode="auto">
          <a:xfrm>
            <a:off x="6499624" y="2236529"/>
            <a:ext cx="2320848" cy="762538"/>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BPM  und SOA </a:t>
            </a:r>
            <a:br>
              <a:rPr lang="en-US" sz="1400" b="1" dirty="0" smtClean="0"/>
            </a:br>
            <a:r>
              <a:rPr lang="en-US" sz="1400" b="1" dirty="0" smtClean="0"/>
              <a:t>Platform</a:t>
            </a:r>
            <a:endParaRPr lang="en-US" sz="1400" dirty="0"/>
          </a:p>
        </p:txBody>
      </p:sp>
      <p:sp>
        <p:nvSpPr>
          <p:cNvPr id="229" name="AutoShape 44"/>
          <p:cNvSpPr>
            <a:spLocks noChangeArrowheads="1"/>
          </p:cNvSpPr>
          <p:nvPr/>
        </p:nvSpPr>
        <p:spPr bwMode="auto">
          <a:xfrm>
            <a:off x="6388975" y="2668577"/>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dirty="0" smtClean="0"/>
              <a:t>REST</a:t>
            </a:r>
            <a:endParaRPr lang="en-US" sz="1200" b="1" dirty="0"/>
          </a:p>
        </p:txBody>
      </p:sp>
      <p:sp>
        <p:nvSpPr>
          <p:cNvPr id="230" name="Line 5"/>
          <p:cNvSpPr>
            <a:spLocks noChangeShapeType="1"/>
          </p:cNvSpPr>
          <p:nvPr/>
        </p:nvSpPr>
        <p:spPr bwMode="gray">
          <a:xfrm>
            <a:off x="5913123" y="2791427"/>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31" name="AutoShape 44"/>
          <p:cNvSpPr>
            <a:spLocks noChangeArrowheads="1"/>
          </p:cNvSpPr>
          <p:nvPr/>
        </p:nvSpPr>
        <p:spPr bwMode="auto">
          <a:xfrm>
            <a:off x="6378679" y="2377112"/>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SOAP</a:t>
            </a:r>
            <a:endParaRPr lang="en-US" sz="1200" b="1"/>
          </a:p>
        </p:txBody>
      </p:sp>
      <p:sp>
        <p:nvSpPr>
          <p:cNvPr id="232" name="Line 5"/>
          <p:cNvSpPr>
            <a:spLocks noChangeShapeType="1"/>
          </p:cNvSpPr>
          <p:nvPr/>
        </p:nvSpPr>
        <p:spPr bwMode="gray">
          <a:xfrm>
            <a:off x="5902541" y="2499962"/>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33" name="Line 5"/>
          <p:cNvSpPr>
            <a:spLocks noChangeShapeType="1"/>
          </p:cNvSpPr>
          <p:nvPr/>
        </p:nvSpPr>
        <p:spPr bwMode="gray">
          <a:xfrm flipV="1">
            <a:off x="3419872" y="4365103"/>
            <a:ext cx="432048" cy="0"/>
          </a:xfrm>
          <a:prstGeom prst="line">
            <a:avLst/>
          </a:prstGeom>
          <a:noFill/>
          <a:ln w="19050">
            <a:solidFill>
              <a:schemeClr val="tx1"/>
            </a:solidFill>
            <a:round/>
            <a:headEnd type="triangle" w="lg" len="med"/>
            <a:tailEnd type="triangle" w="lg" len="med"/>
          </a:ln>
        </p:spPr>
        <p:txBody>
          <a:bodyPr/>
          <a:lstStyle/>
          <a:p>
            <a:endParaRPr lang="en-US"/>
          </a:p>
        </p:txBody>
      </p:sp>
      <p:sp>
        <p:nvSpPr>
          <p:cNvPr id="234" name="Line 5"/>
          <p:cNvSpPr>
            <a:spLocks noChangeShapeType="1"/>
          </p:cNvSpPr>
          <p:nvPr/>
        </p:nvSpPr>
        <p:spPr bwMode="gray">
          <a:xfrm flipH="1">
            <a:off x="4067944" y="1412777"/>
            <a:ext cx="0" cy="1008112"/>
          </a:xfrm>
          <a:prstGeom prst="line">
            <a:avLst/>
          </a:prstGeom>
          <a:noFill/>
          <a:ln w="19050">
            <a:solidFill>
              <a:schemeClr val="tx1"/>
            </a:solidFill>
            <a:round/>
            <a:headEnd type="triangle" w="lg" len="med"/>
            <a:tailEnd type="triangle" w="lg" len="med"/>
          </a:ln>
        </p:spPr>
        <p:txBody>
          <a:bodyPr/>
          <a:lstStyle/>
          <a:p>
            <a:endParaRPr lang="en-US"/>
          </a:p>
        </p:txBody>
      </p:sp>
      <p:sp>
        <p:nvSpPr>
          <p:cNvPr id="235" name="Zylinder 64"/>
          <p:cNvSpPr/>
          <p:nvPr/>
        </p:nvSpPr>
        <p:spPr>
          <a:xfrm>
            <a:off x="1502529" y="2403282"/>
            <a:ext cx="360040" cy="28803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DB</a:t>
            </a:r>
            <a:endParaRPr lang="en-US" sz="1000" dirty="0"/>
          </a:p>
        </p:txBody>
      </p:sp>
      <p:sp>
        <p:nvSpPr>
          <p:cNvPr id="236" name="AutoShape 3"/>
          <p:cNvSpPr>
            <a:spLocks noChangeArrowheads="1"/>
          </p:cNvSpPr>
          <p:nvPr/>
        </p:nvSpPr>
        <p:spPr bwMode="auto">
          <a:xfrm>
            <a:off x="3851920" y="4005063"/>
            <a:ext cx="1224136" cy="648072"/>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200" b="1" dirty="0" smtClean="0"/>
              <a:t>LDAP / Enterprise IDM</a:t>
            </a:r>
            <a:endParaRPr lang="en-US" sz="1200" dirty="0"/>
          </a:p>
        </p:txBody>
      </p:sp>
      <p:sp>
        <p:nvSpPr>
          <p:cNvPr id="237" name="AutoShape 3"/>
          <p:cNvSpPr>
            <a:spLocks noChangeArrowheads="1"/>
          </p:cNvSpPr>
          <p:nvPr/>
        </p:nvSpPr>
        <p:spPr bwMode="auto">
          <a:xfrm>
            <a:off x="3608867" y="5726704"/>
            <a:ext cx="1512168" cy="504056"/>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400" b="1" dirty="0" smtClean="0"/>
              <a:t>(Big) Data Analytics</a:t>
            </a:r>
            <a:endParaRPr lang="en-US" sz="1400" dirty="0"/>
          </a:p>
        </p:txBody>
      </p:sp>
      <p:sp>
        <p:nvSpPr>
          <p:cNvPr id="238" name="Line 5"/>
          <p:cNvSpPr>
            <a:spLocks noChangeShapeType="1"/>
          </p:cNvSpPr>
          <p:nvPr/>
        </p:nvSpPr>
        <p:spPr bwMode="gray">
          <a:xfrm>
            <a:off x="4328947" y="5294656"/>
            <a:ext cx="1" cy="432048"/>
          </a:xfrm>
          <a:prstGeom prst="line">
            <a:avLst/>
          </a:prstGeom>
          <a:noFill/>
          <a:ln w="19050">
            <a:solidFill>
              <a:schemeClr val="tx1"/>
            </a:solidFill>
            <a:round/>
            <a:headEnd type="arrow" w="lg" len="med"/>
            <a:tailEnd type="arrow" w="lg" len="med"/>
          </a:ln>
        </p:spPr>
        <p:txBody>
          <a:bodyPr/>
          <a:lstStyle/>
          <a:p>
            <a:endParaRPr lang="en-US"/>
          </a:p>
        </p:txBody>
      </p:sp>
      <p:sp>
        <p:nvSpPr>
          <p:cNvPr id="239" name="Line 5"/>
          <p:cNvSpPr>
            <a:spLocks noChangeShapeType="1"/>
          </p:cNvSpPr>
          <p:nvPr/>
        </p:nvSpPr>
        <p:spPr bwMode="gray">
          <a:xfrm flipH="1">
            <a:off x="3104812" y="5993570"/>
            <a:ext cx="504056" cy="0"/>
          </a:xfrm>
          <a:prstGeom prst="line">
            <a:avLst/>
          </a:prstGeom>
          <a:noFill/>
          <a:ln w="19050">
            <a:solidFill>
              <a:schemeClr val="tx1"/>
            </a:solidFill>
            <a:round/>
            <a:headEnd type="arrow" w="lg" len="med"/>
            <a:tailEnd type="arrow" w="lg" len="med"/>
          </a:ln>
        </p:spPr>
        <p:txBody>
          <a:bodyPr/>
          <a:lstStyle/>
          <a:p>
            <a:endParaRPr lang="en-US"/>
          </a:p>
        </p:txBody>
      </p:sp>
      <p:sp>
        <p:nvSpPr>
          <p:cNvPr id="240" name="Line 5"/>
          <p:cNvSpPr>
            <a:spLocks noChangeShapeType="1"/>
          </p:cNvSpPr>
          <p:nvPr/>
        </p:nvSpPr>
        <p:spPr bwMode="gray">
          <a:xfrm>
            <a:off x="5121035" y="5078632"/>
            <a:ext cx="288032" cy="0"/>
          </a:xfrm>
          <a:prstGeom prst="line">
            <a:avLst/>
          </a:prstGeom>
          <a:noFill/>
          <a:ln w="19050">
            <a:solidFill>
              <a:schemeClr val="tx1"/>
            </a:solidFill>
            <a:round/>
            <a:headEnd type="none" w="lg" len="med"/>
            <a:tailEnd type="triangle" w="lg" len="med"/>
          </a:ln>
        </p:spPr>
        <p:txBody>
          <a:bodyPr/>
          <a:lstStyle/>
          <a:p>
            <a:endParaRPr lang="en-US"/>
          </a:p>
        </p:txBody>
      </p:sp>
      <p:sp>
        <p:nvSpPr>
          <p:cNvPr id="241" name="AutoShape 44"/>
          <p:cNvSpPr>
            <a:spLocks noChangeArrowheads="1"/>
          </p:cNvSpPr>
          <p:nvPr/>
        </p:nvSpPr>
        <p:spPr bwMode="auto">
          <a:xfrm>
            <a:off x="7674823" y="3615669"/>
            <a:ext cx="792088" cy="360040"/>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100" b="1" dirty="0" smtClean="0"/>
              <a:t>Business</a:t>
            </a:r>
          </a:p>
          <a:p>
            <a:pPr algn="ctr" defTabSz="930275" eaLnBrk="0" hangingPunct="0"/>
            <a:r>
              <a:rPr lang="en-US" sz="1100" b="1" dirty="0" smtClean="0"/>
              <a:t>Logic</a:t>
            </a:r>
            <a:endParaRPr lang="en-US" sz="1100" b="1" dirty="0"/>
          </a:p>
        </p:txBody>
      </p:sp>
      <p:sp>
        <p:nvSpPr>
          <p:cNvPr id="242" name="Zylinder 96"/>
          <p:cNvSpPr/>
          <p:nvPr/>
        </p:nvSpPr>
        <p:spPr>
          <a:xfrm>
            <a:off x="7674823" y="4515200"/>
            <a:ext cx="780448" cy="3246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t>NoSQL</a:t>
            </a:r>
            <a:endParaRPr lang="en-US" dirty="0"/>
          </a:p>
        </p:txBody>
      </p:sp>
      <p:sp>
        <p:nvSpPr>
          <p:cNvPr id="243" name="AutoShape 3"/>
          <p:cNvSpPr>
            <a:spLocks noChangeArrowheads="1"/>
          </p:cNvSpPr>
          <p:nvPr/>
        </p:nvSpPr>
        <p:spPr bwMode="auto">
          <a:xfrm>
            <a:off x="710440" y="3127734"/>
            <a:ext cx="1323634" cy="1025089"/>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Web Apps</a:t>
            </a:r>
            <a:endParaRPr lang="en-US" sz="1400" dirty="0"/>
          </a:p>
        </p:txBody>
      </p:sp>
      <p:sp>
        <p:nvSpPr>
          <p:cNvPr id="244" name="Rectangle 63"/>
          <p:cNvSpPr/>
          <p:nvPr/>
        </p:nvSpPr>
        <p:spPr>
          <a:xfrm>
            <a:off x="800436" y="3541621"/>
            <a:ext cx="577516" cy="519764"/>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smtClean="0">
              <a:solidFill>
                <a:schemeClr val="tx1"/>
              </a:solidFill>
            </a:endParaRPr>
          </a:p>
        </p:txBody>
      </p:sp>
      <p:pic>
        <p:nvPicPr>
          <p:cNvPr id="245" name="Picture 2"/>
          <p:cNvPicPr>
            <a:picLocks noChangeAspect="1" noChangeArrowheads="1"/>
          </p:cNvPicPr>
          <p:nvPr/>
        </p:nvPicPr>
        <p:blipFill>
          <a:blip r:embed="rId5" cstate="print"/>
          <a:srcRect/>
          <a:stretch>
            <a:fillRect/>
          </a:stretch>
        </p:blipFill>
        <p:spPr bwMode="auto">
          <a:xfrm flipH="1">
            <a:off x="894142" y="3676375"/>
            <a:ext cx="386664" cy="294570"/>
          </a:xfrm>
          <a:prstGeom prst="rect">
            <a:avLst/>
          </a:prstGeom>
          <a:noFill/>
          <a:ln w="9525">
            <a:noFill/>
            <a:miter lim="800000"/>
            <a:headEnd/>
            <a:tailEnd/>
          </a:ln>
          <a:effectLst/>
        </p:spPr>
      </p:pic>
      <p:sp>
        <p:nvSpPr>
          <p:cNvPr id="246" name="Zylinder 64"/>
          <p:cNvSpPr/>
          <p:nvPr/>
        </p:nvSpPr>
        <p:spPr>
          <a:xfrm>
            <a:off x="1491300" y="3719981"/>
            <a:ext cx="360040" cy="28803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DB</a:t>
            </a:r>
            <a:endParaRPr lang="en-US" sz="1000" dirty="0"/>
          </a:p>
        </p:txBody>
      </p:sp>
      <p:sp>
        <p:nvSpPr>
          <p:cNvPr id="247" name="AutoShape 3"/>
          <p:cNvSpPr>
            <a:spLocks noChangeArrowheads="1"/>
          </p:cNvSpPr>
          <p:nvPr/>
        </p:nvSpPr>
        <p:spPr bwMode="auto">
          <a:xfrm>
            <a:off x="6509072" y="5279551"/>
            <a:ext cx="2311399" cy="1000414"/>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nchorCtr="0"/>
          <a:lstStyle/>
          <a:p>
            <a:pPr algn="ctr" defTabSz="930275" eaLnBrk="0" hangingPunct="0"/>
            <a:r>
              <a:rPr lang="en-US" sz="1400" b="1" dirty="0" smtClean="0"/>
              <a:t>Analytical Applications</a:t>
            </a:r>
            <a:endParaRPr lang="en-US" sz="1400" dirty="0"/>
          </a:p>
        </p:txBody>
      </p:sp>
      <p:sp>
        <p:nvSpPr>
          <p:cNvPr id="248" name="Zylinder 31"/>
          <p:cNvSpPr/>
          <p:nvPr/>
        </p:nvSpPr>
        <p:spPr>
          <a:xfrm>
            <a:off x="7733182" y="5669017"/>
            <a:ext cx="989312" cy="48441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Data Warehouse</a:t>
            </a:r>
            <a:endParaRPr lang="en-US" dirty="0"/>
          </a:p>
        </p:txBody>
      </p:sp>
      <p:sp>
        <p:nvSpPr>
          <p:cNvPr id="249" name="Line 5"/>
          <p:cNvSpPr>
            <a:spLocks noChangeShapeType="1"/>
          </p:cNvSpPr>
          <p:nvPr/>
        </p:nvSpPr>
        <p:spPr bwMode="gray">
          <a:xfrm flipV="1">
            <a:off x="5907938" y="5602631"/>
            <a:ext cx="601133" cy="0"/>
          </a:xfrm>
          <a:prstGeom prst="line">
            <a:avLst/>
          </a:prstGeom>
          <a:noFill/>
          <a:ln w="19050">
            <a:solidFill>
              <a:schemeClr val="tx1"/>
            </a:solidFill>
            <a:round/>
            <a:headEnd type="triangle" w="lg" len="med"/>
            <a:tailEnd type="triangle" w="lg" len="med"/>
          </a:ln>
        </p:spPr>
        <p:txBody>
          <a:bodyPr/>
          <a:lstStyle/>
          <a:p>
            <a:endParaRPr lang="en-US"/>
          </a:p>
        </p:txBody>
      </p:sp>
      <p:sp>
        <p:nvSpPr>
          <p:cNvPr id="250" name="AutoShape 44"/>
          <p:cNvSpPr>
            <a:spLocks noChangeArrowheads="1"/>
          </p:cNvSpPr>
          <p:nvPr/>
        </p:nvSpPr>
        <p:spPr bwMode="auto">
          <a:xfrm>
            <a:off x="6576804" y="5765330"/>
            <a:ext cx="1024467" cy="360040"/>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100" b="1" dirty="0" smtClean="0"/>
              <a:t>Data Integration</a:t>
            </a:r>
            <a:endParaRPr lang="en-US" sz="1100" b="1" dirty="0"/>
          </a:p>
        </p:txBody>
      </p:sp>
      <p:cxnSp>
        <p:nvCxnSpPr>
          <p:cNvPr id="251" name="Gerade Verbindung mit Pfeil 45"/>
          <p:cNvCxnSpPr>
            <a:stCxn id="209" idx="3"/>
            <a:endCxn id="197" idx="1"/>
          </p:cNvCxnSpPr>
          <p:nvPr/>
        </p:nvCxnSpPr>
        <p:spPr>
          <a:xfrm rot="10800000" flipV="1">
            <a:off x="789392" y="1167397"/>
            <a:ext cx="1838393" cy="2425094"/>
          </a:xfrm>
          <a:prstGeom prst="bentConnector3">
            <a:avLst>
              <a:gd name="adj1" fmla="val 124870"/>
            </a:avLst>
          </a:prstGeom>
          <a:ln w="190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52" name="Line 5"/>
          <p:cNvSpPr>
            <a:spLocks noChangeShapeType="1"/>
          </p:cNvSpPr>
          <p:nvPr/>
        </p:nvSpPr>
        <p:spPr bwMode="gray">
          <a:xfrm>
            <a:off x="2041548" y="3861048"/>
            <a:ext cx="936104" cy="0"/>
          </a:xfrm>
          <a:prstGeom prst="line">
            <a:avLst/>
          </a:prstGeom>
          <a:noFill/>
          <a:ln w="19050">
            <a:solidFill>
              <a:schemeClr val="tx1"/>
            </a:solidFill>
            <a:round/>
            <a:headEnd type="triangle" w="lg" len="med"/>
            <a:tailEnd type="triangle" w="lg" len="med"/>
          </a:ln>
        </p:spPr>
        <p:txBody>
          <a:bodyPr/>
          <a:lstStyle/>
          <a:p>
            <a:endParaRPr lang="en-US"/>
          </a:p>
        </p:txBody>
      </p:sp>
      <p:sp>
        <p:nvSpPr>
          <p:cNvPr id="253" name="Line 5"/>
          <p:cNvSpPr>
            <a:spLocks noChangeShapeType="1"/>
          </p:cNvSpPr>
          <p:nvPr/>
        </p:nvSpPr>
        <p:spPr bwMode="gray">
          <a:xfrm flipV="1">
            <a:off x="2041548" y="2780928"/>
            <a:ext cx="864096" cy="0"/>
          </a:xfrm>
          <a:prstGeom prst="line">
            <a:avLst/>
          </a:prstGeom>
          <a:noFill/>
          <a:ln w="19050">
            <a:solidFill>
              <a:schemeClr val="tx1"/>
            </a:solidFill>
            <a:round/>
            <a:headEnd type="triangle" w="lg" len="med"/>
            <a:tailEnd type="triangle" w="lg" len="med"/>
          </a:ln>
        </p:spPr>
        <p:txBody>
          <a:bodyPr/>
          <a:lstStyle/>
          <a:p>
            <a:endParaRPr lang="en-US"/>
          </a:p>
        </p:txBody>
      </p:sp>
      <p:sp>
        <p:nvSpPr>
          <p:cNvPr id="254" name="Line 5"/>
          <p:cNvSpPr>
            <a:spLocks noChangeShapeType="1"/>
          </p:cNvSpPr>
          <p:nvPr/>
        </p:nvSpPr>
        <p:spPr bwMode="gray">
          <a:xfrm>
            <a:off x="2051720" y="4581127"/>
            <a:ext cx="936104" cy="1"/>
          </a:xfrm>
          <a:prstGeom prst="line">
            <a:avLst/>
          </a:prstGeom>
          <a:noFill/>
          <a:ln w="19050">
            <a:solidFill>
              <a:schemeClr val="tx1"/>
            </a:solidFill>
            <a:round/>
            <a:headEnd type="triangle" w="lg" len="med"/>
            <a:tailEnd type="triangle" w="lg" len="med"/>
          </a:ln>
        </p:spPr>
        <p:txBody>
          <a:bodyPr/>
          <a:lstStyle/>
          <a:p>
            <a:endParaRPr lang="en-US"/>
          </a:p>
        </p:txBody>
      </p:sp>
      <p:sp>
        <p:nvSpPr>
          <p:cNvPr id="255" name="Line 5"/>
          <p:cNvSpPr>
            <a:spLocks noChangeShapeType="1"/>
          </p:cNvSpPr>
          <p:nvPr/>
        </p:nvSpPr>
        <p:spPr bwMode="gray">
          <a:xfrm flipV="1">
            <a:off x="5076056" y="4365103"/>
            <a:ext cx="360039" cy="0"/>
          </a:xfrm>
          <a:prstGeom prst="line">
            <a:avLst/>
          </a:prstGeom>
          <a:noFill/>
          <a:ln w="19050">
            <a:solidFill>
              <a:schemeClr val="tx1"/>
            </a:solidFill>
            <a:round/>
            <a:headEnd type="triangle" w="lg" len="med"/>
            <a:tailEnd type="triangle" w="lg" len="med"/>
          </a:ln>
        </p:spPr>
        <p:txBody>
          <a:bodyPr/>
          <a:lstStyle/>
          <a:p>
            <a:endParaRPr lang="en-US"/>
          </a:p>
        </p:txBody>
      </p:sp>
      <p:sp>
        <p:nvSpPr>
          <p:cNvPr id="256" name="Zylinder 5"/>
          <p:cNvSpPr/>
          <p:nvPr/>
        </p:nvSpPr>
        <p:spPr>
          <a:xfrm>
            <a:off x="4211960" y="1808251"/>
            <a:ext cx="780448" cy="3246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RDMBS</a:t>
            </a:r>
            <a:endParaRPr lang="en-US" dirty="0"/>
          </a:p>
        </p:txBody>
      </p:sp>
      <p:sp>
        <p:nvSpPr>
          <p:cNvPr id="257" name="Line 5"/>
          <p:cNvSpPr>
            <a:spLocks noChangeShapeType="1"/>
          </p:cNvSpPr>
          <p:nvPr/>
        </p:nvSpPr>
        <p:spPr bwMode="gray">
          <a:xfrm flipH="1">
            <a:off x="4572000" y="1412776"/>
            <a:ext cx="0" cy="432048"/>
          </a:xfrm>
          <a:prstGeom prst="line">
            <a:avLst/>
          </a:prstGeom>
          <a:noFill/>
          <a:ln w="19050">
            <a:solidFill>
              <a:schemeClr val="tx1"/>
            </a:solidFill>
            <a:round/>
            <a:headEnd type="triangle" w="lg" len="med"/>
            <a:tailEnd type="triangle" w="lg" len="med"/>
          </a:ln>
        </p:spPr>
        <p:txBody>
          <a:bodyPr/>
          <a:lstStyle/>
          <a:p>
            <a:endParaRPr lang="en-US"/>
          </a:p>
        </p:txBody>
      </p:sp>
      <p:sp>
        <p:nvSpPr>
          <p:cNvPr id="258" name="Line 5"/>
          <p:cNvSpPr>
            <a:spLocks noChangeShapeType="1"/>
          </p:cNvSpPr>
          <p:nvPr/>
        </p:nvSpPr>
        <p:spPr bwMode="gray">
          <a:xfrm flipV="1">
            <a:off x="5004048" y="1988840"/>
            <a:ext cx="360040" cy="0"/>
          </a:xfrm>
          <a:prstGeom prst="line">
            <a:avLst/>
          </a:prstGeom>
          <a:noFill/>
          <a:ln w="19050">
            <a:solidFill>
              <a:schemeClr val="tx1"/>
            </a:solidFill>
            <a:round/>
            <a:headEnd type="triangle" w="lg" len="med"/>
            <a:tailEnd type="triangle" w="lg" len="med"/>
          </a:ln>
        </p:spPr>
        <p:txBody>
          <a:bodyPr/>
          <a:lstStyle/>
          <a:p>
            <a:endParaRPr lang="en-US"/>
          </a:p>
        </p:txBody>
      </p:sp>
      <p:sp>
        <p:nvSpPr>
          <p:cNvPr id="259" name="Line 5"/>
          <p:cNvSpPr>
            <a:spLocks noChangeShapeType="1"/>
          </p:cNvSpPr>
          <p:nvPr/>
        </p:nvSpPr>
        <p:spPr bwMode="gray">
          <a:xfrm>
            <a:off x="3419872" y="3890403"/>
            <a:ext cx="1944216" cy="0"/>
          </a:xfrm>
          <a:prstGeom prst="line">
            <a:avLst/>
          </a:prstGeom>
          <a:noFill/>
          <a:ln w="19050">
            <a:solidFill>
              <a:schemeClr val="tx1"/>
            </a:solidFill>
            <a:round/>
            <a:headEnd type="triangle" w="lg" len="med"/>
            <a:tailEnd type="triangle" w="lg" len="med"/>
          </a:ln>
        </p:spPr>
        <p:txBody>
          <a:bodyPr/>
          <a:lstStyle/>
          <a:p>
            <a:endParaRPr lang="en-US"/>
          </a:p>
        </p:txBody>
      </p:sp>
      <p:sp>
        <p:nvSpPr>
          <p:cNvPr id="260" name="Line 5"/>
          <p:cNvSpPr>
            <a:spLocks noChangeShapeType="1"/>
          </p:cNvSpPr>
          <p:nvPr/>
        </p:nvSpPr>
        <p:spPr bwMode="gray">
          <a:xfrm>
            <a:off x="2051720" y="2276872"/>
            <a:ext cx="3384376" cy="0"/>
          </a:xfrm>
          <a:prstGeom prst="line">
            <a:avLst/>
          </a:prstGeom>
          <a:noFill/>
          <a:ln w="19050">
            <a:solidFill>
              <a:schemeClr val="tx1"/>
            </a:solidFill>
            <a:round/>
            <a:headEnd type="triangle" w="lg" len="med"/>
            <a:tailEnd type="triangle" w="lg" len="med"/>
          </a:ln>
        </p:spPr>
        <p:txBody>
          <a:bodyPr/>
          <a:lstStyle/>
          <a:p>
            <a:endParaRPr lang="en-US"/>
          </a:p>
        </p:txBody>
      </p:sp>
    </p:spTree>
    <p:extLst>
      <p:ext uri="{BB962C8B-B14F-4D97-AF65-F5344CB8AC3E}">
        <p14:creationId xmlns:p14="http://schemas.microsoft.com/office/powerpoint/2010/main" val="1447654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23"/>
          <p:cNvSpPr/>
          <p:nvPr/>
        </p:nvSpPr>
        <p:spPr>
          <a:xfrm>
            <a:off x="399022" y="1196752"/>
            <a:ext cx="2732818" cy="5105400"/>
          </a:xfrm>
          <a:prstGeom prst="roundRect">
            <a:avLst>
              <a:gd name="adj" fmla="val 1790"/>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sp>
        <p:nvSpPr>
          <p:cNvPr id="6" name="Rectangle 25"/>
          <p:cNvSpPr/>
          <p:nvPr/>
        </p:nvSpPr>
        <p:spPr>
          <a:xfrm>
            <a:off x="3059832" y="1222152"/>
            <a:ext cx="187325" cy="5080000"/>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90"/>
          <p:cNvSpPr txBox="1">
            <a:spLocks noChangeArrowheads="1"/>
          </p:cNvSpPr>
          <p:nvPr/>
        </p:nvSpPr>
        <p:spPr bwMode="auto">
          <a:xfrm rot="16200000">
            <a:off x="2510680" y="1818036"/>
            <a:ext cx="1314451"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Operational Layer</a:t>
            </a:r>
          </a:p>
        </p:txBody>
      </p:sp>
      <p:sp>
        <p:nvSpPr>
          <p:cNvPr id="36" name="Zylinder 15"/>
          <p:cNvSpPr/>
          <p:nvPr/>
        </p:nvSpPr>
        <p:spPr>
          <a:xfrm>
            <a:off x="3275856" y="1556792"/>
            <a:ext cx="432048" cy="4480826"/>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Service Gateway</a:t>
            </a:r>
            <a:endParaRPr lang="en-US" sz="1200" dirty="0"/>
          </a:p>
        </p:txBody>
      </p:sp>
      <p:pic>
        <p:nvPicPr>
          <p:cNvPr id="39"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39552" y="1364528"/>
            <a:ext cx="690511" cy="717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6117" y="2725464"/>
            <a:ext cx="683946" cy="71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34212" y="3668274"/>
            <a:ext cx="695851" cy="72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Wolke 14"/>
          <p:cNvSpPr/>
          <p:nvPr/>
        </p:nvSpPr>
        <p:spPr>
          <a:xfrm>
            <a:off x="1426941" y="4725144"/>
            <a:ext cx="1560883" cy="112786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Cloud Service Provider</a:t>
            </a:r>
            <a:endParaRPr lang="en-US" sz="1600" dirty="0"/>
          </a:p>
        </p:txBody>
      </p:sp>
      <p:sp>
        <p:nvSpPr>
          <p:cNvPr id="43" name="AutoShape 3"/>
          <p:cNvSpPr>
            <a:spLocks noChangeArrowheads="1"/>
          </p:cNvSpPr>
          <p:nvPr/>
        </p:nvSpPr>
        <p:spPr bwMode="auto">
          <a:xfrm>
            <a:off x="1426941" y="3199965"/>
            <a:ext cx="1197107" cy="648072"/>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200" b="1" dirty="0" smtClean="0"/>
              <a:t>Local Application Server</a:t>
            </a:r>
            <a:endParaRPr lang="en-US" sz="1200" dirty="0"/>
          </a:p>
        </p:txBody>
      </p:sp>
      <p:pic>
        <p:nvPicPr>
          <p:cNvPr id="44"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26941" y="1995810"/>
            <a:ext cx="683946" cy="71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39552" y="4524113"/>
            <a:ext cx="695851" cy="72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51457" y="5377902"/>
            <a:ext cx="683946" cy="71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Rounded Rectangle 27"/>
          <p:cNvSpPr/>
          <p:nvPr/>
        </p:nvSpPr>
        <p:spPr>
          <a:xfrm>
            <a:off x="6109448" y="1191220"/>
            <a:ext cx="1193800"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grpSp>
        <p:nvGrpSpPr>
          <p:cNvPr id="50" name="Group 89"/>
          <p:cNvGrpSpPr>
            <a:grpSpLocks/>
          </p:cNvGrpSpPr>
          <p:nvPr/>
        </p:nvGrpSpPr>
        <p:grpSpPr bwMode="auto">
          <a:xfrm>
            <a:off x="4218736" y="1345267"/>
            <a:ext cx="1527175" cy="1607019"/>
            <a:chOff x="4486275" y="714024"/>
            <a:chExt cx="1527175" cy="1205264"/>
          </a:xfrm>
        </p:grpSpPr>
        <p:sp>
          <p:nvSpPr>
            <p:cNvPr id="51" name="Rounded Rectangle 30"/>
            <p:cNvSpPr/>
            <p:nvPr/>
          </p:nvSpPr>
          <p:spPr>
            <a:xfrm>
              <a:off x="4486275" y="714024"/>
              <a:ext cx="1527175" cy="1205264"/>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err="1"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IoT</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 Identity </a:t>
              </a: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&amp; Access </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Management</a:t>
              </a:r>
              <a:endPar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endParaRPr>
            </a:p>
          </p:txBody>
        </p:sp>
        <p:sp>
          <p:nvSpPr>
            <p:cNvPr id="52" name="Rounded Rectangle 34"/>
            <p:cNvSpPr/>
            <p:nvPr/>
          </p:nvSpPr>
          <p:spPr>
            <a:xfrm>
              <a:off x="4532281" y="1156341"/>
              <a:ext cx="1430337" cy="296982"/>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smtClean="0"/>
                <a:t>Device Access Management</a:t>
              </a:r>
              <a:endParaRPr lang="en-US" sz="700" dirty="0"/>
            </a:p>
          </p:txBody>
        </p:sp>
        <p:sp>
          <p:nvSpPr>
            <p:cNvPr id="53" name="Rounded Rectangle 35"/>
            <p:cNvSpPr/>
            <p:nvPr/>
          </p:nvSpPr>
          <p:spPr>
            <a:xfrm>
              <a:off x="4525995" y="1497555"/>
              <a:ext cx="1430337" cy="29040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smtClean="0"/>
                <a:t>Device Identity Management</a:t>
              </a:r>
              <a:endParaRPr lang="en-US" sz="700" dirty="0"/>
            </a:p>
          </p:txBody>
        </p:sp>
      </p:grpSp>
      <p:grpSp>
        <p:nvGrpSpPr>
          <p:cNvPr id="54" name="Group 93"/>
          <p:cNvGrpSpPr>
            <a:grpSpLocks/>
          </p:cNvGrpSpPr>
          <p:nvPr/>
        </p:nvGrpSpPr>
        <p:grpSpPr bwMode="auto">
          <a:xfrm>
            <a:off x="4223498" y="3201681"/>
            <a:ext cx="1527175" cy="1479913"/>
            <a:chOff x="4491038" y="2049463"/>
            <a:chExt cx="1527175" cy="1109935"/>
          </a:xfrm>
        </p:grpSpPr>
        <p:sp>
          <p:nvSpPr>
            <p:cNvPr id="55" name="Rounded Rectangle 37"/>
            <p:cNvSpPr/>
            <p:nvPr/>
          </p:nvSpPr>
          <p:spPr>
            <a:xfrm>
              <a:off x="4491038" y="2049463"/>
              <a:ext cx="1527175" cy="1109935"/>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err="1"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IoT</a:t>
              </a: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 Management</a:t>
              </a:r>
              <a:endPar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endParaRPr>
            </a:p>
          </p:txBody>
        </p:sp>
        <p:sp>
          <p:nvSpPr>
            <p:cNvPr id="56" name="Rounded Rectangle 38"/>
            <p:cNvSpPr/>
            <p:nvPr/>
          </p:nvSpPr>
          <p:spPr>
            <a:xfrm>
              <a:off x="4532313" y="2319152"/>
              <a:ext cx="1430337" cy="334744"/>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Device Registration &amp; Management</a:t>
              </a:r>
              <a:endParaRPr lang="en-US" sz="700" dirty="0"/>
            </a:p>
          </p:txBody>
        </p:sp>
        <p:sp>
          <p:nvSpPr>
            <p:cNvPr id="57" name="Rounded Rectangle 41"/>
            <p:cNvSpPr/>
            <p:nvPr/>
          </p:nvSpPr>
          <p:spPr>
            <a:xfrm>
              <a:off x="4541838" y="2717083"/>
              <a:ext cx="1430337" cy="315939"/>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Applications </a:t>
              </a:r>
              <a:r>
                <a:rPr lang="en-US" sz="700" dirty="0" smtClean="0"/>
                <a:t>Provisioning &amp; Management </a:t>
              </a:r>
              <a:endParaRPr lang="en-US" sz="700" dirty="0"/>
            </a:p>
          </p:txBody>
        </p:sp>
      </p:grpSp>
      <p:grpSp>
        <p:nvGrpSpPr>
          <p:cNvPr id="58" name="Group 94"/>
          <p:cNvGrpSpPr>
            <a:grpSpLocks/>
          </p:cNvGrpSpPr>
          <p:nvPr/>
        </p:nvGrpSpPr>
        <p:grpSpPr bwMode="auto">
          <a:xfrm>
            <a:off x="4228261" y="4984286"/>
            <a:ext cx="1527175" cy="1210733"/>
            <a:chOff x="4495800" y="3443288"/>
            <a:chExt cx="1527175" cy="908050"/>
          </a:xfrm>
        </p:grpSpPr>
        <p:sp>
          <p:nvSpPr>
            <p:cNvPr id="59" name="Rounded Rectangle 42"/>
            <p:cNvSpPr/>
            <p:nvPr/>
          </p:nvSpPr>
          <p:spPr>
            <a:xfrm>
              <a:off x="4495800" y="3443288"/>
              <a:ext cx="1527175" cy="908050"/>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Data Routing &amp; Analysis</a:t>
              </a:r>
            </a:p>
          </p:txBody>
        </p:sp>
        <p:sp>
          <p:nvSpPr>
            <p:cNvPr id="60" name="Rounded Rectangle 43"/>
            <p:cNvSpPr/>
            <p:nvPr/>
          </p:nvSpPr>
          <p:spPr>
            <a:xfrm>
              <a:off x="4529138" y="4097338"/>
              <a:ext cx="1430337" cy="20478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Distributed Data Grid</a:t>
              </a:r>
            </a:p>
          </p:txBody>
        </p:sp>
        <p:sp>
          <p:nvSpPr>
            <p:cNvPr id="61" name="Rounded Rectangle 44"/>
            <p:cNvSpPr/>
            <p:nvPr/>
          </p:nvSpPr>
          <p:spPr>
            <a:xfrm>
              <a:off x="4535488" y="3841750"/>
              <a:ext cx="1428750" cy="204788"/>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smtClean="0"/>
                <a:t>Event </a:t>
              </a:r>
              <a:r>
                <a:rPr lang="en-US" sz="700" dirty="0"/>
                <a:t>Processing</a:t>
              </a:r>
            </a:p>
          </p:txBody>
        </p:sp>
      </p:grpSp>
      <p:sp>
        <p:nvSpPr>
          <p:cNvPr id="62" name="Rounded Rectangle 46"/>
          <p:cNvSpPr/>
          <p:nvPr/>
        </p:nvSpPr>
        <p:spPr>
          <a:xfrm>
            <a:off x="7419136" y="1178520"/>
            <a:ext cx="1203325" cy="5118100"/>
          </a:xfrm>
          <a:prstGeom prst="roundRect">
            <a:avLst>
              <a:gd name="adj" fmla="val 4775"/>
            </a:avLst>
          </a:prstGeom>
          <a:gradFill flip="none" rotWithShape="1">
            <a:gsLst>
              <a:gs pos="0">
                <a:schemeClr val="accent3">
                  <a:shade val="51000"/>
                  <a:satMod val="130000"/>
                  <a:alpha val="15000"/>
                </a:schemeClr>
              </a:gs>
              <a:gs pos="80000">
                <a:schemeClr val="accent3">
                  <a:shade val="93000"/>
                  <a:satMod val="130000"/>
                  <a:alpha val="15000"/>
                </a:schemeClr>
              </a:gs>
              <a:gs pos="100000">
                <a:schemeClr val="accent3">
                  <a:shade val="94000"/>
                  <a:satMod val="135000"/>
                  <a:alpha val="15000"/>
                </a:schemeClr>
              </a:gs>
            </a:gsLst>
            <a:lin ang="16200000" scaled="0"/>
            <a:tileRect/>
          </a:gradFill>
          <a:ln>
            <a:solidFill>
              <a:schemeClr val="accent4">
                <a:lumMod val="40000"/>
                <a:lumOff val="60000"/>
              </a:schemeClr>
            </a:solidFill>
          </a:ln>
          <a:effectLst/>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p>
        </p:txBody>
      </p:sp>
      <p:grpSp>
        <p:nvGrpSpPr>
          <p:cNvPr id="63" name="Group 95"/>
          <p:cNvGrpSpPr>
            <a:grpSpLocks/>
          </p:cNvGrpSpPr>
          <p:nvPr/>
        </p:nvGrpSpPr>
        <p:grpSpPr bwMode="auto">
          <a:xfrm>
            <a:off x="6142785" y="2272835"/>
            <a:ext cx="1117600" cy="990600"/>
            <a:chOff x="6410325" y="1409700"/>
            <a:chExt cx="1117600" cy="742950"/>
          </a:xfrm>
        </p:grpSpPr>
        <p:sp>
          <p:nvSpPr>
            <p:cNvPr id="64" name="Rounded Rectangle 47"/>
            <p:cNvSpPr/>
            <p:nvPr/>
          </p:nvSpPr>
          <p:spPr>
            <a:xfrm>
              <a:off x="6410325" y="1409700"/>
              <a:ext cx="1117600" cy="742950"/>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Big Data</a:t>
              </a:r>
            </a:p>
          </p:txBody>
        </p:sp>
        <p:sp>
          <p:nvSpPr>
            <p:cNvPr id="65" name="Rounded Rectangle 48"/>
            <p:cNvSpPr/>
            <p:nvPr/>
          </p:nvSpPr>
          <p:spPr>
            <a:xfrm>
              <a:off x="6443663" y="1898650"/>
              <a:ext cx="1057275" cy="204788"/>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Big Data Store</a:t>
              </a:r>
            </a:p>
          </p:txBody>
        </p:sp>
        <p:sp>
          <p:nvSpPr>
            <p:cNvPr id="66" name="Rounded Rectangle 49"/>
            <p:cNvSpPr/>
            <p:nvPr/>
          </p:nvSpPr>
          <p:spPr>
            <a:xfrm>
              <a:off x="6448425" y="1644650"/>
              <a:ext cx="1058863" cy="203200"/>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Data Aggregator</a:t>
              </a:r>
            </a:p>
          </p:txBody>
        </p:sp>
      </p:grpSp>
      <p:grpSp>
        <p:nvGrpSpPr>
          <p:cNvPr id="67" name="Group 96"/>
          <p:cNvGrpSpPr>
            <a:grpSpLocks/>
          </p:cNvGrpSpPr>
          <p:nvPr/>
        </p:nvGrpSpPr>
        <p:grpSpPr bwMode="auto">
          <a:xfrm>
            <a:off x="6141198" y="3424302"/>
            <a:ext cx="1117600" cy="738717"/>
            <a:chOff x="6408738" y="2273300"/>
            <a:chExt cx="1117600" cy="554038"/>
          </a:xfrm>
        </p:grpSpPr>
        <p:sp>
          <p:nvSpPr>
            <p:cNvPr id="68" name="Rounded Rectangle 50"/>
            <p:cNvSpPr/>
            <p:nvPr/>
          </p:nvSpPr>
          <p:spPr>
            <a:xfrm>
              <a:off x="6408738" y="2273300"/>
              <a:ext cx="1117600" cy="554038"/>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smtClean="0">
                  <a:solidFill>
                    <a:srgbClr val="FFFFFF"/>
                  </a:solidFill>
                  <a:effectLst>
                    <a:outerShdw blurRad="38100" dist="38100" dir="2700000" algn="tl">
                      <a:srgbClr val="000000"/>
                    </a:outerShdw>
                  </a:effectLst>
                  <a:latin typeface="Arial" charset="0"/>
                  <a:ea typeface="ＭＳ Ｐゴシック" charset="0"/>
                  <a:cs typeface="ＭＳ Ｐゴシック" charset="0"/>
                </a:rPr>
                <a:t>NoSQL </a:t>
              </a: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DB</a:t>
              </a:r>
            </a:p>
          </p:txBody>
        </p:sp>
        <p:sp>
          <p:nvSpPr>
            <p:cNvPr id="69" name="Rounded Rectangle 52"/>
            <p:cNvSpPr/>
            <p:nvPr/>
          </p:nvSpPr>
          <p:spPr>
            <a:xfrm>
              <a:off x="6446838" y="2505075"/>
              <a:ext cx="1058862" cy="204788"/>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Key Value Data Store</a:t>
              </a:r>
            </a:p>
          </p:txBody>
        </p:sp>
      </p:grpSp>
      <p:grpSp>
        <p:nvGrpSpPr>
          <p:cNvPr id="70" name="Group 97"/>
          <p:cNvGrpSpPr>
            <a:grpSpLocks/>
          </p:cNvGrpSpPr>
          <p:nvPr/>
        </p:nvGrpSpPr>
        <p:grpSpPr bwMode="auto">
          <a:xfrm>
            <a:off x="6131673" y="4374686"/>
            <a:ext cx="1117600" cy="861483"/>
            <a:chOff x="6399213" y="2986088"/>
            <a:chExt cx="1117600" cy="646112"/>
          </a:xfrm>
        </p:grpSpPr>
        <p:sp>
          <p:nvSpPr>
            <p:cNvPr id="71" name="Rounded Rectangle 53"/>
            <p:cNvSpPr/>
            <p:nvPr/>
          </p:nvSpPr>
          <p:spPr>
            <a:xfrm>
              <a:off x="6399213" y="2986088"/>
              <a:ext cx="1117600" cy="646112"/>
            </a:xfrm>
            <a:prstGeom prst="roundRect">
              <a:avLst>
                <a:gd name="adj" fmla="val 1670"/>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Database</a:t>
              </a:r>
            </a:p>
          </p:txBody>
        </p:sp>
        <p:sp>
          <p:nvSpPr>
            <p:cNvPr id="72" name="Rounded Rectangle 54"/>
            <p:cNvSpPr/>
            <p:nvPr/>
          </p:nvSpPr>
          <p:spPr>
            <a:xfrm>
              <a:off x="6437313" y="3309938"/>
              <a:ext cx="1058862" cy="20478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RDBMS</a:t>
              </a:r>
            </a:p>
          </p:txBody>
        </p:sp>
      </p:grpSp>
      <p:sp>
        <p:nvSpPr>
          <p:cNvPr id="73" name="Rounded Rectangle 56"/>
          <p:cNvSpPr/>
          <p:nvPr/>
        </p:nvSpPr>
        <p:spPr>
          <a:xfrm>
            <a:off x="7461998" y="2321520"/>
            <a:ext cx="1117600" cy="2713567"/>
          </a:xfrm>
          <a:prstGeom prst="roundRect">
            <a:avLst>
              <a:gd name="adj" fmla="val 3332"/>
            </a:avLst>
          </a:prstGeom>
          <a:ln/>
        </p:spPr>
        <p:style>
          <a:lnRef idx="1">
            <a:schemeClr val="accent1"/>
          </a:lnRef>
          <a:fillRef idx="3">
            <a:schemeClr val="accent1"/>
          </a:fillRef>
          <a:effectRef idx="2">
            <a:schemeClr val="accent1"/>
          </a:effectRef>
          <a:fontRef idx="minor">
            <a:schemeClr val="lt1"/>
          </a:fontRef>
        </p:style>
        <p:txBody>
          <a:bodyPr/>
          <a:lstStyle/>
          <a:p>
            <a:pPr algn="ctr">
              <a:defRPr/>
            </a:pPr>
            <a:r>
              <a:rPr lang="en-US" sz="1000" b="1" dirty="0">
                <a:solidFill>
                  <a:srgbClr val="FFFFFF"/>
                </a:solidFill>
                <a:effectLst>
                  <a:outerShdw blurRad="38100" dist="38100" dir="2700000" algn="tl">
                    <a:srgbClr val="000000"/>
                  </a:outerShdw>
                </a:effectLst>
                <a:latin typeface="Arial" charset="0"/>
                <a:ea typeface="ＭＳ Ｐゴシック" charset="0"/>
                <a:cs typeface="ＭＳ Ｐゴシック" charset="0"/>
              </a:rPr>
              <a:t>Business Intelligence</a:t>
            </a:r>
          </a:p>
        </p:txBody>
      </p:sp>
      <p:sp>
        <p:nvSpPr>
          <p:cNvPr id="74" name="Rounded Rectangle 58"/>
          <p:cNvSpPr/>
          <p:nvPr/>
        </p:nvSpPr>
        <p:spPr>
          <a:xfrm>
            <a:off x="7520735" y="3642270"/>
            <a:ext cx="984250" cy="579816"/>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Alerts, Dashboards &amp; Reports</a:t>
            </a:r>
          </a:p>
        </p:txBody>
      </p:sp>
      <p:sp>
        <p:nvSpPr>
          <p:cNvPr id="75" name="Rounded Rectangle 59"/>
          <p:cNvSpPr/>
          <p:nvPr/>
        </p:nvSpPr>
        <p:spPr>
          <a:xfrm>
            <a:off x="7514288" y="4337673"/>
            <a:ext cx="984250" cy="57573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lstStyle/>
          <a:p>
            <a:pPr algn="ctr" fontAlgn="auto">
              <a:spcBef>
                <a:spcPts val="0"/>
              </a:spcBef>
              <a:spcAft>
                <a:spcPts val="0"/>
              </a:spcAft>
              <a:defRPr/>
            </a:pPr>
            <a:r>
              <a:rPr lang="en-US" sz="700" dirty="0"/>
              <a:t>Advanced Analysis &amp; Data Science Tools</a:t>
            </a:r>
          </a:p>
        </p:txBody>
      </p:sp>
      <p:sp>
        <p:nvSpPr>
          <p:cNvPr id="76" name="Rounded Rectangle 60"/>
          <p:cNvSpPr/>
          <p:nvPr/>
        </p:nvSpPr>
        <p:spPr>
          <a:xfrm>
            <a:off x="7519148" y="2943820"/>
            <a:ext cx="984250" cy="603903"/>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Data &amp; Knowledge Discovery Tools</a:t>
            </a:r>
          </a:p>
        </p:txBody>
      </p:sp>
      <p:sp>
        <p:nvSpPr>
          <p:cNvPr id="77" name="Rounded Rectangle 61"/>
          <p:cNvSpPr/>
          <p:nvPr/>
        </p:nvSpPr>
        <p:spPr>
          <a:xfrm>
            <a:off x="6222160" y="5576953"/>
            <a:ext cx="2287588" cy="620183"/>
          </a:xfrm>
          <a:prstGeom prst="roundRect">
            <a:avLst>
              <a:gd name="adj" fmla="val 3332"/>
            </a:avLst>
          </a:prstGeom>
          <a:ln/>
        </p:spPr>
        <p:style>
          <a:lnRef idx="1">
            <a:schemeClr val="accent1"/>
          </a:lnRef>
          <a:fillRef idx="3">
            <a:schemeClr val="accent1"/>
          </a:fillRef>
          <a:effectRef idx="2">
            <a:schemeClr val="accent1"/>
          </a:effectRef>
          <a:fontRef idx="minor">
            <a:schemeClr val="lt1"/>
          </a:fontRef>
        </p:style>
        <p:txBody>
          <a:bodyPr/>
          <a:lstStyle/>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Enterprise </a:t>
            </a:r>
          </a:p>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Integration</a:t>
            </a:r>
          </a:p>
        </p:txBody>
      </p:sp>
      <p:sp>
        <p:nvSpPr>
          <p:cNvPr id="78" name="Rounded Rectangle 62"/>
          <p:cNvSpPr/>
          <p:nvPr/>
        </p:nvSpPr>
        <p:spPr>
          <a:xfrm>
            <a:off x="7149261" y="5678553"/>
            <a:ext cx="1312863" cy="3767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Complex applications integration &amp; SOA</a:t>
            </a:r>
          </a:p>
        </p:txBody>
      </p:sp>
      <p:sp>
        <p:nvSpPr>
          <p:cNvPr id="79" name="Rounded Rectangle 63"/>
          <p:cNvSpPr/>
          <p:nvPr/>
        </p:nvSpPr>
        <p:spPr>
          <a:xfrm>
            <a:off x="6220574" y="1288586"/>
            <a:ext cx="2287587" cy="620183"/>
          </a:xfrm>
          <a:prstGeom prst="roundRect">
            <a:avLst>
              <a:gd name="adj" fmla="val 3332"/>
            </a:avLst>
          </a:prstGeom>
          <a:ln/>
        </p:spPr>
        <p:style>
          <a:lnRef idx="1">
            <a:schemeClr val="accent1"/>
          </a:lnRef>
          <a:fillRef idx="3">
            <a:schemeClr val="accent1"/>
          </a:fillRef>
          <a:effectRef idx="2">
            <a:schemeClr val="accent1"/>
          </a:effectRef>
          <a:fontRef idx="minor">
            <a:schemeClr val="lt1"/>
          </a:fontRef>
        </p:style>
        <p:txBody>
          <a:bodyPr/>
          <a:lstStyle/>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Datacenter</a:t>
            </a:r>
          </a:p>
          <a:p>
            <a:pPr>
              <a:defRPr/>
            </a:pPr>
            <a:r>
              <a:rPr lang="en-US" sz="1000" b="1">
                <a:solidFill>
                  <a:srgbClr val="FFFFFF"/>
                </a:solidFill>
                <a:effectLst>
                  <a:outerShdw blurRad="38100" dist="38100" dir="2700000" algn="tl">
                    <a:srgbClr val="000000"/>
                  </a:outerShdw>
                </a:effectLst>
                <a:latin typeface="Arial" charset="0"/>
                <a:ea typeface="ＭＳ Ｐゴシック" charset="0"/>
                <a:cs typeface="ＭＳ Ｐゴシック" charset="0"/>
              </a:rPr>
              <a:t>Management</a:t>
            </a:r>
          </a:p>
        </p:txBody>
      </p:sp>
      <p:sp>
        <p:nvSpPr>
          <p:cNvPr id="80" name="Rounded Rectangle 64"/>
          <p:cNvSpPr/>
          <p:nvPr/>
        </p:nvSpPr>
        <p:spPr>
          <a:xfrm>
            <a:off x="7146085" y="1392302"/>
            <a:ext cx="1314450" cy="376767"/>
          </a:xfrm>
          <a:prstGeom prst="roundRect">
            <a:avLst>
              <a:gd name="adj" fmla="val 9771"/>
            </a:avLst>
          </a:prstGeom>
          <a:ln/>
          <a:effectLst>
            <a:outerShdw blurRad="50800" dist="38100" dir="2700000">
              <a:srgbClr val="000000">
                <a:alpha val="43000"/>
              </a:srgbClr>
            </a:outerShdw>
          </a:effectLst>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700" dirty="0"/>
              <a:t>Server Management &amp; Monitoring</a:t>
            </a:r>
          </a:p>
        </p:txBody>
      </p:sp>
      <p:sp>
        <p:nvSpPr>
          <p:cNvPr id="81" name="Rectangle 85"/>
          <p:cNvSpPr/>
          <p:nvPr/>
        </p:nvSpPr>
        <p:spPr>
          <a:xfrm>
            <a:off x="5890374" y="1214502"/>
            <a:ext cx="187325" cy="5080000"/>
          </a:xfrm>
          <a:prstGeom prst="rect">
            <a:avLst/>
          </a:prstGeom>
          <a:solidFill>
            <a:srgbClr val="6E7D92">
              <a:alpha val="6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TextBox 90"/>
          <p:cNvSpPr txBox="1">
            <a:spLocks noChangeArrowheads="1"/>
          </p:cNvSpPr>
          <p:nvPr/>
        </p:nvSpPr>
        <p:spPr bwMode="auto">
          <a:xfrm rot="16200000">
            <a:off x="5291885" y="1813518"/>
            <a:ext cx="1397000" cy="215900"/>
          </a:xfrm>
          <a:prstGeom prst="rect">
            <a:avLst/>
          </a:prstGeom>
          <a:noFill/>
          <a:ln w="9525">
            <a:no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800" b="1" dirty="0" smtClean="0">
                <a:solidFill>
                  <a:srgbClr val="FFFFFF"/>
                </a:solidFill>
                <a:effectLst>
                  <a:outerShdw blurRad="50800" dist="38100" dir="2700000" algn="tl" rotWithShape="0">
                    <a:prstClr val="black">
                      <a:alpha val="40000"/>
                    </a:prstClr>
                  </a:outerShdw>
                </a:effectLst>
              </a:rPr>
              <a:t>Middle Management </a:t>
            </a:r>
          </a:p>
        </p:txBody>
      </p:sp>
      <p:cxnSp>
        <p:nvCxnSpPr>
          <p:cNvPr id="83" name="Straight Arrow Connector 106"/>
          <p:cNvCxnSpPr/>
          <p:nvPr/>
        </p:nvCxnSpPr>
        <p:spPr>
          <a:xfrm flipV="1">
            <a:off x="3889829" y="3833541"/>
            <a:ext cx="342060" cy="5545"/>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107"/>
          <p:cNvCxnSpPr/>
          <p:nvPr/>
        </p:nvCxnSpPr>
        <p:spPr>
          <a:xfrm flipV="1">
            <a:off x="5022917" y="2889693"/>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114"/>
          <p:cNvCxnSpPr/>
          <p:nvPr/>
        </p:nvCxnSpPr>
        <p:spPr>
          <a:xfrm flipV="1">
            <a:off x="5008403" y="4706648"/>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86" name="Left Bracket 32"/>
          <p:cNvSpPr/>
          <p:nvPr/>
        </p:nvSpPr>
        <p:spPr>
          <a:xfrm>
            <a:off x="6009889" y="2918720"/>
            <a:ext cx="101600" cy="2051353"/>
          </a:xfrm>
          <a:prstGeom prst="leftBracket">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7" name="Straight Arrow Connector 41986"/>
          <p:cNvCxnSpPr/>
          <p:nvPr/>
        </p:nvCxnSpPr>
        <p:spPr>
          <a:xfrm>
            <a:off x="5850231" y="4254035"/>
            <a:ext cx="174172" cy="0"/>
          </a:xfrm>
          <a:prstGeom prst="straightConnector1">
            <a:avLst/>
          </a:prstGeom>
          <a:ln>
            <a:solidFill>
              <a:srgbClr val="FF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88" name="Straight Connector 41997"/>
          <p:cNvCxnSpPr/>
          <p:nvPr/>
        </p:nvCxnSpPr>
        <p:spPr>
          <a:xfrm>
            <a:off x="5857490" y="4244359"/>
            <a:ext cx="7257" cy="9966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9" name="Straight Arrow Connector 146"/>
          <p:cNvCxnSpPr/>
          <p:nvPr/>
        </p:nvCxnSpPr>
        <p:spPr>
          <a:xfrm flipV="1">
            <a:off x="5741375" y="5250683"/>
            <a:ext cx="130629" cy="19352"/>
          </a:xfrm>
          <a:prstGeom prst="straightConnector1">
            <a:avLst/>
          </a:prstGeom>
          <a:ln>
            <a:solidFill>
              <a:srgbClr val="FF0000"/>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0" name="Straight Arrow Connector 150"/>
          <p:cNvCxnSpPr/>
          <p:nvPr/>
        </p:nvCxnSpPr>
        <p:spPr>
          <a:xfrm flipV="1">
            <a:off x="6735603" y="3209008"/>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1" name="Straight Arrow Connector 151"/>
          <p:cNvCxnSpPr/>
          <p:nvPr/>
        </p:nvCxnSpPr>
        <p:spPr>
          <a:xfrm flipV="1">
            <a:off x="6728346" y="4108893"/>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152"/>
          <p:cNvCxnSpPr/>
          <p:nvPr/>
        </p:nvCxnSpPr>
        <p:spPr>
          <a:xfrm flipV="1">
            <a:off x="6721089" y="5337769"/>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153"/>
          <p:cNvCxnSpPr/>
          <p:nvPr/>
        </p:nvCxnSpPr>
        <p:spPr>
          <a:xfrm flipV="1">
            <a:off x="8063661" y="5347445"/>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4" name="Straight Arrow Connector 154"/>
          <p:cNvCxnSpPr/>
          <p:nvPr/>
        </p:nvCxnSpPr>
        <p:spPr>
          <a:xfrm flipV="1">
            <a:off x="6742862" y="1825312"/>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155"/>
          <p:cNvCxnSpPr/>
          <p:nvPr/>
        </p:nvCxnSpPr>
        <p:spPr>
          <a:xfrm flipV="1">
            <a:off x="8005606" y="1834989"/>
            <a:ext cx="0" cy="290284"/>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6" name="Straight Arrow Connector 156"/>
          <p:cNvCxnSpPr>
            <a:stCxn id="66" idx="3"/>
          </p:cNvCxnSpPr>
          <p:nvPr/>
        </p:nvCxnSpPr>
        <p:spPr>
          <a:xfrm>
            <a:off x="7239748" y="2721569"/>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7" name="Straight Arrow Connector 160"/>
          <p:cNvCxnSpPr/>
          <p:nvPr/>
        </p:nvCxnSpPr>
        <p:spPr>
          <a:xfrm>
            <a:off x="7243150" y="3772646"/>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161"/>
          <p:cNvCxnSpPr/>
          <p:nvPr/>
        </p:nvCxnSpPr>
        <p:spPr>
          <a:xfrm>
            <a:off x="7246552" y="4823724"/>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9" name="Straight Arrow Connector 162"/>
          <p:cNvCxnSpPr/>
          <p:nvPr/>
        </p:nvCxnSpPr>
        <p:spPr>
          <a:xfrm>
            <a:off x="8556239" y="3300934"/>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0" name="Straight Arrow Connector 163"/>
          <p:cNvCxnSpPr/>
          <p:nvPr/>
        </p:nvCxnSpPr>
        <p:spPr>
          <a:xfrm>
            <a:off x="8487069" y="5871173"/>
            <a:ext cx="250598" cy="3628"/>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64"/>
          <p:cNvCxnSpPr>
            <a:endCxn id="77" idx="1"/>
          </p:cNvCxnSpPr>
          <p:nvPr/>
        </p:nvCxnSpPr>
        <p:spPr>
          <a:xfrm flipV="1">
            <a:off x="5748632" y="5887045"/>
            <a:ext cx="473529" cy="11943"/>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2" name="Straight Arrow Connector 167"/>
          <p:cNvCxnSpPr/>
          <p:nvPr/>
        </p:nvCxnSpPr>
        <p:spPr>
          <a:xfrm flipV="1">
            <a:off x="5746137" y="1587336"/>
            <a:ext cx="473529" cy="11943"/>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93"/>
          <p:cNvCxnSpPr/>
          <p:nvPr/>
        </p:nvCxnSpPr>
        <p:spPr>
          <a:xfrm flipV="1">
            <a:off x="3851920" y="2389978"/>
            <a:ext cx="353818" cy="690852"/>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95"/>
          <p:cNvCxnSpPr/>
          <p:nvPr/>
        </p:nvCxnSpPr>
        <p:spPr>
          <a:xfrm>
            <a:off x="3855535" y="4463540"/>
            <a:ext cx="381794" cy="740407"/>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3"/>
          <p:cNvCxnSpPr/>
          <p:nvPr/>
        </p:nvCxnSpPr>
        <p:spPr>
          <a:xfrm flipV="1">
            <a:off x="6006423" y="3783232"/>
            <a:ext cx="126153" cy="5304"/>
          </a:xfrm>
          <a:prstGeom prst="straightConnector1">
            <a:avLst/>
          </a:pr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2035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utoShape 3"/>
          <p:cNvSpPr>
            <a:spLocks noChangeArrowheads="1"/>
          </p:cNvSpPr>
          <p:nvPr/>
        </p:nvSpPr>
        <p:spPr bwMode="auto">
          <a:xfrm>
            <a:off x="7041151" y="3645024"/>
            <a:ext cx="1969129" cy="1800200"/>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Enterprise Application</a:t>
            </a:r>
            <a:endParaRPr lang="en-US" sz="1400" dirty="0"/>
          </a:p>
        </p:txBody>
      </p:sp>
      <p:sp>
        <p:nvSpPr>
          <p:cNvPr id="3" name="AutoShape 44"/>
          <p:cNvSpPr>
            <a:spLocks noChangeArrowheads="1"/>
          </p:cNvSpPr>
          <p:nvPr/>
        </p:nvSpPr>
        <p:spPr bwMode="auto">
          <a:xfrm>
            <a:off x="6753119" y="4098238"/>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SOAP</a:t>
            </a:r>
            <a:endParaRPr lang="en-US" sz="1200" b="1"/>
          </a:p>
        </p:txBody>
      </p:sp>
      <p:sp>
        <p:nvSpPr>
          <p:cNvPr id="4" name="AutoShape 44"/>
          <p:cNvSpPr>
            <a:spLocks noChangeArrowheads="1"/>
          </p:cNvSpPr>
          <p:nvPr/>
        </p:nvSpPr>
        <p:spPr bwMode="auto">
          <a:xfrm>
            <a:off x="6753119" y="4386270"/>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JMS</a:t>
            </a:r>
            <a:endParaRPr lang="en-US" sz="1200" b="1"/>
          </a:p>
        </p:txBody>
      </p:sp>
      <p:sp>
        <p:nvSpPr>
          <p:cNvPr id="5" name="AutoShape 44"/>
          <p:cNvSpPr>
            <a:spLocks noChangeArrowheads="1"/>
          </p:cNvSpPr>
          <p:nvPr/>
        </p:nvSpPr>
        <p:spPr bwMode="auto">
          <a:xfrm>
            <a:off x="6753119" y="4674302"/>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dirty="0" smtClean="0"/>
              <a:t>REST</a:t>
            </a:r>
            <a:endParaRPr lang="en-US" sz="1200" b="1" dirty="0"/>
          </a:p>
        </p:txBody>
      </p:sp>
      <p:sp>
        <p:nvSpPr>
          <p:cNvPr id="6" name="Zylinder 5"/>
          <p:cNvSpPr/>
          <p:nvPr/>
        </p:nvSpPr>
        <p:spPr>
          <a:xfrm>
            <a:off x="8035241" y="4529020"/>
            <a:ext cx="780448" cy="3246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RDMBS</a:t>
            </a:r>
            <a:endParaRPr lang="en-US" dirty="0"/>
          </a:p>
        </p:txBody>
      </p:sp>
      <p:sp>
        <p:nvSpPr>
          <p:cNvPr id="9" name="AutoShape 3"/>
          <p:cNvSpPr>
            <a:spLocks noChangeArrowheads="1"/>
          </p:cNvSpPr>
          <p:nvPr/>
        </p:nvSpPr>
        <p:spPr bwMode="auto">
          <a:xfrm>
            <a:off x="179512" y="4396127"/>
            <a:ext cx="1224136" cy="1265121"/>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Internet of Things</a:t>
            </a:r>
            <a:endParaRPr lang="en-US" sz="1400" dirty="0"/>
          </a:p>
        </p:txBody>
      </p:sp>
      <p:sp>
        <p:nvSpPr>
          <p:cNvPr id="11" name="AutoShape 3"/>
          <p:cNvSpPr>
            <a:spLocks noChangeArrowheads="1"/>
          </p:cNvSpPr>
          <p:nvPr/>
        </p:nvSpPr>
        <p:spPr bwMode="auto">
          <a:xfrm>
            <a:off x="179512" y="2852936"/>
            <a:ext cx="1224136" cy="1265121"/>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Mobile Apps</a:t>
            </a:r>
            <a:endParaRPr lang="en-US" sz="1400" dirty="0"/>
          </a:p>
        </p:txBody>
      </p:sp>
      <p:sp>
        <p:nvSpPr>
          <p:cNvPr id="12" name="Zylinder 11"/>
          <p:cNvSpPr/>
          <p:nvPr/>
        </p:nvSpPr>
        <p:spPr>
          <a:xfrm>
            <a:off x="7596336" y="4098238"/>
            <a:ext cx="216024" cy="1080120"/>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Local ESB</a:t>
            </a:r>
            <a:endParaRPr lang="en-US" sz="1200" dirty="0"/>
          </a:p>
        </p:txBody>
      </p:sp>
      <p:sp>
        <p:nvSpPr>
          <p:cNvPr id="14" name="AutoShape 3"/>
          <p:cNvSpPr>
            <a:spLocks noChangeArrowheads="1"/>
          </p:cNvSpPr>
          <p:nvPr/>
        </p:nvSpPr>
        <p:spPr bwMode="auto">
          <a:xfrm>
            <a:off x="2771800" y="4005064"/>
            <a:ext cx="1152128" cy="648072"/>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400" b="1" dirty="0" smtClean="0"/>
              <a:t>Mobile-Tuned Web Server Farm</a:t>
            </a:r>
            <a:endParaRPr lang="en-US" sz="1400" dirty="0"/>
          </a:p>
        </p:txBody>
      </p:sp>
      <p:sp>
        <p:nvSpPr>
          <p:cNvPr id="15" name="Wolke 14"/>
          <p:cNvSpPr/>
          <p:nvPr/>
        </p:nvSpPr>
        <p:spPr>
          <a:xfrm>
            <a:off x="6742536" y="1196752"/>
            <a:ext cx="2016224" cy="1152128"/>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External Cloud Service Providers</a:t>
            </a:r>
            <a:endParaRPr lang="en-US" sz="1600" dirty="0"/>
          </a:p>
        </p:txBody>
      </p:sp>
      <p:sp>
        <p:nvSpPr>
          <p:cNvPr id="16" name="Zylinder 15"/>
          <p:cNvSpPr/>
          <p:nvPr/>
        </p:nvSpPr>
        <p:spPr>
          <a:xfrm>
            <a:off x="5796136" y="1196752"/>
            <a:ext cx="432048" cy="4320480"/>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Enterprise Service Bus (ESB)</a:t>
            </a:r>
            <a:endParaRPr lang="en-US" sz="1200" dirty="0"/>
          </a:p>
        </p:txBody>
      </p:sp>
      <p:sp>
        <p:nvSpPr>
          <p:cNvPr id="18" name="AutoShape 44"/>
          <p:cNvSpPr>
            <a:spLocks noChangeArrowheads="1"/>
          </p:cNvSpPr>
          <p:nvPr/>
        </p:nvSpPr>
        <p:spPr bwMode="auto">
          <a:xfrm>
            <a:off x="6753119" y="4962334"/>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EJB</a:t>
            </a:r>
            <a:endParaRPr lang="en-US" sz="1200" b="1"/>
          </a:p>
        </p:txBody>
      </p:sp>
      <p:sp>
        <p:nvSpPr>
          <p:cNvPr id="20" name="Zylinder 19"/>
          <p:cNvSpPr/>
          <p:nvPr/>
        </p:nvSpPr>
        <p:spPr>
          <a:xfrm rot="5400000">
            <a:off x="3797914" y="242646"/>
            <a:ext cx="432048" cy="2484276"/>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Cloud to Device Messaging (C2DM)</a:t>
            </a:r>
            <a:endParaRPr lang="en-US" sz="1200" dirty="0"/>
          </a:p>
        </p:txBody>
      </p:sp>
      <p:sp>
        <p:nvSpPr>
          <p:cNvPr id="21" name="Line 5"/>
          <p:cNvSpPr>
            <a:spLocks noChangeShapeType="1"/>
          </p:cNvSpPr>
          <p:nvPr/>
        </p:nvSpPr>
        <p:spPr bwMode="gray">
          <a:xfrm>
            <a:off x="6228184" y="1772816"/>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2" name="Line 5"/>
          <p:cNvSpPr>
            <a:spLocks noChangeShapeType="1"/>
          </p:cNvSpPr>
          <p:nvPr/>
        </p:nvSpPr>
        <p:spPr bwMode="gray">
          <a:xfrm>
            <a:off x="6228184" y="4221088"/>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3" name="Line 5"/>
          <p:cNvSpPr>
            <a:spLocks noChangeShapeType="1"/>
          </p:cNvSpPr>
          <p:nvPr/>
        </p:nvSpPr>
        <p:spPr bwMode="gray">
          <a:xfrm>
            <a:off x="6228184" y="4490027"/>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4" name="Line 5"/>
          <p:cNvSpPr>
            <a:spLocks noChangeShapeType="1"/>
          </p:cNvSpPr>
          <p:nvPr/>
        </p:nvSpPr>
        <p:spPr bwMode="gray">
          <a:xfrm>
            <a:off x="6228184" y="4775986"/>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5" name="Line 5"/>
          <p:cNvSpPr>
            <a:spLocks noChangeShapeType="1"/>
          </p:cNvSpPr>
          <p:nvPr/>
        </p:nvSpPr>
        <p:spPr bwMode="gray">
          <a:xfrm>
            <a:off x="6228184" y="5074601"/>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26" name="Zylinder 25"/>
          <p:cNvSpPr/>
          <p:nvPr/>
        </p:nvSpPr>
        <p:spPr>
          <a:xfrm>
            <a:off x="1907704" y="2780928"/>
            <a:ext cx="432048" cy="2088232"/>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Service Gateway</a:t>
            </a:r>
            <a:endParaRPr lang="en-US" sz="1200" dirty="0"/>
          </a:p>
        </p:txBody>
      </p:sp>
      <p:sp>
        <p:nvSpPr>
          <p:cNvPr id="27" name="Zylinder 26"/>
          <p:cNvSpPr/>
          <p:nvPr/>
        </p:nvSpPr>
        <p:spPr>
          <a:xfrm rot="5400000">
            <a:off x="863588" y="5129878"/>
            <a:ext cx="288032" cy="504056"/>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CEP</a:t>
            </a:r>
            <a:endParaRPr lang="en-US" sz="1200" dirty="0"/>
          </a:p>
        </p:txBody>
      </p:sp>
      <p:sp>
        <p:nvSpPr>
          <p:cNvPr id="28" name="AutoShape 3"/>
          <p:cNvSpPr>
            <a:spLocks noChangeArrowheads="1"/>
          </p:cNvSpPr>
          <p:nvPr/>
        </p:nvSpPr>
        <p:spPr bwMode="auto">
          <a:xfrm>
            <a:off x="4283968" y="3429000"/>
            <a:ext cx="1152128" cy="648072"/>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400" b="1" dirty="0" smtClean="0"/>
              <a:t>HTTP/JSON Application Server</a:t>
            </a:r>
            <a:endParaRPr lang="en-US" sz="1400" dirty="0"/>
          </a:p>
        </p:txBody>
      </p:sp>
      <p:sp>
        <p:nvSpPr>
          <p:cNvPr id="30" name="Zylinder 29"/>
          <p:cNvSpPr/>
          <p:nvPr/>
        </p:nvSpPr>
        <p:spPr>
          <a:xfrm rot="5400000">
            <a:off x="3761910" y="3709613"/>
            <a:ext cx="432048" cy="3060340"/>
          </a:xfrm>
          <a:prstGeom prst="can">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200" dirty="0" smtClean="0"/>
              <a:t>Complex Event Processing (CEP) / Fast Data</a:t>
            </a:r>
            <a:endParaRPr lang="en-US" sz="1200" dirty="0"/>
          </a:p>
        </p:txBody>
      </p:sp>
      <p:pic>
        <p:nvPicPr>
          <p:cNvPr id="31" name="Bild 30"/>
          <p:cNvPicPr>
            <a:picLocks noChangeAspect="1"/>
          </p:cNvPicPr>
          <p:nvPr/>
        </p:nvPicPr>
        <p:blipFill>
          <a:blip r:embed="rId3"/>
          <a:stretch>
            <a:fillRect/>
          </a:stretch>
        </p:blipFill>
        <p:spPr>
          <a:xfrm>
            <a:off x="251520" y="5013176"/>
            <a:ext cx="304675" cy="512746"/>
          </a:xfrm>
          <a:prstGeom prst="rect">
            <a:avLst/>
          </a:prstGeom>
        </p:spPr>
      </p:pic>
      <p:sp>
        <p:nvSpPr>
          <p:cNvPr id="32" name="Zylinder 31"/>
          <p:cNvSpPr/>
          <p:nvPr/>
        </p:nvSpPr>
        <p:spPr>
          <a:xfrm>
            <a:off x="2555776" y="5877272"/>
            <a:ext cx="936104" cy="48441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t>NoSQL</a:t>
            </a:r>
            <a:endParaRPr lang="en-US" sz="1200" dirty="0" smtClean="0"/>
          </a:p>
          <a:p>
            <a:pPr algn="ctr"/>
            <a:r>
              <a:rPr lang="en-US" sz="1200" dirty="0" smtClean="0"/>
              <a:t>/ Big Data</a:t>
            </a:r>
            <a:endParaRPr lang="en-US" dirty="0"/>
          </a:p>
        </p:txBody>
      </p:sp>
      <p:sp>
        <p:nvSpPr>
          <p:cNvPr id="33" name="Line 5"/>
          <p:cNvSpPr>
            <a:spLocks noChangeShapeType="1"/>
          </p:cNvSpPr>
          <p:nvPr/>
        </p:nvSpPr>
        <p:spPr bwMode="gray">
          <a:xfrm>
            <a:off x="1403648" y="3429000"/>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37" name="Line 5"/>
          <p:cNvSpPr>
            <a:spLocks noChangeShapeType="1"/>
          </p:cNvSpPr>
          <p:nvPr/>
        </p:nvSpPr>
        <p:spPr bwMode="gray">
          <a:xfrm>
            <a:off x="1403648" y="4581128"/>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38" name="Line 5"/>
          <p:cNvSpPr>
            <a:spLocks noChangeShapeType="1"/>
          </p:cNvSpPr>
          <p:nvPr/>
        </p:nvSpPr>
        <p:spPr bwMode="gray">
          <a:xfrm>
            <a:off x="1403648" y="5229200"/>
            <a:ext cx="1008112" cy="0"/>
          </a:xfrm>
          <a:prstGeom prst="line">
            <a:avLst/>
          </a:prstGeom>
          <a:noFill/>
          <a:ln w="19050">
            <a:solidFill>
              <a:schemeClr val="tx1"/>
            </a:solidFill>
            <a:round/>
            <a:headEnd type="none" w="lg" len="med"/>
            <a:tailEnd type="triangle" w="lg" len="med"/>
          </a:ln>
        </p:spPr>
        <p:txBody>
          <a:bodyPr/>
          <a:lstStyle/>
          <a:p>
            <a:endParaRPr lang="en-US"/>
          </a:p>
        </p:txBody>
      </p:sp>
      <p:sp>
        <p:nvSpPr>
          <p:cNvPr id="39" name="Line 5"/>
          <p:cNvSpPr>
            <a:spLocks noChangeShapeType="1"/>
          </p:cNvSpPr>
          <p:nvPr/>
        </p:nvSpPr>
        <p:spPr bwMode="gray">
          <a:xfrm>
            <a:off x="5220073" y="1484784"/>
            <a:ext cx="576064" cy="0"/>
          </a:xfrm>
          <a:prstGeom prst="line">
            <a:avLst/>
          </a:prstGeom>
          <a:noFill/>
          <a:ln w="19050">
            <a:solidFill>
              <a:schemeClr val="tx1"/>
            </a:solidFill>
            <a:round/>
            <a:headEnd type="triangle" w="lg" len="med"/>
            <a:tailEnd type="none" w="lg" len="med"/>
          </a:ln>
        </p:spPr>
        <p:txBody>
          <a:bodyPr/>
          <a:lstStyle/>
          <a:p>
            <a:endParaRPr lang="en-US"/>
          </a:p>
        </p:txBody>
      </p:sp>
      <p:sp>
        <p:nvSpPr>
          <p:cNvPr id="41" name="AutoShape 3"/>
          <p:cNvSpPr>
            <a:spLocks noChangeArrowheads="1"/>
          </p:cNvSpPr>
          <p:nvPr/>
        </p:nvSpPr>
        <p:spPr bwMode="auto">
          <a:xfrm>
            <a:off x="2771800" y="1916832"/>
            <a:ext cx="1224136" cy="648072"/>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400" b="1" dirty="0" smtClean="0"/>
              <a:t>Platform Management</a:t>
            </a:r>
            <a:endParaRPr lang="en-US" sz="1400" dirty="0"/>
          </a:p>
        </p:txBody>
      </p:sp>
      <p:sp>
        <p:nvSpPr>
          <p:cNvPr id="43" name="Line 5"/>
          <p:cNvSpPr>
            <a:spLocks noChangeShapeType="1"/>
          </p:cNvSpPr>
          <p:nvPr/>
        </p:nvSpPr>
        <p:spPr bwMode="gray">
          <a:xfrm>
            <a:off x="3059831" y="5445224"/>
            <a:ext cx="1" cy="432048"/>
          </a:xfrm>
          <a:prstGeom prst="line">
            <a:avLst/>
          </a:prstGeom>
          <a:noFill/>
          <a:ln w="19050">
            <a:solidFill>
              <a:schemeClr val="tx1"/>
            </a:solidFill>
            <a:round/>
            <a:headEnd type="arrow" w="lg" len="med"/>
            <a:tailEnd type="arrow" w="lg" len="med"/>
          </a:ln>
        </p:spPr>
        <p:txBody>
          <a:bodyPr/>
          <a:lstStyle/>
          <a:p>
            <a:endParaRPr lang="en-US"/>
          </a:p>
        </p:txBody>
      </p:sp>
      <p:sp>
        <p:nvSpPr>
          <p:cNvPr id="44" name="Titel 43"/>
          <p:cNvSpPr>
            <a:spLocks noGrp="1"/>
          </p:cNvSpPr>
          <p:nvPr>
            <p:ph type="title"/>
          </p:nvPr>
        </p:nvSpPr>
        <p:spPr/>
        <p:txBody>
          <a:bodyPr anchor="t">
            <a:normAutofit/>
          </a:bodyPr>
          <a:lstStyle/>
          <a:p>
            <a:r>
              <a:rPr lang="en-US" sz="4000" dirty="0" smtClean="0"/>
              <a:t>Unified Mobile Architecture</a:t>
            </a:r>
            <a:endParaRPr lang="en-US" sz="4000" dirty="0"/>
          </a:p>
        </p:txBody>
      </p:sp>
      <p:cxnSp>
        <p:nvCxnSpPr>
          <p:cNvPr id="46" name="Gerade Verbindung mit Pfeil 45"/>
          <p:cNvCxnSpPr>
            <a:stCxn id="20" idx="3"/>
            <a:endCxn id="11" idx="0"/>
          </p:cNvCxnSpPr>
          <p:nvPr/>
        </p:nvCxnSpPr>
        <p:spPr>
          <a:xfrm rot="10800000" flipV="1">
            <a:off x="791580" y="1484784"/>
            <a:ext cx="1980220" cy="1368152"/>
          </a:xfrm>
          <a:prstGeom prst="bentConnector2">
            <a:avLst/>
          </a:prstGeom>
          <a:ln w="190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3" name="Line 5"/>
          <p:cNvSpPr>
            <a:spLocks noChangeShapeType="1"/>
          </p:cNvSpPr>
          <p:nvPr/>
        </p:nvSpPr>
        <p:spPr bwMode="gray">
          <a:xfrm flipV="1">
            <a:off x="5436097" y="3778457"/>
            <a:ext cx="360040" cy="0"/>
          </a:xfrm>
          <a:prstGeom prst="line">
            <a:avLst/>
          </a:prstGeom>
          <a:noFill/>
          <a:ln w="19050">
            <a:solidFill>
              <a:schemeClr val="tx1"/>
            </a:solidFill>
            <a:round/>
            <a:headEnd type="triangle" w="lg" len="med"/>
            <a:tailEnd type="triangle" w="lg" len="med"/>
          </a:ln>
        </p:spPr>
        <p:txBody>
          <a:bodyPr/>
          <a:lstStyle/>
          <a:p>
            <a:endParaRPr lang="en-US"/>
          </a:p>
        </p:txBody>
      </p:sp>
      <p:sp>
        <p:nvSpPr>
          <p:cNvPr id="54" name="Line 5"/>
          <p:cNvSpPr>
            <a:spLocks noChangeShapeType="1"/>
          </p:cNvSpPr>
          <p:nvPr/>
        </p:nvSpPr>
        <p:spPr bwMode="gray">
          <a:xfrm flipV="1">
            <a:off x="2339752" y="3767874"/>
            <a:ext cx="1944216" cy="0"/>
          </a:xfrm>
          <a:prstGeom prst="line">
            <a:avLst/>
          </a:prstGeom>
          <a:noFill/>
          <a:ln w="19050">
            <a:solidFill>
              <a:schemeClr val="tx1"/>
            </a:solidFill>
            <a:round/>
            <a:headEnd type="triangle" w="lg" len="med"/>
            <a:tailEnd type="triangle" w="lg" len="med"/>
          </a:ln>
        </p:spPr>
        <p:txBody>
          <a:bodyPr/>
          <a:lstStyle/>
          <a:p>
            <a:endParaRPr lang="en-US"/>
          </a:p>
        </p:txBody>
      </p:sp>
      <p:pic>
        <p:nvPicPr>
          <p:cNvPr id="55" name="Bild 5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1520" y="3443330"/>
            <a:ext cx="618272" cy="561734"/>
          </a:xfrm>
          <a:prstGeom prst="rect">
            <a:avLst/>
          </a:prstGeom>
        </p:spPr>
      </p:pic>
      <p:sp>
        <p:nvSpPr>
          <p:cNvPr id="57" name="AutoShape 3"/>
          <p:cNvSpPr>
            <a:spLocks noChangeArrowheads="1"/>
          </p:cNvSpPr>
          <p:nvPr/>
        </p:nvSpPr>
        <p:spPr bwMode="auto">
          <a:xfrm>
            <a:off x="7030568" y="2564904"/>
            <a:ext cx="1979712" cy="762538"/>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t"/>
          <a:lstStyle/>
          <a:p>
            <a:pPr algn="r" defTabSz="930275" eaLnBrk="0" hangingPunct="0"/>
            <a:r>
              <a:rPr lang="en-US" sz="1400" b="1" dirty="0" smtClean="0"/>
              <a:t>BPM  und SOA </a:t>
            </a:r>
            <a:br>
              <a:rPr lang="en-US" sz="1400" b="1" dirty="0" smtClean="0"/>
            </a:br>
            <a:r>
              <a:rPr lang="en-US" sz="1400" b="1" dirty="0" smtClean="0"/>
              <a:t>Platform</a:t>
            </a:r>
            <a:endParaRPr lang="en-US" sz="1400" dirty="0"/>
          </a:p>
        </p:txBody>
      </p:sp>
      <p:sp>
        <p:nvSpPr>
          <p:cNvPr id="58" name="AutoShape 44"/>
          <p:cNvSpPr>
            <a:spLocks noChangeArrowheads="1"/>
          </p:cNvSpPr>
          <p:nvPr/>
        </p:nvSpPr>
        <p:spPr bwMode="auto">
          <a:xfrm>
            <a:off x="6742536" y="2996952"/>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dirty="0" smtClean="0"/>
              <a:t>REST</a:t>
            </a:r>
            <a:endParaRPr lang="en-US" sz="1200" b="1" dirty="0"/>
          </a:p>
        </p:txBody>
      </p:sp>
      <p:sp>
        <p:nvSpPr>
          <p:cNvPr id="59" name="Line 5"/>
          <p:cNvSpPr>
            <a:spLocks noChangeShapeType="1"/>
          </p:cNvSpPr>
          <p:nvPr/>
        </p:nvSpPr>
        <p:spPr bwMode="gray">
          <a:xfrm>
            <a:off x="6228184" y="3119802"/>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60" name="AutoShape 44"/>
          <p:cNvSpPr>
            <a:spLocks noChangeArrowheads="1"/>
          </p:cNvSpPr>
          <p:nvPr/>
        </p:nvSpPr>
        <p:spPr bwMode="auto">
          <a:xfrm>
            <a:off x="6732240" y="2705487"/>
            <a:ext cx="658368" cy="219457"/>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smtClean="0"/>
              <a:t>SOAP</a:t>
            </a:r>
            <a:endParaRPr lang="en-US" sz="1200" b="1"/>
          </a:p>
        </p:txBody>
      </p:sp>
      <p:sp>
        <p:nvSpPr>
          <p:cNvPr id="61" name="Line 5"/>
          <p:cNvSpPr>
            <a:spLocks noChangeShapeType="1"/>
          </p:cNvSpPr>
          <p:nvPr/>
        </p:nvSpPr>
        <p:spPr bwMode="gray">
          <a:xfrm>
            <a:off x="6217602" y="2828337"/>
            <a:ext cx="504055" cy="0"/>
          </a:xfrm>
          <a:prstGeom prst="line">
            <a:avLst/>
          </a:prstGeom>
          <a:noFill/>
          <a:ln w="19050">
            <a:solidFill>
              <a:schemeClr val="tx1"/>
            </a:solidFill>
            <a:round/>
            <a:headEnd type="triangle" w="lg" len="med"/>
            <a:tailEnd type="triangle" w="lg" len="med"/>
          </a:ln>
        </p:spPr>
        <p:txBody>
          <a:bodyPr/>
          <a:lstStyle/>
          <a:p>
            <a:endParaRPr lang="en-US"/>
          </a:p>
        </p:txBody>
      </p:sp>
      <p:sp>
        <p:nvSpPr>
          <p:cNvPr id="62" name="Line 5"/>
          <p:cNvSpPr>
            <a:spLocks noChangeShapeType="1"/>
          </p:cNvSpPr>
          <p:nvPr/>
        </p:nvSpPr>
        <p:spPr bwMode="gray">
          <a:xfrm>
            <a:off x="2339752" y="4396127"/>
            <a:ext cx="432048" cy="0"/>
          </a:xfrm>
          <a:prstGeom prst="line">
            <a:avLst/>
          </a:prstGeom>
          <a:noFill/>
          <a:ln w="19050">
            <a:solidFill>
              <a:schemeClr val="tx1"/>
            </a:solidFill>
            <a:round/>
            <a:headEnd type="triangle" w="lg" len="med"/>
            <a:tailEnd type="triangle" w="lg" len="med"/>
          </a:ln>
        </p:spPr>
        <p:txBody>
          <a:bodyPr/>
          <a:lstStyle/>
          <a:p>
            <a:endParaRPr lang="en-US"/>
          </a:p>
        </p:txBody>
      </p:sp>
      <p:sp>
        <p:nvSpPr>
          <p:cNvPr id="64" name="Line 5"/>
          <p:cNvSpPr>
            <a:spLocks noChangeShapeType="1"/>
          </p:cNvSpPr>
          <p:nvPr/>
        </p:nvSpPr>
        <p:spPr bwMode="gray">
          <a:xfrm flipV="1">
            <a:off x="3923928" y="4077072"/>
            <a:ext cx="360040" cy="288032"/>
          </a:xfrm>
          <a:prstGeom prst="line">
            <a:avLst/>
          </a:prstGeom>
          <a:noFill/>
          <a:ln w="19050">
            <a:solidFill>
              <a:schemeClr val="tx1"/>
            </a:solidFill>
            <a:round/>
            <a:headEnd type="triangle" w="lg" len="med"/>
            <a:tailEnd type="triangle" w="lg" len="med"/>
          </a:ln>
        </p:spPr>
        <p:txBody>
          <a:bodyPr/>
          <a:lstStyle/>
          <a:p>
            <a:endParaRPr lang="en-US"/>
          </a:p>
        </p:txBody>
      </p:sp>
      <p:sp>
        <p:nvSpPr>
          <p:cNvPr id="65" name="Zylinder 64"/>
          <p:cNvSpPr/>
          <p:nvPr/>
        </p:nvSpPr>
        <p:spPr>
          <a:xfrm>
            <a:off x="971600" y="3645024"/>
            <a:ext cx="360040" cy="28803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DB</a:t>
            </a:r>
            <a:endParaRPr lang="en-US" dirty="0"/>
          </a:p>
        </p:txBody>
      </p:sp>
      <p:sp>
        <p:nvSpPr>
          <p:cNvPr id="67" name="AutoShape 3"/>
          <p:cNvSpPr>
            <a:spLocks noChangeArrowheads="1"/>
          </p:cNvSpPr>
          <p:nvPr/>
        </p:nvSpPr>
        <p:spPr bwMode="auto">
          <a:xfrm>
            <a:off x="2771800" y="2852936"/>
            <a:ext cx="1224136" cy="648072"/>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400" b="1" dirty="0" smtClean="0"/>
              <a:t>LDAP / Enterprise IDM</a:t>
            </a:r>
            <a:endParaRPr lang="en-US" sz="1400" dirty="0"/>
          </a:p>
        </p:txBody>
      </p:sp>
      <p:sp>
        <p:nvSpPr>
          <p:cNvPr id="69" name="Line 5"/>
          <p:cNvSpPr>
            <a:spLocks noChangeShapeType="1"/>
          </p:cNvSpPr>
          <p:nvPr/>
        </p:nvSpPr>
        <p:spPr bwMode="gray">
          <a:xfrm>
            <a:off x="2339752" y="3183300"/>
            <a:ext cx="432048" cy="0"/>
          </a:xfrm>
          <a:prstGeom prst="line">
            <a:avLst/>
          </a:prstGeom>
          <a:noFill/>
          <a:ln w="19050">
            <a:solidFill>
              <a:schemeClr val="tx1"/>
            </a:solidFill>
            <a:round/>
            <a:headEnd type="triangle" w="lg" len="med"/>
            <a:tailEnd type="triangle" w="lg" len="med"/>
          </a:ln>
        </p:spPr>
        <p:txBody>
          <a:bodyPr/>
          <a:lstStyle/>
          <a:p>
            <a:endParaRPr lang="en-US"/>
          </a:p>
        </p:txBody>
      </p:sp>
      <p:cxnSp>
        <p:nvCxnSpPr>
          <p:cNvPr id="70" name="Gerade Verbindung mit Pfeil 45"/>
          <p:cNvCxnSpPr>
            <a:stCxn id="41" idx="1"/>
            <a:endCxn id="11" idx="0"/>
          </p:cNvCxnSpPr>
          <p:nvPr/>
        </p:nvCxnSpPr>
        <p:spPr>
          <a:xfrm rot="10800000" flipV="1">
            <a:off x="791580" y="2240868"/>
            <a:ext cx="1980220" cy="612068"/>
          </a:xfrm>
          <a:prstGeom prst="bentConnector2">
            <a:avLst/>
          </a:prstGeom>
          <a:ln w="190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3" name="AutoShape 3"/>
          <p:cNvSpPr>
            <a:spLocks noChangeArrowheads="1"/>
          </p:cNvSpPr>
          <p:nvPr/>
        </p:nvSpPr>
        <p:spPr bwMode="auto">
          <a:xfrm>
            <a:off x="3995936" y="5877272"/>
            <a:ext cx="1512168" cy="504056"/>
          </a:xfrm>
          <a:prstGeom prst="roundRect">
            <a:avLst>
              <a:gd name="adj" fmla="val 10417"/>
            </a:avLst>
          </a:prstGeom>
          <a:gradFill rotWithShape="1">
            <a:gsLst>
              <a:gs pos="0">
                <a:srgbClr val="B7B9D1"/>
              </a:gs>
              <a:gs pos="100000">
                <a:srgbClr val="878AB3"/>
              </a:gs>
            </a:gsLst>
            <a:lin ang="2700000" scaled="1"/>
          </a:gradFill>
          <a:ln w="15875" algn="ctr">
            <a:solidFill>
              <a:srgbClr val="7074A4"/>
            </a:solidFill>
            <a:round/>
            <a:headEnd/>
            <a:tailEnd/>
          </a:ln>
        </p:spPr>
        <p:txBody>
          <a:bodyPr anchor="ctr"/>
          <a:lstStyle/>
          <a:p>
            <a:pPr algn="r" defTabSz="930275" eaLnBrk="0" hangingPunct="0"/>
            <a:r>
              <a:rPr lang="en-US" sz="1400" b="1" dirty="0" smtClean="0"/>
              <a:t>Data Analytics</a:t>
            </a:r>
            <a:endParaRPr lang="en-US" sz="1400" dirty="0"/>
          </a:p>
        </p:txBody>
      </p:sp>
      <p:sp>
        <p:nvSpPr>
          <p:cNvPr id="89" name="Line 5"/>
          <p:cNvSpPr>
            <a:spLocks noChangeShapeType="1"/>
          </p:cNvSpPr>
          <p:nvPr/>
        </p:nvSpPr>
        <p:spPr bwMode="gray">
          <a:xfrm>
            <a:off x="4716016" y="5445224"/>
            <a:ext cx="1" cy="432048"/>
          </a:xfrm>
          <a:prstGeom prst="line">
            <a:avLst/>
          </a:prstGeom>
          <a:noFill/>
          <a:ln w="19050">
            <a:solidFill>
              <a:schemeClr val="tx1"/>
            </a:solidFill>
            <a:round/>
            <a:headEnd type="arrow" w="lg" len="med"/>
            <a:tailEnd type="arrow" w="lg" len="med"/>
          </a:ln>
        </p:spPr>
        <p:txBody>
          <a:bodyPr/>
          <a:lstStyle/>
          <a:p>
            <a:endParaRPr lang="en-US"/>
          </a:p>
        </p:txBody>
      </p:sp>
      <p:sp>
        <p:nvSpPr>
          <p:cNvPr id="90" name="Line 5"/>
          <p:cNvSpPr>
            <a:spLocks noChangeShapeType="1"/>
          </p:cNvSpPr>
          <p:nvPr/>
        </p:nvSpPr>
        <p:spPr bwMode="gray">
          <a:xfrm flipH="1">
            <a:off x="3491881" y="6144138"/>
            <a:ext cx="504056" cy="0"/>
          </a:xfrm>
          <a:prstGeom prst="line">
            <a:avLst/>
          </a:prstGeom>
          <a:noFill/>
          <a:ln w="19050">
            <a:solidFill>
              <a:schemeClr val="tx1"/>
            </a:solidFill>
            <a:round/>
            <a:headEnd type="arrow" w="lg" len="med"/>
            <a:tailEnd type="arrow" w="lg" len="med"/>
          </a:ln>
        </p:spPr>
        <p:txBody>
          <a:bodyPr/>
          <a:lstStyle/>
          <a:p>
            <a:endParaRPr lang="en-US"/>
          </a:p>
        </p:txBody>
      </p:sp>
      <p:sp>
        <p:nvSpPr>
          <p:cNvPr id="95" name="Line 5"/>
          <p:cNvSpPr>
            <a:spLocks noChangeShapeType="1"/>
          </p:cNvSpPr>
          <p:nvPr/>
        </p:nvSpPr>
        <p:spPr bwMode="gray">
          <a:xfrm>
            <a:off x="5508104" y="5229200"/>
            <a:ext cx="288032" cy="0"/>
          </a:xfrm>
          <a:prstGeom prst="line">
            <a:avLst/>
          </a:prstGeom>
          <a:noFill/>
          <a:ln w="19050">
            <a:solidFill>
              <a:schemeClr val="tx1"/>
            </a:solidFill>
            <a:round/>
            <a:headEnd type="none" w="lg" len="med"/>
            <a:tailEnd type="triangle" w="lg" len="med"/>
          </a:ln>
        </p:spPr>
        <p:txBody>
          <a:bodyPr/>
          <a:lstStyle/>
          <a:p>
            <a:endParaRPr lang="en-US"/>
          </a:p>
        </p:txBody>
      </p:sp>
      <p:sp>
        <p:nvSpPr>
          <p:cNvPr id="96" name="AutoShape 44"/>
          <p:cNvSpPr>
            <a:spLocks noChangeArrowheads="1"/>
          </p:cNvSpPr>
          <p:nvPr/>
        </p:nvSpPr>
        <p:spPr bwMode="auto">
          <a:xfrm>
            <a:off x="8028384" y="4077072"/>
            <a:ext cx="792088" cy="360040"/>
          </a:xfrm>
          <a:prstGeom prst="roundRect">
            <a:avLst>
              <a:gd name="adj" fmla="val 10417"/>
            </a:avLst>
          </a:prstGeom>
          <a:solidFill>
            <a:schemeClr val="bg1"/>
          </a:solidFill>
          <a:ln w="15875" algn="ctr">
            <a:solidFill>
              <a:srgbClr val="7074A4"/>
            </a:solidFill>
            <a:round/>
            <a:headEnd/>
            <a:tailEnd/>
          </a:ln>
        </p:spPr>
        <p:txBody>
          <a:bodyPr anchor="ctr"/>
          <a:lstStyle/>
          <a:p>
            <a:pPr algn="ctr" defTabSz="930275" eaLnBrk="0" hangingPunct="0"/>
            <a:r>
              <a:rPr lang="en-US" sz="1200" b="1" dirty="0" smtClean="0"/>
              <a:t>Business</a:t>
            </a:r>
          </a:p>
          <a:p>
            <a:pPr algn="ctr" defTabSz="930275" eaLnBrk="0" hangingPunct="0"/>
            <a:r>
              <a:rPr lang="en-US" sz="1200" b="1" dirty="0" smtClean="0"/>
              <a:t>Logic</a:t>
            </a:r>
            <a:endParaRPr lang="en-US" sz="1200" b="1" dirty="0"/>
          </a:p>
        </p:txBody>
      </p:sp>
      <p:sp>
        <p:nvSpPr>
          <p:cNvPr id="97" name="Zylinder 96"/>
          <p:cNvSpPr/>
          <p:nvPr/>
        </p:nvSpPr>
        <p:spPr>
          <a:xfrm>
            <a:off x="8028384" y="4976603"/>
            <a:ext cx="780448" cy="32460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err="1" smtClean="0"/>
              <a:t>NoSQL</a:t>
            </a:r>
            <a:endParaRPr lang="en-US" dirty="0"/>
          </a:p>
        </p:txBody>
      </p:sp>
    </p:spTree>
    <p:extLst>
      <p:ext uri="{BB962C8B-B14F-4D97-AF65-F5344CB8AC3E}">
        <p14:creationId xmlns:p14="http://schemas.microsoft.com/office/powerpoint/2010/main" val="2965966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Titel 5"/>
          <p:cNvSpPr>
            <a:spLocks noGrp="1"/>
          </p:cNvSpPr>
          <p:nvPr>
            <p:ph type="title"/>
          </p:nvPr>
        </p:nvSpPr>
        <p:spPr>
          <a:xfrm>
            <a:off x="360363" y="215900"/>
            <a:ext cx="8426450" cy="863600"/>
          </a:xfrm>
        </p:spPr>
        <p:txBody>
          <a:bodyPr/>
          <a:lstStyle/>
          <a:p>
            <a:pPr eaLnBrk="1" hangingPunct="1"/>
            <a:r>
              <a:rPr lang="de-DE" smtClean="0"/>
              <a:t>Building the enterprise: Vision</a:t>
            </a:r>
          </a:p>
        </p:txBody>
      </p:sp>
      <p:grpSp>
        <p:nvGrpSpPr>
          <p:cNvPr id="2" name="Gruppieren 25"/>
          <p:cNvGrpSpPr>
            <a:grpSpLocks/>
          </p:cNvGrpSpPr>
          <p:nvPr/>
        </p:nvGrpSpPr>
        <p:grpSpPr bwMode="auto">
          <a:xfrm>
            <a:off x="1058863" y="1214438"/>
            <a:ext cx="9737725" cy="4929187"/>
            <a:chOff x="1058863" y="1214438"/>
            <a:chExt cx="9737725" cy="4929187"/>
          </a:xfrm>
        </p:grpSpPr>
        <p:sp>
          <p:nvSpPr>
            <p:cNvPr id="67588" name="Rectangle 3"/>
            <p:cNvSpPr>
              <a:spLocks noChangeArrowheads="1"/>
            </p:cNvSpPr>
            <p:nvPr/>
          </p:nvSpPr>
          <p:spPr bwMode="auto">
            <a:xfrm>
              <a:off x="1652588" y="3167063"/>
              <a:ext cx="9144000" cy="0"/>
            </a:xfrm>
            <a:prstGeom prst="rect">
              <a:avLst/>
            </a:prstGeom>
            <a:noFill/>
            <a:ln w="9525">
              <a:noFill/>
              <a:miter lim="800000"/>
              <a:headEnd/>
              <a:tailEnd/>
            </a:ln>
          </p:spPr>
          <p:txBody>
            <a:bodyPr>
              <a:spAutoFit/>
            </a:bodyPr>
            <a:lstStyle/>
            <a:p>
              <a:endParaRPr lang="de-DE"/>
            </a:p>
          </p:txBody>
        </p:sp>
        <p:pic>
          <p:nvPicPr>
            <p:cNvPr id="67589" name="Picture 4"/>
            <p:cNvPicPr>
              <a:picLocks noChangeAspect="1" noChangeArrowheads="1"/>
            </p:cNvPicPr>
            <p:nvPr/>
          </p:nvPicPr>
          <p:blipFill>
            <a:blip r:embed="rId3"/>
            <a:srcRect/>
            <a:stretch>
              <a:fillRect/>
            </a:stretch>
          </p:blipFill>
          <p:spPr bwMode="auto">
            <a:xfrm>
              <a:off x="1058863" y="1214438"/>
              <a:ext cx="6657975" cy="4929187"/>
            </a:xfrm>
            <a:prstGeom prst="rect">
              <a:avLst/>
            </a:prstGeom>
            <a:noFill/>
            <a:ln w="9525">
              <a:noFill/>
              <a:miter lim="800000"/>
              <a:headEnd/>
              <a:tailEnd/>
            </a:ln>
          </p:spPr>
        </p:pic>
        <p:sp>
          <p:nvSpPr>
            <p:cNvPr id="29" name="Rechteck 28"/>
            <p:cNvSpPr/>
            <p:nvPr/>
          </p:nvSpPr>
          <p:spPr bwMode="auto">
            <a:xfrm>
              <a:off x="2039938" y="5705475"/>
              <a:ext cx="3725862" cy="231775"/>
            </a:xfrm>
            <a:prstGeom prst="rect">
              <a:avLst/>
            </a:prstGeom>
            <a:solidFill>
              <a:schemeClr val="bg1">
                <a:lumMod val="85000"/>
              </a:schemeClr>
            </a:solidFill>
            <a:ln w="9525" cap="flat" cmpd="sng" algn="ctr">
              <a:noFill/>
              <a:prstDash val="solid"/>
              <a:round/>
              <a:headEnd type="none" w="med" len="med"/>
              <a:tailEnd type="none" w="med" len="med"/>
            </a:ln>
            <a:effectLst/>
          </p:spPr>
          <p:txBody>
            <a:bodyPr/>
            <a:lstStyle/>
            <a:p>
              <a:pPr>
                <a:defRPr/>
              </a:pPr>
              <a:r>
                <a:rPr lang="en-US" sz="1100">
                  <a:latin typeface="+mn-lt"/>
                  <a:ea typeface="Verdana" pitchFamily="34" charset="0"/>
                  <a:cs typeface="Verdana" pitchFamily="34" charset="0"/>
                </a:rPr>
                <a:t>Infrastructure (The „Grid“)</a:t>
              </a:r>
            </a:p>
          </p:txBody>
        </p:sp>
        <p:sp>
          <p:nvSpPr>
            <p:cNvPr id="30" name="Rechteck 29"/>
            <p:cNvSpPr/>
            <p:nvPr/>
          </p:nvSpPr>
          <p:spPr bwMode="auto">
            <a:xfrm>
              <a:off x="2043113" y="4267200"/>
              <a:ext cx="3725862" cy="231775"/>
            </a:xfrm>
            <a:prstGeom prst="rect">
              <a:avLst/>
            </a:prstGeom>
            <a:solidFill>
              <a:schemeClr val="bg1">
                <a:lumMod val="85000"/>
              </a:schemeClr>
            </a:solidFill>
            <a:ln w="9525" cap="flat" cmpd="sng" algn="ctr">
              <a:noFill/>
              <a:prstDash val="solid"/>
              <a:round/>
              <a:headEnd type="none" w="med" len="med"/>
              <a:tailEnd type="none" w="med" len="med"/>
            </a:ln>
            <a:effectLst/>
          </p:spPr>
          <p:txBody>
            <a:bodyPr/>
            <a:lstStyle/>
            <a:p>
              <a:pPr>
                <a:defRPr/>
              </a:pPr>
              <a:r>
                <a:rPr lang="en-US" sz="1100" dirty="0">
                  <a:latin typeface="+mn-lt"/>
                  <a:ea typeface="Verdana" pitchFamily="34" charset="0"/>
                  <a:cs typeface="Verdana" pitchFamily="34" charset="0"/>
                </a:rPr>
                <a:t>Applications</a:t>
              </a:r>
            </a:p>
          </p:txBody>
        </p:sp>
        <p:sp>
          <p:nvSpPr>
            <p:cNvPr id="31" name="Rechteck 30"/>
            <p:cNvSpPr/>
            <p:nvPr/>
          </p:nvSpPr>
          <p:spPr bwMode="auto">
            <a:xfrm>
              <a:off x="2071688" y="2857500"/>
              <a:ext cx="3725862" cy="231775"/>
            </a:xfrm>
            <a:prstGeom prst="rect">
              <a:avLst/>
            </a:prstGeom>
            <a:solidFill>
              <a:schemeClr val="bg1">
                <a:lumMod val="85000"/>
              </a:schemeClr>
            </a:solidFill>
            <a:ln w="9525" cap="flat" cmpd="sng" algn="ctr">
              <a:noFill/>
              <a:prstDash val="solid"/>
              <a:round/>
              <a:headEnd type="none" w="med" len="med"/>
              <a:tailEnd type="none" w="med" len="med"/>
            </a:ln>
            <a:effectLst/>
          </p:spPr>
          <p:txBody>
            <a:bodyPr/>
            <a:lstStyle/>
            <a:p>
              <a:pPr>
                <a:defRPr/>
              </a:pPr>
              <a:r>
                <a:rPr lang="en-US" sz="1100">
                  <a:latin typeface="+mn-lt"/>
                  <a:ea typeface="Verdana" pitchFamily="34" charset="0"/>
                  <a:cs typeface="Verdana" pitchFamily="34" charset="0"/>
                </a:rPr>
                <a:t>Process Management</a:t>
              </a:r>
            </a:p>
          </p:txBody>
        </p:sp>
        <p:sp>
          <p:nvSpPr>
            <p:cNvPr id="67593" name="Rechteck 7"/>
            <p:cNvSpPr>
              <a:spLocks noChangeArrowheads="1"/>
            </p:cNvSpPr>
            <p:nvPr/>
          </p:nvSpPr>
          <p:spPr bwMode="auto">
            <a:xfrm>
              <a:off x="3268663" y="5254625"/>
              <a:ext cx="1481137" cy="285750"/>
            </a:xfrm>
            <a:prstGeom prst="rect">
              <a:avLst/>
            </a:prstGeom>
            <a:solidFill>
              <a:schemeClr val="bg1"/>
            </a:solidFill>
            <a:ln w="9525" algn="ctr">
              <a:noFill/>
              <a:round/>
              <a:headEnd/>
              <a:tailEnd/>
            </a:ln>
          </p:spPr>
          <p:txBody>
            <a:bodyPr/>
            <a:lstStyle/>
            <a:p>
              <a:pPr algn="ctr"/>
              <a:r>
                <a:rPr lang="en-US" sz="1200"/>
                <a:t>Storage</a:t>
              </a:r>
            </a:p>
          </p:txBody>
        </p:sp>
        <p:sp>
          <p:nvSpPr>
            <p:cNvPr id="67594" name="Rechteck 8"/>
            <p:cNvSpPr>
              <a:spLocks noChangeArrowheads="1"/>
            </p:cNvSpPr>
            <p:nvPr/>
          </p:nvSpPr>
          <p:spPr bwMode="auto">
            <a:xfrm>
              <a:off x="2773363" y="4792663"/>
              <a:ext cx="1479550" cy="287337"/>
            </a:xfrm>
            <a:prstGeom prst="rect">
              <a:avLst/>
            </a:prstGeom>
            <a:solidFill>
              <a:schemeClr val="bg1"/>
            </a:solidFill>
            <a:ln w="9525" algn="ctr">
              <a:noFill/>
              <a:round/>
              <a:headEnd/>
              <a:tailEnd/>
            </a:ln>
          </p:spPr>
          <p:txBody>
            <a:bodyPr/>
            <a:lstStyle/>
            <a:p>
              <a:pPr algn="ctr"/>
              <a:r>
                <a:rPr lang="en-US" sz="1200"/>
                <a:t>Middleware</a:t>
              </a:r>
            </a:p>
          </p:txBody>
        </p:sp>
        <p:sp>
          <p:nvSpPr>
            <p:cNvPr id="67595" name="Rechteck 9"/>
            <p:cNvSpPr>
              <a:spLocks noChangeArrowheads="1"/>
            </p:cNvSpPr>
            <p:nvPr/>
          </p:nvSpPr>
          <p:spPr bwMode="auto">
            <a:xfrm>
              <a:off x="4918075" y="4802188"/>
              <a:ext cx="1481138" cy="285750"/>
            </a:xfrm>
            <a:prstGeom prst="rect">
              <a:avLst/>
            </a:prstGeom>
            <a:solidFill>
              <a:schemeClr val="bg1"/>
            </a:solidFill>
            <a:ln w="9525" algn="ctr">
              <a:noFill/>
              <a:round/>
              <a:headEnd/>
              <a:tailEnd/>
            </a:ln>
          </p:spPr>
          <p:txBody>
            <a:bodyPr/>
            <a:lstStyle/>
            <a:p>
              <a:pPr algn="ctr"/>
              <a:r>
                <a:rPr lang="en-US" sz="1200"/>
                <a:t>Database</a:t>
              </a:r>
            </a:p>
          </p:txBody>
        </p:sp>
        <p:sp>
          <p:nvSpPr>
            <p:cNvPr id="67596" name="Rechteck 10"/>
            <p:cNvSpPr>
              <a:spLocks noChangeArrowheads="1"/>
            </p:cNvSpPr>
            <p:nvPr/>
          </p:nvSpPr>
          <p:spPr bwMode="auto">
            <a:xfrm>
              <a:off x="2176463" y="3876675"/>
              <a:ext cx="1481137" cy="271463"/>
            </a:xfrm>
            <a:prstGeom prst="rect">
              <a:avLst/>
            </a:prstGeom>
            <a:solidFill>
              <a:schemeClr val="bg1"/>
            </a:solidFill>
            <a:ln w="9525" algn="ctr">
              <a:noFill/>
              <a:round/>
              <a:headEnd/>
              <a:tailEnd/>
            </a:ln>
          </p:spPr>
          <p:txBody>
            <a:bodyPr/>
            <a:lstStyle/>
            <a:p>
              <a:pPr algn="ctr"/>
              <a:r>
                <a:rPr lang="en-US" sz="1200"/>
                <a:t>Services</a:t>
              </a:r>
            </a:p>
          </p:txBody>
        </p:sp>
        <p:sp>
          <p:nvSpPr>
            <p:cNvPr id="67597" name="Rechteck 11"/>
            <p:cNvSpPr>
              <a:spLocks noChangeArrowheads="1"/>
            </p:cNvSpPr>
            <p:nvPr/>
          </p:nvSpPr>
          <p:spPr bwMode="auto">
            <a:xfrm>
              <a:off x="2722563" y="3394075"/>
              <a:ext cx="1497012" cy="273050"/>
            </a:xfrm>
            <a:prstGeom prst="rect">
              <a:avLst/>
            </a:prstGeom>
            <a:solidFill>
              <a:schemeClr val="bg1"/>
            </a:solidFill>
            <a:ln w="9525" algn="ctr">
              <a:noFill/>
              <a:round/>
              <a:headEnd/>
              <a:tailEnd/>
            </a:ln>
          </p:spPr>
          <p:txBody>
            <a:bodyPr/>
            <a:lstStyle/>
            <a:p>
              <a:pPr algn="ctr"/>
              <a:r>
                <a:rPr lang="en-US" sz="1100"/>
                <a:t>Workflow/BPM/BAM</a:t>
              </a:r>
            </a:p>
          </p:txBody>
        </p:sp>
        <p:sp>
          <p:nvSpPr>
            <p:cNvPr id="67598" name="Rechteck 12"/>
            <p:cNvSpPr>
              <a:spLocks noChangeArrowheads="1"/>
            </p:cNvSpPr>
            <p:nvPr/>
          </p:nvSpPr>
          <p:spPr bwMode="auto">
            <a:xfrm>
              <a:off x="4754563" y="3457575"/>
              <a:ext cx="1479550" cy="273050"/>
            </a:xfrm>
            <a:prstGeom prst="rect">
              <a:avLst/>
            </a:prstGeom>
            <a:solidFill>
              <a:schemeClr val="bg1"/>
            </a:solidFill>
            <a:ln w="9525" algn="ctr">
              <a:noFill/>
              <a:round/>
              <a:headEnd/>
              <a:tailEnd/>
            </a:ln>
          </p:spPr>
          <p:txBody>
            <a:bodyPr/>
            <a:lstStyle/>
            <a:p>
              <a:pPr algn="ctr"/>
              <a:r>
                <a:rPr lang="en-US" sz="1200"/>
                <a:t>ESB/EDA/BRE</a:t>
              </a:r>
            </a:p>
          </p:txBody>
        </p:sp>
        <p:sp>
          <p:nvSpPr>
            <p:cNvPr id="67599" name="Rechteck 13"/>
            <p:cNvSpPr>
              <a:spLocks noChangeArrowheads="1"/>
            </p:cNvSpPr>
            <p:nvPr/>
          </p:nvSpPr>
          <p:spPr bwMode="auto">
            <a:xfrm>
              <a:off x="4381500" y="2381250"/>
              <a:ext cx="1479550" cy="273050"/>
            </a:xfrm>
            <a:prstGeom prst="rect">
              <a:avLst/>
            </a:prstGeom>
            <a:solidFill>
              <a:schemeClr val="bg1"/>
            </a:solidFill>
            <a:ln w="9525" algn="ctr">
              <a:noFill/>
              <a:round/>
              <a:headEnd/>
              <a:tailEnd/>
            </a:ln>
          </p:spPr>
          <p:txBody>
            <a:bodyPr/>
            <a:lstStyle/>
            <a:p>
              <a:pPr algn="ctr"/>
              <a:r>
                <a:rPr lang="en-US" sz="1200"/>
                <a:t>Processcontrolling</a:t>
              </a:r>
            </a:p>
          </p:txBody>
        </p:sp>
        <p:sp>
          <p:nvSpPr>
            <p:cNvPr id="67600" name="Rechteck 14"/>
            <p:cNvSpPr>
              <a:spLocks noChangeArrowheads="1"/>
            </p:cNvSpPr>
            <p:nvPr/>
          </p:nvSpPr>
          <p:spPr bwMode="auto">
            <a:xfrm>
              <a:off x="2355850" y="2384425"/>
              <a:ext cx="1384300" cy="273050"/>
            </a:xfrm>
            <a:prstGeom prst="rect">
              <a:avLst/>
            </a:prstGeom>
            <a:solidFill>
              <a:schemeClr val="bg1"/>
            </a:solidFill>
            <a:ln w="9525" algn="ctr">
              <a:noFill/>
              <a:round/>
              <a:headEnd/>
              <a:tailEnd/>
            </a:ln>
          </p:spPr>
          <p:txBody>
            <a:bodyPr/>
            <a:lstStyle/>
            <a:p>
              <a:pPr algn="ctr"/>
              <a:r>
                <a:rPr lang="en-US" sz="1200"/>
                <a:t>Processdesign</a:t>
              </a:r>
            </a:p>
          </p:txBody>
        </p:sp>
        <p:sp>
          <p:nvSpPr>
            <p:cNvPr id="67601" name="Rechteck 15"/>
            <p:cNvSpPr>
              <a:spLocks noChangeArrowheads="1"/>
            </p:cNvSpPr>
            <p:nvPr/>
          </p:nvSpPr>
          <p:spPr bwMode="auto">
            <a:xfrm>
              <a:off x="3868738" y="1398588"/>
              <a:ext cx="1365250" cy="177800"/>
            </a:xfrm>
            <a:prstGeom prst="rect">
              <a:avLst/>
            </a:prstGeom>
            <a:solidFill>
              <a:srgbClr val="FFC000"/>
            </a:solidFill>
            <a:ln w="9525" algn="ctr">
              <a:solidFill>
                <a:srgbClr val="FFC000"/>
              </a:solidFill>
              <a:round/>
              <a:headEnd/>
              <a:tailEnd/>
            </a:ln>
          </p:spPr>
          <p:txBody>
            <a:bodyPr/>
            <a:lstStyle/>
            <a:p>
              <a:pPr algn="ctr"/>
              <a:r>
                <a:rPr lang="en-US" sz="1000"/>
                <a:t>Processoptimization</a:t>
              </a:r>
            </a:p>
          </p:txBody>
        </p:sp>
        <p:sp>
          <p:nvSpPr>
            <p:cNvPr id="67602" name="Rechteck 16"/>
            <p:cNvSpPr>
              <a:spLocks noChangeArrowheads="1"/>
            </p:cNvSpPr>
            <p:nvPr/>
          </p:nvSpPr>
          <p:spPr bwMode="auto">
            <a:xfrm rot="-5400000">
              <a:off x="1362870" y="3110706"/>
              <a:ext cx="1135062" cy="206375"/>
            </a:xfrm>
            <a:prstGeom prst="rect">
              <a:avLst/>
            </a:prstGeom>
            <a:solidFill>
              <a:srgbClr val="FFC000"/>
            </a:solidFill>
            <a:ln w="9525" algn="ctr">
              <a:solidFill>
                <a:srgbClr val="FFC000"/>
              </a:solidFill>
              <a:round/>
              <a:headEnd/>
              <a:tailEnd/>
            </a:ln>
          </p:spPr>
          <p:txBody>
            <a:bodyPr/>
            <a:lstStyle/>
            <a:p>
              <a:pPr algn="ctr">
                <a:lnSpc>
                  <a:spcPts val="600"/>
                </a:lnSpc>
              </a:pPr>
              <a:r>
                <a:rPr lang="en-US" sz="900"/>
                <a:t>Process Implementation</a:t>
              </a:r>
            </a:p>
          </p:txBody>
        </p:sp>
        <p:sp>
          <p:nvSpPr>
            <p:cNvPr id="67603" name="Rechteck 17"/>
            <p:cNvSpPr>
              <a:spLocks noChangeArrowheads="1"/>
            </p:cNvSpPr>
            <p:nvPr/>
          </p:nvSpPr>
          <p:spPr bwMode="auto">
            <a:xfrm rot="-5400000">
              <a:off x="1351757" y="4717256"/>
              <a:ext cx="1135062" cy="206375"/>
            </a:xfrm>
            <a:prstGeom prst="rect">
              <a:avLst/>
            </a:prstGeom>
            <a:solidFill>
              <a:srgbClr val="FFC000"/>
            </a:solidFill>
            <a:ln w="9525" algn="ctr">
              <a:solidFill>
                <a:srgbClr val="FFC000"/>
              </a:solidFill>
              <a:round/>
              <a:headEnd/>
              <a:tailEnd/>
            </a:ln>
          </p:spPr>
          <p:txBody>
            <a:bodyPr/>
            <a:lstStyle/>
            <a:p>
              <a:pPr algn="ctr">
                <a:lnSpc>
                  <a:spcPts val="600"/>
                </a:lnSpc>
              </a:pPr>
              <a:r>
                <a:rPr lang="en-US" sz="900"/>
                <a:t>Service</a:t>
              </a:r>
            </a:p>
            <a:p>
              <a:pPr algn="ctr">
                <a:lnSpc>
                  <a:spcPts val="600"/>
                </a:lnSpc>
              </a:pPr>
              <a:r>
                <a:rPr lang="en-US" sz="900"/>
                <a:t>Request</a:t>
              </a:r>
            </a:p>
          </p:txBody>
        </p:sp>
        <p:sp>
          <p:nvSpPr>
            <p:cNvPr id="67604" name="Rechteck 18"/>
            <p:cNvSpPr>
              <a:spLocks noChangeArrowheads="1"/>
            </p:cNvSpPr>
            <p:nvPr/>
          </p:nvSpPr>
          <p:spPr bwMode="auto">
            <a:xfrm rot="-5400000">
              <a:off x="6287295" y="4650581"/>
              <a:ext cx="1135062" cy="206375"/>
            </a:xfrm>
            <a:prstGeom prst="rect">
              <a:avLst/>
            </a:prstGeom>
            <a:solidFill>
              <a:srgbClr val="FFC000"/>
            </a:solidFill>
            <a:ln w="9525" algn="ctr">
              <a:solidFill>
                <a:srgbClr val="FFC000"/>
              </a:solidFill>
              <a:round/>
              <a:headEnd/>
              <a:tailEnd/>
            </a:ln>
          </p:spPr>
          <p:txBody>
            <a:bodyPr/>
            <a:lstStyle/>
            <a:p>
              <a:pPr algn="ctr">
                <a:lnSpc>
                  <a:spcPts val="600"/>
                </a:lnSpc>
              </a:pPr>
              <a:r>
                <a:rPr lang="en-US" sz="900"/>
                <a:t>Service</a:t>
              </a:r>
            </a:p>
            <a:p>
              <a:pPr algn="ctr">
                <a:lnSpc>
                  <a:spcPts val="600"/>
                </a:lnSpc>
              </a:pPr>
              <a:r>
                <a:rPr lang="en-US" sz="900"/>
                <a:t>Delivery</a:t>
              </a:r>
            </a:p>
          </p:txBody>
        </p:sp>
        <p:sp>
          <p:nvSpPr>
            <p:cNvPr id="67605" name="Rechteck 19"/>
            <p:cNvSpPr>
              <a:spLocks noChangeArrowheads="1"/>
            </p:cNvSpPr>
            <p:nvPr/>
          </p:nvSpPr>
          <p:spPr bwMode="auto">
            <a:xfrm rot="-5400000">
              <a:off x="6278562" y="3065463"/>
              <a:ext cx="1135063" cy="204788"/>
            </a:xfrm>
            <a:prstGeom prst="rect">
              <a:avLst/>
            </a:prstGeom>
            <a:solidFill>
              <a:srgbClr val="FFC000"/>
            </a:solidFill>
            <a:ln w="9525" algn="ctr">
              <a:solidFill>
                <a:srgbClr val="FFC000"/>
              </a:solidFill>
              <a:round/>
              <a:headEnd/>
              <a:tailEnd/>
            </a:ln>
          </p:spPr>
          <p:txBody>
            <a:bodyPr/>
            <a:lstStyle/>
            <a:p>
              <a:pPr algn="ctr">
                <a:lnSpc>
                  <a:spcPts val="600"/>
                </a:lnSpc>
              </a:pPr>
              <a:r>
                <a:rPr lang="en-US" sz="900"/>
                <a:t>Process Monitoring</a:t>
              </a:r>
            </a:p>
          </p:txBody>
        </p:sp>
      </p:grpSp>
    </p:spTree>
    <p:extLst>
      <p:ext uri="{BB962C8B-B14F-4D97-AF65-F5344CB8AC3E}">
        <p14:creationId xmlns:p14="http://schemas.microsoft.com/office/powerpoint/2010/main" val="30130970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 name="Inhaltsplatzhalter 3"/>
          <p:cNvPicPr>
            <a:picLocks noGrp="1" noChangeAspect="1"/>
          </p:cNvPicPr>
          <p:nvPr>
            <p:ph idx="1"/>
          </p:nvPr>
        </p:nvPicPr>
        <p:blipFill>
          <a:blip r:embed="rId2" cstate="print">
            <a:extLst>
              <a:ext uri="{28A0092B-C50C-407E-A947-70E740481C1C}">
                <a14:useLocalDpi xmlns:a14="http://schemas.microsoft.com/office/drawing/2010/main"/>
              </a:ext>
            </a:extLst>
          </a:blip>
          <a:srcRect l="-16040" r="-16040"/>
          <a:stretch>
            <a:fillRect/>
          </a:stretch>
        </p:blipFill>
        <p:spPr/>
      </p:pic>
    </p:spTree>
    <p:extLst>
      <p:ext uri="{BB962C8B-B14F-4D97-AF65-F5344CB8AC3E}">
        <p14:creationId xmlns:p14="http://schemas.microsoft.com/office/powerpoint/2010/main" val="1230510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 name="Inhaltsplatzhalter 3"/>
          <p:cNvPicPr>
            <a:picLocks noGrp="1" noChangeAspect="1"/>
          </p:cNvPicPr>
          <p:nvPr>
            <p:ph idx="1"/>
          </p:nvPr>
        </p:nvPicPr>
        <p:blipFill>
          <a:blip r:embed="rId2" cstate="print">
            <a:extLst>
              <a:ext uri="{28A0092B-C50C-407E-A947-70E740481C1C}">
                <a14:useLocalDpi xmlns:a14="http://schemas.microsoft.com/office/drawing/2010/main"/>
              </a:ext>
            </a:extLst>
          </a:blip>
          <a:srcRect t="-13389" b="-13389"/>
          <a:stretch>
            <a:fillRect/>
          </a:stretch>
        </p:blipFill>
        <p:spPr/>
      </p:pic>
    </p:spTree>
    <p:extLst>
      <p:ext uri="{BB962C8B-B14F-4D97-AF65-F5344CB8AC3E}">
        <p14:creationId xmlns:p14="http://schemas.microsoft.com/office/powerpoint/2010/main" val="1341390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Event </a:t>
            </a:r>
            <a:r>
              <a:rPr lang="de-DE" dirty="0" err="1" smtClean="0"/>
              <a:t>Driven</a:t>
            </a:r>
            <a:r>
              <a:rPr lang="de-DE" dirty="0" smtClean="0"/>
              <a:t> </a:t>
            </a:r>
            <a:r>
              <a:rPr lang="de-DE" dirty="0" err="1" smtClean="0"/>
              <a:t>Architecture</a:t>
            </a:r>
            <a:r>
              <a:rPr lang="de-DE" dirty="0" smtClean="0"/>
              <a:t> am Beispiel Oracle</a:t>
            </a:r>
            <a:endParaRPr lang="de-DE" dirty="0"/>
          </a:p>
        </p:txBody>
      </p:sp>
      <p:pic>
        <p:nvPicPr>
          <p:cNvPr id="4" name="Bild 3"/>
          <p:cNvPicPr>
            <a:picLocks noChangeAspect="1"/>
          </p:cNvPicPr>
          <p:nvPr/>
        </p:nvPicPr>
        <p:blipFill>
          <a:blip r:embed="rId2"/>
          <a:stretch>
            <a:fillRect/>
          </a:stretch>
        </p:blipFill>
        <p:spPr>
          <a:xfrm>
            <a:off x="635000" y="1587500"/>
            <a:ext cx="7861300" cy="3683000"/>
          </a:xfrm>
          <a:prstGeom prst="rect">
            <a:avLst/>
          </a:prstGeom>
        </p:spPr>
      </p:pic>
    </p:spTree>
    <p:extLst>
      <p:ext uri="{BB962C8B-B14F-4D97-AF65-F5344CB8AC3E}">
        <p14:creationId xmlns:p14="http://schemas.microsoft.com/office/powerpoint/2010/main" val="2806688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a:blip r:embed="rId2"/>
          <a:stretch>
            <a:fillRect/>
          </a:stretch>
        </p:blipFill>
        <p:spPr>
          <a:xfrm>
            <a:off x="202816" y="211942"/>
            <a:ext cx="2963252" cy="2879989"/>
          </a:xfrm>
          <a:prstGeom prst="rect">
            <a:avLst/>
          </a:prstGeom>
        </p:spPr>
      </p:pic>
      <p:pic>
        <p:nvPicPr>
          <p:cNvPr id="4" name="Bild 3"/>
          <p:cNvPicPr>
            <a:picLocks noChangeAspect="1"/>
          </p:cNvPicPr>
          <p:nvPr/>
        </p:nvPicPr>
        <p:blipFill>
          <a:blip r:embed="rId3"/>
          <a:stretch>
            <a:fillRect/>
          </a:stretch>
        </p:blipFill>
        <p:spPr>
          <a:xfrm>
            <a:off x="3084204" y="1825036"/>
            <a:ext cx="2977948" cy="2879989"/>
          </a:xfrm>
          <a:prstGeom prst="rect">
            <a:avLst/>
          </a:prstGeom>
        </p:spPr>
      </p:pic>
      <p:pic>
        <p:nvPicPr>
          <p:cNvPr id="5" name="Bild 4"/>
          <p:cNvPicPr>
            <a:picLocks noChangeAspect="1"/>
          </p:cNvPicPr>
          <p:nvPr/>
        </p:nvPicPr>
        <p:blipFill>
          <a:blip r:embed="rId4"/>
          <a:stretch>
            <a:fillRect/>
          </a:stretch>
        </p:blipFill>
        <p:spPr>
          <a:xfrm>
            <a:off x="5965320" y="3470160"/>
            <a:ext cx="2963252" cy="2879989"/>
          </a:xfrm>
          <a:prstGeom prst="rect">
            <a:avLst/>
          </a:prstGeom>
        </p:spPr>
      </p:pic>
    </p:spTree>
    <p:extLst>
      <p:ext uri="{BB962C8B-B14F-4D97-AF65-F5344CB8AC3E}">
        <p14:creationId xmlns:p14="http://schemas.microsoft.com/office/powerpoint/2010/main" val="126221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Complex</a:t>
            </a:r>
            <a:r>
              <a:rPr lang="de-DE" dirty="0" smtClean="0"/>
              <a:t> Event </a:t>
            </a:r>
            <a:r>
              <a:rPr lang="de-DE" dirty="0" err="1" smtClean="0"/>
              <a:t>Driven</a:t>
            </a:r>
            <a:r>
              <a:rPr lang="de-DE" dirty="0" smtClean="0"/>
              <a:t> Processing</a:t>
            </a:r>
            <a:endParaRPr lang="de-DE" dirty="0"/>
          </a:p>
        </p:txBody>
      </p:sp>
      <p:pic>
        <p:nvPicPr>
          <p:cNvPr id="4" name="Bild 3"/>
          <p:cNvPicPr>
            <a:picLocks noChangeAspect="1"/>
          </p:cNvPicPr>
          <p:nvPr/>
        </p:nvPicPr>
        <p:blipFill>
          <a:blip r:embed="rId2"/>
          <a:stretch>
            <a:fillRect/>
          </a:stretch>
        </p:blipFill>
        <p:spPr>
          <a:xfrm>
            <a:off x="1587844" y="1243753"/>
            <a:ext cx="5432428" cy="5137576"/>
          </a:xfrm>
          <a:prstGeom prst="rect">
            <a:avLst/>
          </a:prstGeom>
        </p:spPr>
      </p:pic>
    </p:spTree>
    <p:extLst>
      <p:ext uri="{BB962C8B-B14F-4D97-AF65-F5344CB8AC3E}">
        <p14:creationId xmlns:p14="http://schemas.microsoft.com/office/powerpoint/2010/main" val="3388767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14"/>
          <p:cNvSpPr>
            <a:spLocks noChangeArrowheads="1"/>
          </p:cNvSpPr>
          <p:nvPr/>
        </p:nvSpPr>
        <p:spPr bwMode="auto">
          <a:xfrm>
            <a:off x="714375" y="2900363"/>
            <a:ext cx="7683500" cy="2243137"/>
          </a:xfrm>
          <a:prstGeom prst="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1100">
                <a:solidFill>
                  <a:prstClr val="black"/>
                </a:solidFill>
                <a:latin typeface="Calibri"/>
                <a:ea typeface="+mn-ea"/>
                <a:cs typeface="+mn-cs"/>
              </a:rPr>
              <a:t> </a:t>
            </a:r>
          </a:p>
        </p:txBody>
      </p:sp>
      <p:sp>
        <p:nvSpPr>
          <p:cNvPr id="46" name="Rectangle 42"/>
          <p:cNvSpPr>
            <a:spLocks noChangeArrowheads="1"/>
          </p:cNvSpPr>
          <p:nvPr/>
        </p:nvSpPr>
        <p:spPr bwMode="auto">
          <a:xfrm>
            <a:off x="714375" y="1538288"/>
            <a:ext cx="7715250" cy="1033462"/>
          </a:xfrm>
          <a:prstGeom prst="rect">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endParaRPr lang="de-DE" sz="1100" dirty="0" err="1">
              <a:solidFill>
                <a:prstClr val="black"/>
              </a:solidFill>
              <a:latin typeface="Calibri"/>
              <a:ea typeface="+mn-ea"/>
              <a:cs typeface="+mn-cs"/>
            </a:endParaRPr>
          </a:p>
        </p:txBody>
      </p:sp>
      <p:cxnSp>
        <p:nvCxnSpPr>
          <p:cNvPr id="47" name="Gerade Verbindung mit Pfeil 83"/>
          <p:cNvCxnSpPr>
            <a:cxnSpLocks noChangeShapeType="1"/>
          </p:cNvCxnSpPr>
          <p:nvPr/>
        </p:nvCxnSpPr>
        <p:spPr bwMode="auto">
          <a:xfrm rot="5400000" flipH="1" flipV="1">
            <a:off x="2116931" y="5109369"/>
            <a:ext cx="569913" cy="3175"/>
          </a:xfrm>
          <a:prstGeom prst="straightConnector1">
            <a:avLst/>
          </a:prstGeom>
          <a:noFill/>
          <a:ln w="9525" algn="ctr">
            <a:solidFill>
              <a:srgbClr val="000000"/>
            </a:solidFill>
            <a:round/>
            <a:headEnd type="triangle" w="med" len="med"/>
            <a:tailEnd type="triangle" w="med" len="med"/>
          </a:ln>
        </p:spPr>
      </p:cxnSp>
      <p:cxnSp>
        <p:nvCxnSpPr>
          <p:cNvPr id="48" name="Gerade Verbindung mit Pfeil 83"/>
          <p:cNvCxnSpPr>
            <a:cxnSpLocks noChangeShapeType="1"/>
          </p:cNvCxnSpPr>
          <p:nvPr/>
        </p:nvCxnSpPr>
        <p:spPr bwMode="auto">
          <a:xfrm rot="5400000" flipH="1" flipV="1">
            <a:off x="4144963" y="5130800"/>
            <a:ext cx="571500" cy="3175"/>
          </a:xfrm>
          <a:prstGeom prst="straightConnector1">
            <a:avLst/>
          </a:prstGeom>
          <a:noFill/>
          <a:ln w="9525" algn="ctr">
            <a:solidFill>
              <a:srgbClr val="000000"/>
            </a:solidFill>
            <a:round/>
            <a:headEnd type="triangle" w="med" len="med"/>
            <a:tailEnd type="triangle" w="med" len="med"/>
          </a:ln>
        </p:spPr>
      </p:cxnSp>
      <p:cxnSp>
        <p:nvCxnSpPr>
          <p:cNvPr id="49" name="Gerade Verbindung mit Pfeil 83"/>
          <p:cNvCxnSpPr>
            <a:cxnSpLocks noChangeShapeType="1"/>
          </p:cNvCxnSpPr>
          <p:nvPr/>
        </p:nvCxnSpPr>
        <p:spPr bwMode="auto">
          <a:xfrm rot="5400000" flipH="1" flipV="1">
            <a:off x="6146006" y="5128419"/>
            <a:ext cx="569913" cy="3175"/>
          </a:xfrm>
          <a:prstGeom prst="straightConnector1">
            <a:avLst/>
          </a:prstGeom>
          <a:noFill/>
          <a:ln w="9525" algn="ctr">
            <a:solidFill>
              <a:srgbClr val="000000"/>
            </a:solidFill>
            <a:round/>
            <a:headEnd type="triangle" w="med" len="med"/>
            <a:tailEnd type="triangle" w="med" len="med"/>
          </a:ln>
        </p:spPr>
      </p:cxnSp>
      <p:sp>
        <p:nvSpPr>
          <p:cNvPr id="88071" name="Rectangle 25"/>
          <p:cNvSpPr>
            <a:spLocks noChangeArrowheads="1"/>
          </p:cNvSpPr>
          <p:nvPr/>
        </p:nvSpPr>
        <p:spPr bwMode="auto">
          <a:xfrm>
            <a:off x="1841500" y="2562225"/>
            <a:ext cx="4464050" cy="381000"/>
          </a:xfrm>
          <a:prstGeom prst="rect">
            <a:avLst/>
          </a:prstGeom>
          <a:noFill/>
          <a:ln w="9525">
            <a:noFill/>
            <a:miter lim="800000"/>
            <a:headEnd/>
            <a:tailEnd/>
          </a:ln>
        </p:spPr>
        <p:txBody>
          <a:bodyPr wrap="none" lIns="0" tIns="0" rIns="0" bIns="0" anchor="ctr" anchorCtr="1"/>
          <a:lstStyle/>
          <a:p>
            <a:pPr algn="ctr"/>
            <a:endParaRPr lang="en-US" sz="1600">
              <a:solidFill>
                <a:srgbClr val="000000"/>
              </a:solidFill>
              <a:latin typeface="Calibri" pitchFamily="34" charset="0"/>
            </a:endParaRPr>
          </a:p>
        </p:txBody>
      </p:sp>
      <p:sp>
        <p:nvSpPr>
          <p:cNvPr id="51" name="Rectangle 42"/>
          <p:cNvSpPr>
            <a:spLocks noChangeArrowheads="1"/>
          </p:cNvSpPr>
          <p:nvPr/>
        </p:nvSpPr>
        <p:spPr bwMode="auto">
          <a:xfrm>
            <a:off x="802388" y="4265613"/>
            <a:ext cx="7519987" cy="504825"/>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fontAlgn="auto">
              <a:spcBef>
                <a:spcPts val="0"/>
              </a:spcBef>
              <a:spcAft>
                <a:spcPts val="0"/>
              </a:spcAft>
              <a:defRPr/>
            </a:pPr>
            <a:r>
              <a:rPr lang="de-DE" sz="1100">
                <a:solidFill>
                  <a:prstClr val="white"/>
                </a:solidFill>
                <a:latin typeface="Calibri"/>
                <a:ea typeface="+mn-ea"/>
                <a:cs typeface="+mn-cs"/>
              </a:rPr>
              <a:t>Enterprise Service Bus (ESB)</a:t>
            </a:r>
          </a:p>
        </p:txBody>
      </p:sp>
      <p:sp>
        <p:nvSpPr>
          <p:cNvPr id="52" name="Rectangle 42"/>
          <p:cNvSpPr>
            <a:spLocks noChangeArrowheads="1"/>
          </p:cNvSpPr>
          <p:nvPr/>
        </p:nvSpPr>
        <p:spPr bwMode="auto">
          <a:xfrm>
            <a:off x="3324225" y="3119438"/>
            <a:ext cx="1643063" cy="504825"/>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1100" dirty="0">
                <a:solidFill>
                  <a:prstClr val="black"/>
                </a:solidFill>
                <a:latin typeface="Calibri"/>
                <a:ea typeface="+mn-ea"/>
                <a:cs typeface="+mn-cs"/>
              </a:rPr>
              <a:t>BPM / Workflow</a:t>
            </a:r>
          </a:p>
        </p:txBody>
      </p:sp>
      <p:grpSp>
        <p:nvGrpSpPr>
          <p:cNvPr id="2" name="Gruppieren 57"/>
          <p:cNvGrpSpPr>
            <a:grpSpLocks/>
          </p:cNvGrpSpPr>
          <p:nvPr/>
        </p:nvGrpSpPr>
        <p:grpSpPr bwMode="auto">
          <a:xfrm>
            <a:off x="1908175" y="1666875"/>
            <a:ext cx="971550" cy="574675"/>
            <a:chOff x="468313" y="1268413"/>
            <a:chExt cx="1371600" cy="1104900"/>
          </a:xfrm>
        </p:grpSpPr>
        <p:pic>
          <p:nvPicPr>
            <p:cNvPr id="54" name="Picture 50"/>
            <p:cNvPicPr>
              <a:picLocks noChangeAspect="1" noChangeArrowheads="1"/>
            </p:cNvPicPr>
            <p:nvPr/>
          </p:nvPicPr>
          <p:blipFill>
            <a:blip r:embed="rId3"/>
            <a:srcRect/>
            <a:stretch>
              <a:fillRect/>
            </a:stretch>
          </p:blipFill>
          <p:spPr bwMode="auto">
            <a:xfrm>
              <a:off x="468313" y="1268413"/>
              <a:ext cx="1066800" cy="799679"/>
            </a:xfrm>
            <a:prstGeom prst="rect">
              <a:avLst/>
            </a:prstGeom>
            <a:noFill/>
            <a:ln w="9525">
              <a:solidFill>
                <a:sysClr val="windowText" lastClr="000000"/>
              </a:solidFill>
              <a:miter lim="800000"/>
              <a:headEnd/>
              <a:tailEnd/>
            </a:ln>
            <a:effectLst>
              <a:outerShdw dist="107763" dir="2700000" algn="ctr" rotWithShape="0">
                <a:srgbClr val="EEECE1"/>
              </a:outerShdw>
            </a:effectLst>
          </p:spPr>
        </p:pic>
        <p:pic>
          <p:nvPicPr>
            <p:cNvPr id="55" name="Picture 50"/>
            <p:cNvPicPr>
              <a:picLocks noChangeAspect="1" noChangeArrowheads="1"/>
            </p:cNvPicPr>
            <p:nvPr/>
          </p:nvPicPr>
          <p:blipFill>
            <a:blip r:embed="rId3"/>
            <a:srcRect/>
            <a:stretch>
              <a:fillRect/>
            </a:stretch>
          </p:blipFill>
          <p:spPr bwMode="auto">
            <a:xfrm>
              <a:off x="620713" y="1421023"/>
              <a:ext cx="1066800" cy="799679"/>
            </a:xfrm>
            <a:prstGeom prst="rect">
              <a:avLst/>
            </a:prstGeom>
            <a:noFill/>
            <a:ln w="9525">
              <a:solidFill>
                <a:sysClr val="windowText" lastClr="000000"/>
              </a:solidFill>
              <a:miter lim="800000"/>
              <a:headEnd/>
              <a:tailEnd/>
            </a:ln>
            <a:effectLst>
              <a:outerShdw dist="107763" dir="2700000" algn="ctr" rotWithShape="0">
                <a:srgbClr val="EEECE1"/>
              </a:outerShdw>
            </a:effectLst>
          </p:spPr>
        </p:pic>
        <p:pic>
          <p:nvPicPr>
            <p:cNvPr id="56" name="Picture 50"/>
            <p:cNvPicPr>
              <a:picLocks noChangeAspect="1" noChangeArrowheads="1"/>
            </p:cNvPicPr>
            <p:nvPr/>
          </p:nvPicPr>
          <p:blipFill>
            <a:blip r:embed="rId3"/>
            <a:srcRect/>
            <a:stretch>
              <a:fillRect/>
            </a:stretch>
          </p:blipFill>
          <p:spPr bwMode="auto">
            <a:xfrm>
              <a:off x="773113" y="1573634"/>
              <a:ext cx="1066800" cy="799679"/>
            </a:xfrm>
            <a:prstGeom prst="rect">
              <a:avLst/>
            </a:prstGeom>
            <a:noFill/>
            <a:ln w="9525">
              <a:solidFill>
                <a:sysClr val="windowText" lastClr="000000"/>
              </a:solidFill>
              <a:miter lim="800000"/>
              <a:headEnd/>
              <a:tailEnd/>
            </a:ln>
            <a:effectLst>
              <a:outerShdw dist="107763" dir="2700000" algn="ctr" rotWithShape="0">
                <a:srgbClr val="EEECE1"/>
              </a:outerShdw>
            </a:effectLst>
          </p:spPr>
        </p:pic>
      </p:grpSp>
      <p:sp>
        <p:nvSpPr>
          <p:cNvPr id="57" name="Rectangle 25"/>
          <p:cNvSpPr>
            <a:spLocks noChangeArrowheads="1"/>
          </p:cNvSpPr>
          <p:nvPr/>
        </p:nvSpPr>
        <p:spPr bwMode="auto">
          <a:xfrm>
            <a:off x="2928938" y="2109788"/>
            <a:ext cx="638175" cy="381000"/>
          </a:xfrm>
          <a:prstGeom prst="rect">
            <a:avLst/>
          </a:prstGeom>
          <a:noFill/>
          <a:ln w="9525">
            <a:noFill/>
            <a:miter lim="800000"/>
            <a:headEnd/>
            <a:tailEnd/>
          </a:ln>
        </p:spPr>
        <p:txBody>
          <a:bodyPr wrap="none" lIns="0" tIns="0" rIns="0" bIns="0" anchor="ctr" anchorCtr="1"/>
          <a:lstStyle/>
          <a:p>
            <a:pPr algn="ctr"/>
            <a:r>
              <a:rPr lang="de-DE" sz="1100">
                <a:solidFill>
                  <a:srgbClr val="000000"/>
                </a:solidFill>
                <a:latin typeface="Calibri" pitchFamily="34" charset="0"/>
              </a:rPr>
              <a:t>RichClient</a:t>
            </a:r>
          </a:p>
        </p:txBody>
      </p:sp>
      <p:grpSp>
        <p:nvGrpSpPr>
          <p:cNvPr id="3" name="Gruppieren 57"/>
          <p:cNvGrpSpPr>
            <a:grpSpLocks/>
          </p:cNvGrpSpPr>
          <p:nvPr/>
        </p:nvGrpSpPr>
        <p:grpSpPr bwMode="auto">
          <a:xfrm>
            <a:off x="4857750" y="1738313"/>
            <a:ext cx="971550" cy="574675"/>
            <a:chOff x="468313" y="1268413"/>
            <a:chExt cx="1371600" cy="1104900"/>
          </a:xfrm>
        </p:grpSpPr>
        <p:pic>
          <p:nvPicPr>
            <p:cNvPr id="59" name="Picture 50"/>
            <p:cNvPicPr>
              <a:picLocks noChangeAspect="1" noChangeArrowheads="1"/>
            </p:cNvPicPr>
            <p:nvPr/>
          </p:nvPicPr>
          <p:blipFill>
            <a:blip r:embed="rId3"/>
            <a:srcRect/>
            <a:stretch>
              <a:fillRect/>
            </a:stretch>
          </p:blipFill>
          <p:spPr bwMode="auto">
            <a:xfrm>
              <a:off x="468313" y="1268413"/>
              <a:ext cx="1066800" cy="799679"/>
            </a:xfrm>
            <a:prstGeom prst="rect">
              <a:avLst/>
            </a:prstGeom>
            <a:noFill/>
            <a:ln w="9525">
              <a:solidFill>
                <a:sysClr val="windowText" lastClr="000000"/>
              </a:solidFill>
              <a:miter lim="800000"/>
              <a:headEnd/>
              <a:tailEnd/>
            </a:ln>
            <a:effectLst>
              <a:outerShdw dist="107763" dir="2700000" algn="ctr" rotWithShape="0">
                <a:srgbClr val="EEECE1"/>
              </a:outerShdw>
            </a:effectLst>
          </p:spPr>
        </p:pic>
        <p:pic>
          <p:nvPicPr>
            <p:cNvPr id="60" name="Picture 50"/>
            <p:cNvPicPr>
              <a:picLocks noChangeAspect="1" noChangeArrowheads="1"/>
            </p:cNvPicPr>
            <p:nvPr/>
          </p:nvPicPr>
          <p:blipFill>
            <a:blip r:embed="rId3"/>
            <a:srcRect/>
            <a:stretch>
              <a:fillRect/>
            </a:stretch>
          </p:blipFill>
          <p:spPr bwMode="auto">
            <a:xfrm>
              <a:off x="620713" y="1421023"/>
              <a:ext cx="1066800" cy="799679"/>
            </a:xfrm>
            <a:prstGeom prst="rect">
              <a:avLst/>
            </a:prstGeom>
            <a:noFill/>
            <a:ln w="9525">
              <a:solidFill>
                <a:sysClr val="windowText" lastClr="000000"/>
              </a:solidFill>
              <a:miter lim="800000"/>
              <a:headEnd/>
              <a:tailEnd/>
            </a:ln>
            <a:effectLst>
              <a:outerShdw dist="107763" dir="2700000" algn="ctr" rotWithShape="0">
                <a:srgbClr val="EEECE1"/>
              </a:outerShdw>
            </a:effectLst>
          </p:spPr>
        </p:pic>
        <p:pic>
          <p:nvPicPr>
            <p:cNvPr id="61" name="Picture 50"/>
            <p:cNvPicPr>
              <a:picLocks noChangeAspect="1" noChangeArrowheads="1"/>
            </p:cNvPicPr>
            <p:nvPr/>
          </p:nvPicPr>
          <p:blipFill>
            <a:blip r:embed="rId3"/>
            <a:srcRect/>
            <a:stretch>
              <a:fillRect/>
            </a:stretch>
          </p:blipFill>
          <p:spPr bwMode="auto">
            <a:xfrm>
              <a:off x="773113" y="1573634"/>
              <a:ext cx="1066800" cy="799679"/>
            </a:xfrm>
            <a:prstGeom prst="rect">
              <a:avLst/>
            </a:prstGeom>
            <a:noFill/>
            <a:ln w="9525">
              <a:solidFill>
                <a:sysClr val="windowText" lastClr="000000"/>
              </a:solidFill>
              <a:miter lim="800000"/>
              <a:headEnd/>
              <a:tailEnd/>
            </a:ln>
            <a:effectLst>
              <a:outerShdw dist="107763" dir="2700000" algn="ctr" rotWithShape="0">
                <a:srgbClr val="EEECE1"/>
              </a:outerShdw>
            </a:effectLst>
          </p:spPr>
        </p:pic>
      </p:grpSp>
      <p:sp>
        <p:nvSpPr>
          <p:cNvPr id="62" name="Rectangle 25"/>
          <p:cNvSpPr>
            <a:spLocks noChangeArrowheads="1"/>
          </p:cNvSpPr>
          <p:nvPr/>
        </p:nvSpPr>
        <p:spPr bwMode="auto">
          <a:xfrm>
            <a:off x="5921375" y="2109788"/>
            <a:ext cx="638175" cy="381000"/>
          </a:xfrm>
          <a:prstGeom prst="rect">
            <a:avLst/>
          </a:prstGeom>
          <a:noFill/>
          <a:ln w="9525">
            <a:noFill/>
            <a:miter lim="800000"/>
            <a:headEnd/>
            <a:tailEnd/>
          </a:ln>
        </p:spPr>
        <p:txBody>
          <a:bodyPr wrap="none" lIns="0" tIns="0" rIns="0" bIns="0" anchor="ctr" anchorCtr="1"/>
          <a:lstStyle/>
          <a:p>
            <a:pPr algn="ctr"/>
            <a:r>
              <a:rPr lang="de-DE" sz="1100">
                <a:solidFill>
                  <a:srgbClr val="000000"/>
                </a:solidFill>
                <a:latin typeface="Calibri" pitchFamily="34" charset="0"/>
              </a:rPr>
              <a:t>WebClient</a:t>
            </a:r>
          </a:p>
        </p:txBody>
      </p:sp>
      <p:sp>
        <p:nvSpPr>
          <p:cNvPr id="63" name="Rectangle 42"/>
          <p:cNvSpPr>
            <a:spLocks noChangeArrowheads="1"/>
          </p:cNvSpPr>
          <p:nvPr/>
        </p:nvSpPr>
        <p:spPr bwMode="auto">
          <a:xfrm rot="16200000">
            <a:off x="6564313" y="3462338"/>
            <a:ext cx="4429125" cy="504825"/>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1100" dirty="0">
                <a:solidFill>
                  <a:prstClr val="black"/>
                </a:solidFill>
                <a:latin typeface="Calibri"/>
                <a:ea typeface="+mn-ea"/>
                <a:cs typeface="+mn-cs"/>
              </a:rPr>
              <a:t>Business Activity Monitoring (BAM)</a:t>
            </a:r>
          </a:p>
        </p:txBody>
      </p:sp>
      <p:cxnSp>
        <p:nvCxnSpPr>
          <p:cNvPr id="64" name="Gerade Verbindung mit Pfeil 83"/>
          <p:cNvCxnSpPr>
            <a:cxnSpLocks noChangeShapeType="1"/>
          </p:cNvCxnSpPr>
          <p:nvPr/>
        </p:nvCxnSpPr>
        <p:spPr bwMode="auto">
          <a:xfrm rot="5400000" flipH="1" flipV="1">
            <a:off x="3956050" y="3948113"/>
            <a:ext cx="609600" cy="0"/>
          </a:xfrm>
          <a:prstGeom prst="straightConnector1">
            <a:avLst/>
          </a:prstGeom>
          <a:noFill/>
          <a:ln w="9525" algn="ctr">
            <a:solidFill>
              <a:srgbClr val="000000"/>
            </a:solidFill>
            <a:round/>
            <a:headEnd type="triangle" w="med" len="med"/>
            <a:tailEnd type="triangle" w="med" len="med"/>
          </a:ln>
        </p:spPr>
      </p:cxnSp>
      <p:sp>
        <p:nvSpPr>
          <p:cNvPr id="65" name="Rectangle 25"/>
          <p:cNvSpPr>
            <a:spLocks noChangeArrowheads="1"/>
          </p:cNvSpPr>
          <p:nvPr/>
        </p:nvSpPr>
        <p:spPr bwMode="auto">
          <a:xfrm>
            <a:off x="7040563" y="4849813"/>
            <a:ext cx="1403350" cy="219075"/>
          </a:xfrm>
          <a:prstGeom prst="rect">
            <a:avLst/>
          </a:prstGeom>
          <a:noFill/>
          <a:ln w="9525">
            <a:noFill/>
            <a:miter lim="800000"/>
            <a:headEnd/>
            <a:tailEnd/>
          </a:ln>
        </p:spPr>
        <p:txBody>
          <a:bodyPr wrap="none" lIns="0" tIns="0" rIns="0" bIns="0" anchor="ctr" anchorCtr="1"/>
          <a:lstStyle/>
          <a:p>
            <a:pPr algn="ctr"/>
            <a:r>
              <a:rPr lang="de-DE" sz="1100">
                <a:solidFill>
                  <a:srgbClr val="000000"/>
                </a:solidFill>
                <a:latin typeface="Calibri" pitchFamily="34" charset="0"/>
              </a:rPr>
              <a:t>Application</a:t>
            </a:r>
            <a:r>
              <a:rPr lang="de-DE" sz="1200">
                <a:solidFill>
                  <a:srgbClr val="000000"/>
                </a:solidFill>
                <a:latin typeface="Calibri" pitchFamily="34" charset="0"/>
              </a:rPr>
              <a:t> Server</a:t>
            </a:r>
          </a:p>
        </p:txBody>
      </p:sp>
      <p:sp>
        <p:nvSpPr>
          <p:cNvPr id="66" name="Rectangle 42"/>
          <p:cNvSpPr>
            <a:spLocks noChangeArrowheads="1"/>
          </p:cNvSpPr>
          <p:nvPr/>
        </p:nvSpPr>
        <p:spPr bwMode="auto">
          <a:xfrm rot="16200000">
            <a:off x="-1866900" y="3462338"/>
            <a:ext cx="4429125" cy="504825"/>
          </a:xfrm>
          <a:prstGeom prst="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1100" dirty="0">
                <a:solidFill>
                  <a:prstClr val="black"/>
                </a:solidFill>
                <a:latin typeface="Calibri"/>
                <a:ea typeface="+mn-ea"/>
                <a:cs typeface="+mn-cs"/>
              </a:rPr>
              <a:t>Governance</a:t>
            </a:r>
          </a:p>
        </p:txBody>
      </p:sp>
      <p:sp>
        <p:nvSpPr>
          <p:cNvPr id="67" name="Rectangle 42"/>
          <p:cNvSpPr>
            <a:spLocks noChangeArrowheads="1"/>
          </p:cNvSpPr>
          <p:nvPr/>
        </p:nvSpPr>
        <p:spPr bwMode="auto">
          <a:xfrm>
            <a:off x="6218238" y="3119438"/>
            <a:ext cx="962025" cy="504825"/>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1100" dirty="0">
                <a:solidFill>
                  <a:prstClr val="black"/>
                </a:solidFill>
                <a:latin typeface="Calibri"/>
                <a:ea typeface="+mn-ea"/>
                <a:cs typeface="+mn-cs"/>
              </a:rPr>
              <a:t>Registry</a:t>
            </a:r>
          </a:p>
        </p:txBody>
      </p:sp>
      <p:cxnSp>
        <p:nvCxnSpPr>
          <p:cNvPr id="68" name="Gerade Verbindung mit Pfeil 83"/>
          <p:cNvCxnSpPr>
            <a:cxnSpLocks noChangeShapeType="1"/>
          </p:cNvCxnSpPr>
          <p:nvPr/>
        </p:nvCxnSpPr>
        <p:spPr bwMode="auto">
          <a:xfrm rot="5400000" flipH="1" flipV="1">
            <a:off x="6448425" y="3948113"/>
            <a:ext cx="609600" cy="0"/>
          </a:xfrm>
          <a:prstGeom prst="straightConnector1">
            <a:avLst/>
          </a:prstGeom>
          <a:noFill/>
          <a:ln w="9525" algn="ctr">
            <a:solidFill>
              <a:srgbClr val="000000"/>
            </a:solidFill>
            <a:round/>
            <a:headEnd type="triangle" w="med" len="med"/>
            <a:tailEnd type="triangle" w="med" len="med"/>
          </a:ln>
        </p:spPr>
      </p:cxnSp>
      <p:grpSp>
        <p:nvGrpSpPr>
          <p:cNvPr id="4" name="Gruppieren 127"/>
          <p:cNvGrpSpPr>
            <a:grpSpLocks/>
          </p:cNvGrpSpPr>
          <p:nvPr/>
        </p:nvGrpSpPr>
        <p:grpSpPr bwMode="auto">
          <a:xfrm>
            <a:off x="904875" y="2997200"/>
            <a:ext cx="2309813" cy="1257300"/>
            <a:chOff x="2976571" y="2997200"/>
            <a:chExt cx="2809875" cy="1257300"/>
          </a:xfrm>
        </p:grpSpPr>
        <p:sp>
          <p:nvSpPr>
            <p:cNvPr id="70" name="Oval 30"/>
            <p:cNvSpPr>
              <a:spLocks noChangeArrowheads="1"/>
            </p:cNvSpPr>
            <p:nvPr/>
          </p:nvSpPr>
          <p:spPr bwMode="auto">
            <a:xfrm>
              <a:off x="4488690" y="2997200"/>
              <a:ext cx="1297756" cy="649288"/>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1100" dirty="0" err="1">
                  <a:solidFill>
                    <a:prstClr val="black"/>
                  </a:solidFill>
                  <a:latin typeface="Calibri"/>
                  <a:ea typeface="+mn-ea"/>
                  <a:cs typeface="+mn-cs"/>
                </a:rPr>
                <a:t>Service</a:t>
              </a:r>
            </a:p>
          </p:txBody>
        </p:sp>
        <p:sp>
          <p:nvSpPr>
            <p:cNvPr id="71" name="Oval 30"/>
            <p:cNvSpPr>
              <a:spLocks noChangeArrowheads="1"/>
            </p:cNvSpPr>
            <p:nvPr/>
          </p:nvSpPr>
          <p:spPr bwMode="auto">
            <a:xfrm>
              <a:off x="3779944" y="3357563"/>
              <a:ext cx="1297756" cy="649287"/>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endParaRPr lang="de-DE" sz="1100" dirty="0" err="1">
                <a:solidFill>
                  <a:prstClr val="black"/>
                </a:solidFill>
                <a:latin typeface="Calibri"/>
                <a:ea typeface="+mn-ea"/>
                <a:cs typeface="+mn-cs"/>
              </a:endParaRPr>
            </a:p>
          </p:txBody>
        </p:sp>
        <p:sp>
          <p:nvSpPr>
            <p:cNvPr id="72" name="Oval 30"/>
            <p:cNvSpPr>
              <a:spLocks noChangeArrowheads="1"/>
            </p:cNvSpPr>
            <p:nvPr/>
          </p:nvSpPr>
          <p:spPr bwMode="auto">
            <a:xfrm>
              <a:off x="2976571" y="2997200"/>
              <a:ext cx="1297756" cy="649288"/>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1100" dirty="0" err="1">
                  <a:solidFill>
                    <a:prstClr val="black"/>
                  </a:solidFill>
                  <a:latin typeface="Calibri"/>
                  <a:ea typeface="+mn-ea"/>
                  <a:cs typeface="+mn-cs"/>
                </a:rPr>
                <a:t>Service</a:t>
              </a:r>
            </a:p>
          </p:txBody>
        </p:sp>
        <p:cxnSp>
          <p:nvCxnSpPr>
            <p:cNvPr id="73" name="Gerade Verbindung mit Pfeil 83"/>
            <p:cNvCxnSpPr>
              <a:cxnSpLocks noChangeShapeType="1"/>
            </p:cNvCxnSpPr>
            <p:nvPr/>
          </p:nvCxnSpPr>
          <p:spPr bwMode="auto">
            <a:xfrm rot="5400000" flipH="1" flipV="1">
              <a:off x="3318719" y="3949700"/>
              <a:ext cx="609600" cy="0"/>
            </a:xfrm>
            <a:prstGeom prst="straightConnector1">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a:tailEnd/>
            </a:ln>
            <a:effectLst>
              <a:outerShdw blurRad="40000" dist="20000" dir="5400000" rotWithShape="0">
                <a:srgbClr val="000000">
                  <a:alpha val="38000"/>
                </a:srgbClr>
              </a:outerShdw>
            </a:effectLst>
          </p:spPr>
        </p:cxnSp>
        <p:cxnSp>
          <p:nvCxnSpPr>
            <p:cNvPr id="74" name="Gerade Verbindung mit Pfeil 83"/>
            <p:cNvCxnSpPr>
              <a:cxnSpLocks noChangeShapeType="1"/>
            </p:cNvCxnSpPr>
            <p:nvPr/>
          </p:nvCxnSpPr>
          <p:spPr bwMode="auto">
            <a:xfrm rot="5400000" flipH="1" flipV="1">
              <a:off x="4904221" y="3949700"/>
              <a:ext cx="609600" cy="0"/>
            </a:xfrm>
            <a:prstGeom prst="straightConnector1">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a:tailEnd/>
            </a:ln>
            <a:effectLst>
              <a:outerShdw blurRad="40000" dist="20000" dir="5400000" rotWithShape="0">
                <a:srgbClr val="000000">
                  <a:alpha val="38000"/>
                </a:srgbClr>
              </a:outerShdw>
            </a:effectLst>
          </p:spPr>
        </p:cxnSp>
        <p:sp>
          <p:nvSpPr>
            <p:cNvPr id="75" name="Oval 30"/>
            <p:cNvSpPr>
              <a:spLocks noChangeArrowheads="1"/>
            </p:cNvSpPr>
            <p:nvPr/>
          </p:nvSpPr>
          <p:spPr bwMode="auto">
            <a:xfrm>
              <a:off x="4500277" y="3644900"/>
              <a:ext cx="432585" cy="215900"/>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800" dirty="0" err="1">
                  <a:solidFill>
                    <a:prstClr val="black"/>
                  </a:solidFill>
                  <a:latin typeface="Calibri"/>
                  <a:ea typeface="+mn-ea"/>
                  <a:cs typeface="+mn-cs"/>
                </a:rPr>
                <a:t>Service</a:t>
              </a:r>
            </a:p>
          </p:txBody>
        </p:sp>
        <p:sp>
          <p:nvSpPr>
            <p:cNvPr id="76" name="Oval 30"/>
            <p:cNvSpPr>
              <a:spLocks noChangeArrowheads="1"/>
            </p:cNvSpPr>
            <p:nvPr/>
          </p:nvSpPr>
          <p:spPr bwMode="auto">
            <a:xfrm>
              <a:off x="4141076" y="3500438"/>
              <a:ext cx="430654" cy="215900"/>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800" dirty="0" err="1">
                  <a:solidFill>
                    <a:prstClr val="black"/>
                  </a:solidFill>
                  <a:latin typeface="Calibri"/>
                  <a:ea typeface="+mn-ea"/>
                  <a:cs typeface="+mn-cs"/>
                </a:rPr>
                <a:t>Service</a:t>
              </a:r>
            </a:p>
          </p:txBody>
        </p:sp>
        <p:sp>
          <p:nvSpPr>
            <p:cNvPr id="77" name="Oval 30"/>
            <p:cNvSpPr>
              <a:spLocks noChangeArrowheads="1"/>
            </p:cNvSpPr>
            <p:nvPr/>
          </p:nvSpPr>
          <p:spPr bwMode="auto">
            <a:xfrm>
              <a:off x="4129489" y="3716338"/>
              <a:ext cx="430654" cy="215900"/>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800" dirty="0" err="1">
                  <a:solidFill>
                    <a:prstClr val="black"/>
                  </a:solidFill>
                  <a:latin typeface="Calibri"/>
                  <a:ea typeface="+mn-ea"/>
                  <a:cs typeface="+mn-cs"/>
                </a:rPr>
                <a:t>Service</a:t>
              </a:r>
              <a:endParaRPr lang="de-DE" sz="1100" dirty="0" err="1">
                <a:solidFill>
                  <a:prstClr val="black"/>
                </a:solidFill>
                <a:latin typeface="Calibri"/>
                <a:ea typeface="+mn-ea"/>
                <a:cs typeface="+mn-cs"/>
              </a:endParaRPr>
            </a:p>
          </p:txBody>
        </p:sp>
      </p:grpSp>
      <p:sp>
        <p:nvSpPr>
          <p:cNvPr id="78" name="Rectangle 42"/>
          <p:cNvSpPr>
            <a:spLocks noChangeArrowheads="1"/>
          </p:cNvSpPr>
          <p:nvPr/>
        </p:nvSpPr>
        <p:spPr bwMode="auto">
          <a:xfrm>
            <a:off x="5111750" y="3119438"/>
            <a:ext cx="962025" cy="504825"/>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1100" dirty="0">
                <a:solidFill>
                  <a:prstClr val="black"/>
                </a:solidFill>
                <a:latin typeface="Calibri"/>
                <a:ea typeface="+mn-ea"/>
                <a:cs typeface="+mn-cs"/>
              </a:rPr>
              <a:t>Rules</a:t>
            </a:r>
          </a:p>
        </p:txBody>
      </p:sp>
      <p:cxnSp>
        <p:nvCxnSpPr>
          <p:cNvPr id="79" name="Gerade Verbindung mit Pfeil 83"/>
          <p:cNvCxnSpPr>
            <a:cxnSpLocks noChangeShapeType="1"/>
          </p:cNvCxnSpPr>
          <p:nvPr/>
        </p:nvCxnSpPr>
        <p:spPr bwMode="auto">
          <a:xfrm rot="5400000" flipH="1" flipV="1">
            <a:off x="5305425" y="3910013"/>
            <a:ext cx="609600" cy="0"/>
          </a:xfrm>
          <a:prstGeom prst="straightConnector1">
            <a:avLst/>
          </a:prstGeom>
          <a:noFill/>
          <a:ln w="9525" algn="ctr">
            <a:solidFill>
              <a:srgbClr val="000000"/>
            </a:solidFill>
            <a:round/>
            <a:headEnd type="triangle" w="med" len="med"/>
            <a:tailEnd type="triangle" w="med" len="med"/>
          </a:ln>
        </p:spPr>
      </p:cxnSp>
      <p:sp>
        <p:nvSpPr>
          <p:cNvPr id="80" name="Rectangle 42"/>
          <p:cNvSpPr>
            <a:spLocks noChangeArrowheads="1"/>
          </p:cNvSpPr>
          <p:nvPr/>
        </p:nvSpPr>
        <p:spPr bwMode="auto">
          <a:xfrm>
            <a:off x="7324725" y="3119438"/>
            <a:ext cx="962025" cy="504825"/>
          </a:xfrm>
          <a:prstGeom prst="rect">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algn="ctr" fontAlgn="auto">
              <a:spcBef>
                <a:spcPts val="0"/>
              </a:spcBef>
              <a:spcAft>
                <a:spcPts val="0"/>
              </a:spcAft>
              <a:defRPr/>
            </a:pPr>
            <a:r>
              <a:rPr lang="de-DE" sz="1100" dirty="0">
                <a:solidFill>
                  <a:prstClr val="black"/>
                </a:solidFill>
                <a:latin typeface="Calibri"/>
                <a:ea typeface="+mn-ea"/>
                <a:cs typeface="+mn-cs"/>
              </a:rPr>
              <a:t>…</a:t>
            </a:r>
          </a:p>
        </p:txBody>
      </p:sp>
      <p:cxnSp>
        <p:nvCxnSpPr>
          <p:cNvPr id="81" name="Gerade Verbindung mit Pfeil 83"/>
          <p:cNvCxnSpPr>
            <a:cxnSpLocks noChangeShapeType="1"/>
          </p:cNvCxnSpPr>
          <p:nvPr/>
        </p:nvCxnSpPr>
        <p:spPr bwMode="auto">
          <a:xfrm rot="5400000" flipH="1" flipV="1">
            <a:off x="7519988" y="3948113"/>
            <a:ext cx="609600" cy="0"/>
          </a:xfrm>
          <a:prstGeom prst="straightConnector1">
            <a:avLst/>
          </a:prstGeom>
          <a:noFill/>
          <a:ln w="9525" algn="ctr">
            <a:solidFill>
              <a:srgbClr val="000000"/>
            </a:solidFill>
            <a:round/>
            <a:headEnd type="triangle" w="med" len="med"/>
            <a:tailEnd type="triangle" w="med" len="med"/>
          </a:ln>
        </p:spPr>
      </p:cxnSp>
      <p:sp>
        <p:nvSpPr>
          <p:cNvPr id="82" name="Rectangle 12"/>
          <p:cNvSpPr>
            <a:spLocks noChangeArrowheads="1"/>
          </p:cNvSpPr>
          <p:nvPr/>
        </p:nvSpPr>
        <p:spPr bwMode="auto">
          <a:xfrm>
            <a:off x="2000232" y="5429264"/>
            <a:ext cx="857256" cy="500066"/>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a:tailEnd/>
          </a:ln>
          <a:effectLst>
            <a:outerShdw blurRad="40000" dist="20000" dir="5400000" rotWithShape="0">
              <a:srgbClr val="000000">
                <a:alpha val="38000"/>
              </a:srgbClr>
            </a:outerShdw>
          </a:effectLst>
          <a:scene3d>
            <a:camera prst="orthographicFront"/>
            <a:lightRig rig="threePt" dir="t"/>
          </a:scene3d>
          <a:sp3d>
            <a:bevelT/>
          </a:sp3d>
        </p:spPr>
        <p:txBody>
          <a:bodyPr wrap="none" anchor="ctr"/>
          <a:lstStyle/>
          <a:p>
            <a:pPr algn="ctr" fontAlgn="auto">
              <a:spcBef>
                <a:spcPts val="0"/>
              </a:spcBef>
              <a:spcAft>
                <a:spcPts val="0"/>
              </a:spcAft>
              <a:defRPr/>
            </a:pPr>
            <a:r>
              <a:rPr lang="de-DE" sz="1100" dirty="0">
                <a:solidFill>
                  <a:prstClr val="black"/>
                </a:solidFill>
                <a:latin typeface="Calibri"/>
                <a:ea typeface="+mn-ea"/>
                <a:cs typeface="+mn-cs"/>
              </a:rPr>
              <a:t>System X</a:t>
            </a:r>
          </a:p>
        </p:txBody>
      </p:sp>
      <p:sp>
        <p:nvSpPr>
          <p:cNvPr id="83" name="Rectangle 12"/>
          <p:cNvSpPr>
            <a:spLocks noChangeArrowheads="1"/>
          </p:cNvSpPr>
          <p:nvPr/>
        </p:nvSpPr>
        <p:spPr bwMode="auto">
          <a:xfrm>
            <a:off x="6000760" y="5429264"/>
            <a:ext cx="857256" cy="500066"/>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a:tailEnd/>
          </a:ln>
          <a:effectLst>
            <a:outerShdw blurRad="40000" dist="20000" dir="5400000" rotWithShape="0">
              <a:srgbClr val="000000">
                <a:alpha val="38000"/>
              </a:srgbClr>
            </a:outerShdw>
          </a:effectLst>
          <a:scene3d>
            <a:camera prst="orthographicFront"/>
            <a:lightRig rig="threePt" dir="t"/>
          </a:scene3d>
          <a:sp3d>
            <a:bevelT/>
          </a:sp3d>
        </p:spPr>
        <p:txBody>
          <a:bodyPr wrap="none" anchor="ctr"/>
          <a:lstStyle/>
          <a:p>
            <a:pPr algn="ctr" fontAlgn="auto">
              <a:spcBef>
                <a:spcPts val="0"/>
              </a:spcBef>
              <a:spcAft>
                <a:spcPts val="0"/>
              </a:spcAft>
              <a:defRPr/>
            </a:pPr>
            <a:r>
              <a:rPr lang="de-DE" sz="1100" dirty="0">
                <a:solidFill>
                  <a:prstClr val="black"/>
                </a:solidFill>
                <a:latin typeface="Calibri"/>
                <a:ea typeface="+mn-ea"/>
                <a:cs typeface="+mn-cs"/>
              </a:rPr>
              <a:t>System Z</a:t>
            </a:r>
          </a:p>
        </p:txBody>
      </p:sp>
      <p:sp>
        <p:nvSpPr>
          <p:cNvPr id="84" name="Rectangle 12"/>
          <p:cNvSpPr>
            <a:spLocks noChangeArrowheads="1"/>
          </p:cNvSpPr>
          <p:nvPr/>
        </p:nvSpPr>
        <p:spPr bwMode="auto">
          <a:xfrm>
            <a:off x="4000496" y="5429264"/>
            <a:ext cx="857256" cy="500066"/>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a:tailEnd/>
          </a:ln>
          <a:effectLst>
            <a:outerShdw blurRad="40000" dist="20000" dir="5400000" rotWithShape="0">
              <a:srgbClr val="000000">
                <a:alpha val="38000"/>
              </a:srgbClr>
            </a:outerShdw>
          </a:effectLst>
          <a:scene3d>
            <a:camera prst="orthographicFront"/>
            <a:lightRig rig="threePt" dir="t"/>
          </a:scene3d>
          <a:sp3d>
            <a:bevelT/>
          </a:sp3d>
        </p:spPr>
        <p:txBody>
          <a:bodyPr wrap="none" anchor="ctr"/>
          <a:lstStyle/>
          <a:p>
            <a:pPr algn="ctr" fontAlgn="auto">
              <a:spcBef>
                <a:spcPts val="0"/>
              </a:spcBef>
              <a:spcAft>
                <a:spcPts val="0"/>
              </a:spcAft>
              <a:defRPr/>
            </a:pPr>
            <a:r>
              <a:rPr lang="de-DE" sz="1100" dirty="0">
                <a:solidFill>
                  <a:prstClr val="black"/>
                </a:solidFill>
                <a:latin typeface="Calibri"/>
                <a:ea typeface="+mn-ea"/>
                <a:cs typeface="+mn-cs"/>
              </a:rPr>
              <a:t>System Y</a:t>
            </a:r>
          </a:p>
        </p:txBody>
      </p:sp>
      <p:sp>
        <p:nvSpPr>
          <p:cNvPr id="85" name="Rectangle 25"/>
          <p:cNvSpPr>
            <a:spLocks noChangeArrowheads="1"/>
          </p:cNvSpPr>
          <p:nvPr/>
        </p:nvSpPr>
        <p:spPr bwMode="auto">
          <a:xfrm>
            <a:off x="7286625" y="2286000"/>
            <a:ext cx="1403350" cy="219075"/>
          </a:xfrm>
          <a:prstGeom prst="rect">
            <a:avLst/>
          </a:prstGeom>
          <a:noFill/>
          <a:ln w="9525">
            <a:noFill/>
            <a:miter lim="800000"/>
            <a:headEnd/>
            <a:tailEnd/>
          </a:ln>
        </p:spPr>
        <p:txBody>
          <a:bodyPr wrap="none" lIns="0" tIns="0" rIns="0" bIns="0" anchor="ctr" anchorCtr="1"/>
          <a:lstStyle/>
          <a:p>
            <a:pPr algn="r"/>
            <a:r>
              <a:rPr lang="de-DE" sz="1100">
                <a:solidFill>
                  <a:srgbClr val="000000"/>
                </a:solidFill>
                <a:latin typeface="Calibri" pitchFamily="34" charset="0"/>
              </a:rPr>
              <a:t>View Layer</a:t>
            </a:r>
            <a:endParaRPr lang="de-DE" sz="1200">
              <a:solidFill>
                <a:srgbClr val="000000"/>
              </a:solidFill>
              <a:latin typeface="Calibri" pitchFamily="34" charset="0"/>
            </a:endParaRPr>
          </a:p>
        </p:txBody>
      </p:sp>
      <p:sp>
        <p:nvSpPr>
          <p:cNvPr id="88101" name="Titel 87"/>
          <p:cNvSpPr>
            <a:spLocks noGrp="1"/>
          </p:cNvSpPr>
          <p:nvPr>
            <p:ph type="title" idx="4294967295"/>
          </p:nvPr>
        </p:nvSpPr>
        <p:spPr>
          <a:xfrm>
            <a:off x="360363" y="215900"/>
            <a:ext cx="8426450" cy="863600"/>
          </a:xfrm>
        </p:spPr>
        <p:txBody>
          <a:bodyPr/>
          <a:lstStyle/>
          <a:p>
            <a:r>
              <a:rPr lang="de-DE" dirty="0" smtClean="0"/>
              <a:t>SOA Suite </a:t>
            </a:r>
            <a:r>
              <a:rPr lang="de-DE" dirty="0" err="1" smtClean="0"/>
              <a:t>Blueprint</a:t>
            </a:r>
            <a:r>
              <a:rPr lang="de-DE" dirty="0" smtClean="0"/>
              <a:t> </a:t>
            </a:r>
            <a:r>
              <a:rPr lang="de-DE" b="0" dirty="0" err="1" smtClean="0"/>
              <a:t>or</a:t>
            </a:r>
            <a:r>
              <a:rPr lang="de-DE" dirty="0" smtClean="0"/>
              <a:t> „The modern ESB“</a:t>
            </a:r>
            <a:br>
              <a:rPr lang="de-DE" dirty="0" smtClean="0"/>
            </a:br>
            <a:r>
              <a:rPr lang="de-DE" b="0" dirty="0" err="1" smtClean="0"/>
              <a:t>or</a:t>
            </a:r>
            <a:r>
              <a:rPr lang="de-DE" b="0" dirty="0" smtClean="0"/>
              <a:t>: </a:t>
            </a:r>
            <a:r>
              <a:rPr lang="de-DE" dirty="0" smtClean="0"/>
              <a:t>PLM AI Service Bus</a:t>
            </a:r>
          </a:p>
        </p:txBody>
      </p:sp>
    </p:spTree>
    <p:extLst>
      <p:ext uri="{BB962C8B-B14F-4D97-AF65-F5344CB8AC3E}">
        <p14:creationId xmlns:p14="http://schemas.microsoft.com/office/powerpoint/2010/main" val="919739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linds(horizontal)">
                                      <p:cBhvr>
                                        <p:cTn id="7" dur="500"/>
                                        <p:tgtEl>
                                          <p:spTgt spid="6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blinds(horizontal)">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linds(horizontal)">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blinds(horizontal)">
                                      <p:cBhvr>
                                        <p:cTn id="20" dur="500"/>
                                        <p:tgtEl>
                                          <p:spTgt spid="47"/>
                                        </p:tgtEl>
                                      </p:cBhvr>
                                    </p:animEffect>
                                  </p:childTnLst>
                                </p:cTn>
                              </p:par>
                              <p:par>
                                <p:cTn id="21" presetID="3" presetClass="entr" presetSubtype="10" fill="hold"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blinds(horizontal)">
                                      <p:cBhvr>
                                        <p:cTn id="23" dur="500"/>
                                        <p:tgtEl>
                                          <p:spTgt spid="82"/>
                                        </p:tgtEl>
                                      </p:cBhvr>
                                    </p:animEffect>
                                  </p:childTnLst>
                                </p:cTn>
                              </p:par>
                              <p:par>
                                <p:cTn id="24" presetID="3" presetClass="entr" presetSubtype="1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blinds(horizontal)">
                                      <p:cBhvr>
                                        <p:cTn id="26" dur="500"/>
                                        <p:tgtEl>
                                          <p:spTgt spid="48"/>
                                        </p:tgtEl>
                                      </p:cBhvr>
                                    </p:animEffect>
                                  </p:childTnLst>
                                </p:cTn>
                              </p:par>
                              <p:par>
                                <p:cTn id="27" presetID="3" presetClass="entr" presetSubtype="1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blinds(horizontal)">
                                      <p:cBhvr>
                                        <p:cTn id="29" dur="500"/>
                                        <p:tgtEl>
                                          <p:spTgt spid="84"/>
                                        </p:tgtEl>
                                      </p:cBhvr>
                                    </p:animEffect>
                                  </p:childTnLst>
                                </p:cTn>
                              </p:par>
                              <p:par>
                                <p:cTn id="30" presetID="3" presetClass="entr" presetSubtype="10" fill="hold"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blinds(horizontal)">
                                      <p:cBhvr>
                                        <p:cTn id="32" dur="500"/>
                                        <p:tgtEl>
                                          <p:spTgt spid="49"/>
                                        </p:tgtEl>
                                      </p:cBhvr>
                                    </p:animEffect>
                                  </p:childTnLst>
                                </p:cTn>
                              </p:par>
                              <p:par>
                                <p:cTn id="33" presetID="3" presetClass="entr" presetSubtype="10" fill="hold" nodeType="withEffect">
                                  <p:stCondLst>
                                    <p:cond delay="0"/>
                                  </p:stCondLst>
                                  <p:childTnLst>
                                    <p:set>
                                      <p:cBhvr>
                                        <p:cTn id="34" dur="1" fill="hold">
                                          <p:stCondLst>
                                            <p:cond delay="0"/>
                                          </p:stCondLst>
                                        </p:cTn>
                                        <p:tgtEl>
                                          <p:spTgt spid="83"/>
                                        </p:tgtEl>
                                        <p:attrNameLst>
                                          <p:attrName>style.visibility</p:attrName>
                                        </p:attrNameLst>
                                      </p:cBhvr>
                                      <p:to>
                                        <p:strVal val="visible"/>
                                      </p:to>
                                    </p:set>
                                    <p:animEffect transition="in" filter="blinds(horizontal)">
                                      <p:cBhvr>
                                        <p:cTn id="35" dur="500"/>
                                        <p:tgtEl>
                                          <p:spTgt spid="8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blinds(horizontal)">
                                      <p:cBhvr>
                                        <p:cTn id="45" dur="500"/>
                                        <p:tgtEl>
                                          <p:spTgt spid="52"/>
                                        </p:tgtEl>
                                      </p:cBhvr>
                                    </p:animEffect>
                                  </p:childTnLst>
                                </p:cTn>
                              </p:par>
                              <p:par>
                                <p:cTn id="46" presetID="3" presetClass="entr" presetSubtype="10" fill="hold" nodeType="withEffect">
                                  <p:stCondLst>
                                    <p:cond delay="0"/>
                                  </p:stCondLst>
                                  <p:childTnLst>
                                    <p:set>
                                      <p:cBhvr>
                                        <p:cTn id="47" dur="1" fill="hold">
                                          <p:stCondLst>
                                            <p:cond delay="0"/>
                                          </p:stCondLst>
                                        </p:cTn>
                                        <p:tgtEl>
                                          <p:spTgt spid="64"/>
                                        </p:tgtEl>
                                        <p:attrNameLst>
                                          <p:attrName>style.visibility</p:attrName>
                                        </p:attrNameLst>
                                      </p:cBhvr>
                                      <p:to>
                                        <p:strVal val="visible"/>
                                      </p:to>
                                    </p:set>
                                    <p:animEffect transition="in" filter="blinds(horizontal)">
                                      <p:cBhvr>
                                        <p:cTn id="48" dur="500"/>
                                        <p:tgtEl>
                                          <p:spTgt spid="64"/>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blinds(horizontal)">
                                      <p:cBhvr>
                                        <p:cTn id="53" dur="500"/>
                                        <p:tgtEl>
                                          <p:spTgt spid="78"/>
                                        </p:tgtEl>
                                      </p:cBhvr>
                                    </p:animEffect>
                                  </p:childTnLst>
                                </p:cTn>
                              </p:par>
                              <p:par>
                                <p:cTn id="54" presetID="3" presetClass="entr" presetSubtype="10" fill="hold" nodeType="withEffect">
                                  <p:stCondLst>
                                    <p:cond delay="0"/>
                                  </p:stCondLst>
                                  <p:childTnLst>
                                    <p:set>
                                      <p:cBhvr>
                                        <p:cTn id="55" dur="1" fill="hold">
                                          <p:stCondLst>
                                            <p:cond delay="0"/>
                                          </p:stCondLst>
                                        </p:cTn>
                                        <p:tgtEl>
                                          <p:spTgt spid="79"/>
                                        </p:tgtEl>
                                        <p:attrNameLst>
                                          <p:attrName>style.visibility</p:attrName>
                                        </p:attrNameLst>
                                      </p:cBhvr>
                                      <p:to>
                                        <p:strVal val="visible"/>
                                      </p:to>
                                    </p:set>
                                    <p:animEffect transition="in" filter="blinds(horizontal)">
                                      <p:cBhvr>
                                        <p:cTn id="56" dur="500"/>
                                        <p:tgtEl>
                                          <p:spTgt spid="79"/>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blinds(horizontal)">
                                      <p:cBhvr>
                                        <p:cTn id="61" dur="500"/>
                                        <p:tgtEl>
                                          <p:spTgt spid="67"/>
                                        </p:tgtEl>
                                      </p:cBhvr>
                                    </p:animEffect>
                                  </p:childTnLst>
                                </p:cTn>
                              </p:par>
                              <p:par>
                                <p:cTn id="62" presetID="3" presetClass="entr" presetSubtype="1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blinds(horizontal)">
                                      <p:cBhvr>
                                        <p:cTn id="64" dur="500"/>
                                        <p:tgtEl>
                                          <p:spTgt spid="68"/>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blinds(horizontal)">
                                      <p:cBhvr>
                                        <p:cTn id="69" dur="500"/>
                                        <p:tgtEl>
                                          <p:spTgt spid="80"/>
                                        </p:tgtEl>
                                      </p:cBhvr>
                                    </p:animEffect>
                                  </p:childTnLst>
                                </p:cTn>
                              </p:par>
                              <p:par>
                                <p:cTn id="70" presetID="3" presetClass="entr" presetSubtype="10" fill="hold"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blinds(horizontal)">
                                      <p:cBhvr>
                                        <p:cTn id="72" dur="500"/>
                                        <p:tgtEl>
                                          <p:spTgt spid="81"/>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blinds(horizontal)">
                                      <p:cBhvr>
                                        <p:cTn id="77" dur="500"/>
                                        <p:tgtEl>
                                          <p:spTgt spid="6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blinds(horizontal)">
                                      <p:cBhvr>
                                        <p:cTn id="82" dur="500"/>
                                        <p:tgtEl>
                                          <p:spTgt spid="66"/>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blinds(horizontal)">
                                      <p:cBhvr>
                                        <p:cTn id="87" dur="500"/>
                                        <p:tgtEl>
                                          <p:spTgt spid="85"/>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blinds(horizontal)">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2"/>
                                        </p:tgtEl>
                                        <p:attrNameLst>
                                          <p:attrName>style.visibility</p:attrName>
                                        </p:attrNameLst>
                                      </p:cBhvr>
                                      <p:to>
                                        <p:strVal val="visible"/>
                                      </p:to>
                                    </p:set>
                                    <p:animEffect transition="in" filter="blinds(horizontal)">
                                      <p:cBhvr>
                                        <p:cTn id="95" dur="500"/>
                                        <p:tgtEl>
                                          <p:spTgt spid="2"/>
                                        </p:tgtEl>
                                      </p:cBhvr>
                                    </p:animEffect>
                                  </p:childTnLst>
                                </p:cTn>
                              </p:par>
                              <p:par>
                                <p:cTn id="96" presetID="3" presetClass="entr" presetSubtype="10" fill="hold" grpId="0" nodeType="with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blinds(horizontal)">
                                      <p:cBhvr>
                                        <p:cTn id="98" dur="500"/>
                                        <p:tgtEl>
                                          <p:spTgt spid="5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blinds(horizontal)">
                                      <p:cBhvr>
                                        <p:cTn id="103" dur="500"/>
                                        <p:tgtEl>
                                          <p:spTgt spid="3"/>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blinds(horizontal)">
                                      <p:cBhvr>
                                        <p:cTn id="10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2" grpId="0" animBg="1"/>
      <p:bldP spid="57" grpId="0"/>
      <p:bldP spid="62" grpId="0"/>
      <p:bldP spid="63" grpId="0" animBg="1"/>
      <p:bldP spid="65" grpId="0"/>
      <p:bldP spid="66" grpId="0" animBg="1"/>
      <p:bldP spid="67" grpId="0" animBg="1"/>
      <p:bldP spid="78" grpId="0" animBg="1"/>
      <p:bldP spid="80" grpId="0" animBg="1"/>
      <p:bldP spid="85"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1" name="Titel 1"/>
          <p:cNvSpPr>
            <a:spLocks noGrp="1"/>
          </p:cNvSpPr>
          <p:nvPr>
            <p:ph type="title"/>
          </p:nvPr>
        </p:nvSpPr>
        <p:spPr>
          <a:xfrm>
            <a:off x="360363" y="215900"/>
            <a:ext cx="8426450" cy="863600"/>
          </a:xfrm>
        </p:spPr>
        <p:txBody>
          <a:bodyPr/>
          <a:lstStyle/>
          <a:p>
            <a:r>
              <a:rPr lang="fr-FR" dirty="0" smtClean="0"/>
              <a:t>Oracle SOA Suite - Service </a:t>
            </a:r>
            <a:r>
              <a:rPr lang="fr-FR" dirty="0" err="1" smtClean="0"/>
              <a:t>platform</a:t>
            </a:r>
            <a:r>
              <a:rPr lang="en-US" dirty="0" smtClean="0"/>
              <a:t/>
            </a:r>
            <a:br>
              <a:rPr lang="en-US" dirty="0" smtClean="0"/>
            </a:br>
            <a:endParaRPr lang="en-US" dirty="0" smtClean="0"/>
          </a:p>
        </p:txBody>
      </p:sp>
      <p:sp>
        <p:nvSpPr>
          <p:cNvPr id="4" name="Rounded Rectangle 136"/>
          <p:cNvSpPr/>
          <p:nvPr/>
        </p:nvSpPr>
        <p:spPr bwMode="auto">
          <a:xfrm>
            <a:off x="954088" y="2278063"/>
            <a:ext cx="1549400" cy="1198562"/>
          </a:xfrm>
          <a:prstGeom prst="roundRect">
            <a:avLst>
              <a:gd name="adj" fmla="val 5200"/>
            </a:avLst>
          </a:prstGeom>
          <a:solidFill>
            <a:schemeClr val="bg1">
              <a:lumMod val="95000"/>
            </a:schemeClr>
          </a:solidFill>
          <a:ln w="25400" cap="flat" cmpd="sng" algn="ctr">
            <a:solidFill>
              <a:srgbClr val="0070C0"/>
            </a:solidFill>
            <a:prstDash val="solid"/>
            <a:round/>
            <a:headEnd type="none" w="med" len="med"/>
            <a:tailEnd type="none" w="med" len="med"/>
          </a:ln>
          <a:effectLst/>
        </p:spPr>
        <p:txBody>
          <a:bodyPr/>
          <a:lstStyle/>
          <a:p>
            <a:pPr>
              <a:defRPr/>
            </a:pPr>
            <a:endParaRPr lang="en-US" dirty="0"/>
          </a:p>
        </p:txBody>
      </p:sp>
      <p:sp>
        <p:nvSpPr>
          <p:cNvPr id="2053" name="Rectangle 60"/>
          <p:cNvSpPr>
            <a:spLocks/>
          </p:cNvSpPr>
          <p:nvPr/>
        </p:nvSpPr>
        <p:spPr bwMode="auto">
          <a:xfrm>
            <a:off x="2740025" y="4643438"/>
            <a:ext cx="4786313" cy="290512"/>
          </a:xfrm>
          <a:prstGeom prst="rect">
            <a:avLst/>
          </a:prstGeom>
          <a:gradFill rotWithShape="0">
            <a:gsLst>
              <a:gs pos="0">
                <a:srgbClr val="FF9900"/>
              </a:gs>
              <a:gs pos="100000">
                <a:srgbClr val="FFFF66"/>
              </a:gs>
            </a:gsLst>
            <a:lin ang="2700000" scaled="1"/>
          </a:gradFill>
          <a:ln w="12700">
            <a:noFill/>
            <a:prstDash val="sysDot"/>
            <a:miter lim="800000"/>
            <a:headEnd/>
            <a:tailEnd/>
          </a:ln>
        </p:spPr>
        <p:txBody>
          <a:bodyPr/>
          <a:lstStyle/>
          <a:p>
            <a:pPr>
              <a:buClr>
                <a:srgbClr val="FD0000"/>
              </a:buClr>
            </a:pPr>
            <a:endParaRPr lang="de-DE">
              <a:solidFill>
                <a:srgbClr val="000000"/>
              </a:solidFill>
            </a:endParaRPr>
          </a:p>
        </p:txBody>
      </p:sp>
      <p:sp>
        <p:nvSpPr>
          <p:cNvPr id="2054" name="Rectangle 34"/>
          <p:cNvSpPr>
            <a:spLocks/>
          </p:cNvSpPr>
          <p:nvPr/>
        </p:nvSpPr>
        <p:spPr bwMode="auto">
          <a:xfrm>
            <a:off x="2749550" y="4078288"/>
            <a:ext cx="4768850" cy="560387"/>
          </a:xfrm>
          <a:prstGeom prst="rect">
            <a:avLst/>
          </a:prstGeom>
          <a:gradFill rotWithShape="1">
            <a:gsLst>
              <a:gs pos="0">
                <a:srgbClr val="BFBFBF"/>
              </a:gs>
              <a:gs pos="100000">
                <a:srgbClr val="DDDDDD"/>
              </a:gs>
            </a:gsLst>
            <a:lin ang="2700000" scaled="1"/>
          </a:gradFill>
          <a:ln w="25400">
            <a:solidFill>
              <a:srgbClr val="4D4D4D"/>
            </a:solidFill>
            <a:miter lim="800000"/>
            <a:headEnd/>
            <a:tailEnd/>
          </a:ln>
        </p:spPr>
        <p:txBody>
          <a:bodyPr lIns="0" tIns="0" rIns="0" bIns="0" anchor="ctr"/>
          <a:lstStyle/>
          <a:p>
            <a:pPr>
              <a:buClr>
                <a:srgbClr val="FD0000"/>
              </a:buClr>
            </a:pPr>
            <a:endParaRPr lang="de-DE">
              <a:solidFill>
                <a:srgbClr val="000000"/>
              </a:solidFill>
            </a:endParaRPr>
          </a:p>
        </p:txBody>
      </p:sp>
      <p:sp>
        <p:nvSpPr>
          <p:cNvPr id="2055" name="Rectangle 35"/>
          <p:cNvSpPr>
            <a:spLocks/>
          </p:cNvSpPr>
          <p:nvPr/>
        </p:nvSpPr>
        <p:spPr bwMode="auto">
          <a:xfrm>
            <a:off x="4130675" y="4268788"/>
            <a:ext cx="1965325" cy="277812"/>
          </a:xfrm>
          <a:prstGeom prst="rect">
            <a:avLst/>
          </a:prstGeom>
          <a:noFill/>
          <a:ln w="9525">
            <a:noFill/>
            <a:miter lim="800000"/>
            <a:headEnd/>
            <a:tailEnd/>
          </a:ln>
        </p:spPr>
        <p:txBody>
          <a:bodyPr wrap="none" lIns="0" tIns="0" rIns="0" bIns="0" anchor="b">
            <a:spAutoFit/>
          </a:bodyPr>
          <a:lstStyle/>
          <a:p>
            <a:pPr>
              <a:buClr>
                <a:srgbClr val="FD0000"/>
              </a:buClr>
            </a:pPr>
            <a:r>
              <a:rPr lang="en-US">
                <a:solidFill>
                  <a:srgbClr val="000000"/>
                </a:solidFill>
                <a:sym typeface="Helvetica Neue Light"/>
              </a:rPr>
              <a:t>Unified Runtime</a:t>
            </a:r>
          </a:p>
        </p:txBody>
      </p:sp>
      <p:sp>
        <p:nvSpPr>
          <p:cNvPr id="2056" name="Rectangle 61"/>
          <p:cNvSpPr>
            <a:spLocks/>
          </p:cNvSpPr>
          <p:nvPr/>
        </p:nvSpPr>
        <p:spPr bwMode="auto">
          <a:xfrm>
            <a:off x="6396038" y="4694238"/>
            <a:ext cx="1114425" cy="138112"/>
          </a:xfrm>
          <a:prstGeom prst="rect">
            <a:avLst/>
          </a:prstGeom>
          <a:noFill/>
          <a:ln w="9525">
            <a:noFill/>
            <a:miter lim="800000"/>
            <a:headEnd/>
            <a:tailEnd/>
          </a:ln>
        </p:spPr>
        <p:txBody>
          <a:bodyPr lIns="0" tIns="0" rIns="0" bIns="0" anchor="b">
            <a:spAutoFit/>
          </a:bodyPr>
          <a:lstStyle/>
          <a:p>
            <a:pPr>
              <a:buClr>
                <a:srgbClr val="FD0000"/>
              </a:buClr>
            </a:pPr>
            <a:r>
              <a:rPr lang="en-US" sz="1000">
                <a:solidFill>
                  <a:srgbClr val="000000"/>
                </a:solidFill>
                <a:latin typeface="Helvetica Neue Light"/>
                <a:sym typeface="Helvetica Neue Light"/>
              </a:rPr>
              <a:t>Policy Manager</a:t>
            </a:r>
          </a:p>
        </p:txBody>
      </p:sp>
      <p:sp>
        <p:nvSpPr>
          <p:cNvPr id="2057" name="Oval 67"/>
          <p:cNvSpPr>
            <a:spLocks/>
          </p:cNvSpPr>
          <p:nvPr/>
        </p:nvSpPr>
        <p:spPr bwMode="auto">
          <a:xfrm>
            <a:off x="2152650" y="4370388"/>
            <a:ext cx="465138" cy="439737"/>
          </a:xfrm>
          <a:prstGeom prst="ellipse">
            <a:avLst/>
          </a:prstGeom>
          <a:noFill/>
          <a:ln w="28575">
            <a:solidFill>
              <a:srgbClr val="4D4D4D"/>
            </a:solidFill>
            <a:round/>
            <a:headEnd/>
            <a:tailEnd/>
          </a:ln>
        </p:spPr>
        <p:txBody>
          <a:bodyPr/>
          <a:lstStyle/>
          <a:p>
            <a:pPr>
              <a:buClr>
                <a:srgbClr val="FD0000"/>
              </a:buClr>
            </a:pPr>
            <a:endParaRPr lang="de-DE">
              <a:solidFill>
                <a:srgbClr val="000000"/>
              </a:solidFill>
            </a:endParaRPr>
          </a:p>
        </p:txBody>
      </p:sp>
      <p:sp>
        <p:nvSpPr>
          <p:cNvPr id="2058" name="Rectangle 68"/>
          <p:cNvSpPr>
            <a:spLocks/>
          </p:cNvSpPr>
          <p:nvPr/>
        </p:nvSpPr>
        <p:spPr bwMode="auto">
          <a:xfrm>
            <a:off x="2005013" y="4808538"/>
            <a:ext cx="741362" cy="314325"/>
          </a:xfrm>
          <a:prstGeom prst="rect">
            <a:avLst/>
          </a:prstGeom>
          <a:solidFill>
            <a:schemeClr val="bg1"/>
          </a:solidFill>
          <a:ln w="19050">
            <a:noFill/>
            <a:miter lim="800000"/>
            <a:headEnd/>
            <a:tailEnd/>
          </a:ln>
        </p:spPr>
        <p:txBody>
          <a:bodyPr>
            <a:spAutoFit/>
          </a:bodyPr>
          <a:lstStyle/>
          <a:p>
            <a:pPr>
              <a:buClr>
                <a:srgbClr val="FD0000"/>
              </a:buClr>
            </a:pPr>
            <a:r>
              <a:rPr lang="en-US" sz="800">
                <a:solidFill>
                  <a:srgbClr val="000000"/>
                </a:solidFill>
                <a:latin typeface="Helvetica Neue Light"/>
                <a:sym typeface="Helvetica Neue Light"/>
              </a:rPr>
              <a:t>Optimized binding</a:t>
            </a:r>
          </a:p>
        </p:txBody>
      </p:sp>
      <p:sp>
        <p:nvSpPr>
          <p:cNvPr id="2059" name="AutoShape 69"/>
          <p:cNvSpPr>
            <a:spLocks/>
          </p:cNvSpPr>
          <p:nvPr/>
        </p:nvSpPr>
        <p:spPr bwMode="auto">
          <a:xfrm rot="1721169">
            <a:off x="2270125" y="4513263"/>
            <a:ext cx="236538" cy="150812"/>
          </a:xfrm>
          <a:prstGeom prst="leftRightArrow">
            <a:avLst>
              <a:gd name="adj1" fmla="val 50000"/>
              <a:gd name="adj2" fmla="val 31325"/>
            </a:avLst>
          </a:prstGeom>
          <a:solidFill>
            <a:srgbClr val="336600"/>
          </a:solidFill>
          <a:ln w="19050">
            <a:solidFill>
              <a:srgbClr val="355E06"/>
            </a:solidFill>
            <a:miter lim="800000"/>
            <a:headEnd/>
            <a:tailEnd/>
          </a:ln>
        </p:spPr>
        <p:txBody>
          <a:bodyPr lIns="0" tIns="0" rIns="40639" bIns="0" anchor="ctr"/>
          <a:lstStyle/>
          <a:p>
            <a:pPr>
              <a:buClr>
                <a:srgbClr val="FD0000"/>
              </a:buClr>
            </a:pPr>
            <a:endParaRPr lang="de-DE">
              <a:solidFill>
                <a:srgbClr val="000000"/>
              </a:solidFill>
            </a:endParaRPr>
          </a:p>
        </p:txBody>
      </p:sp>
      <p:sp>
        <p:nvSpPr>
          <p:cNvPr id="12" name="AutoShape 87"/>
          <p:cNvSpPr>
            <a:spLocks noChangeArrowheads="1"/>
          </p:cNvSpPr>
          <p:nvPr/>
        </p:nvSpPr>
        <p:spPr bwMode="auto">
          <a:xfrm rot="5400000">
            <a:off x="4793456" y="3458369"/>
            <a:ext cx="668338" cy="850900"/>
          </a:xfrm>
          <a:prstGeom prst="homePlate">
            <a:avLst>
              <a:gd name="adj" fmla="val 20514"/>
            </a:avLst>
          </a:prstGeom>
          <a:gradFill flip="none" rotWithShape="1">
            <a:gsLst>
              <a:gs pos="0">
                <a:srgbClr val="9BBF6F">
                  <a:shade val="30000"/>
                  <a:satMod val="115000"/>
                </a:srgbClr>
              </a:gs>
              <a:gs pos="50000">
                <a:srgbClr val="9BBF6F">
                  <a:shade val="67500"/>
                  <a:satMod val="115000"/>
                </a:srgbClr>
              </a:gs>
              <a:gs pos="100000">
                <a:srgbClr val="9BBF6F">
                  <a:shade val="100000"/>
                  <a:satMod val="115000"/>
                </a:srgbClr>
              </a:gs>
            </a:gsLst>
            <a:lin ang="16200000" scaled="1"/>
            <a:tileRect/>
          </a:gradFill>
          <a:ln w="28575">
            <a:solidFill>
              <a:srgbClr val="006600"/>
            </a:solidFill>
            <a:headEnd/>
            <a:tailEnd/>
          </a:ln>
        </p:spPr>
        <p:style>
          <a:lnRef idx="1">
            <a:schemeClr val="accent1"/>
          </a:lnRef>
          <a:fillRef idx="3">
            <a:schemeClr val="accent1"/>
          </a:fillRef>
          <a:effectRef idx="2">
            <a:schemeClr val="accent1"/>
          </a:effectRef>
          <a:fontRef idx="minor">
            <a:schemeClr val="lt1"/>
          </a:fontRef>
        </p:style>
        <p:txBody>
          <a:bodyPr rot="10800000" vert="eaVert" lIns="0" tIns="0" rIns="0" bIns="0" anchor="ctr"/>
          <a:lstStyle/>
          <a:p>
            <a:pPr>
              <a:buClr>
                <a:srgbClr val="FD0000"/>
              </a:buClr>
              <a:defRPr/>
            </a:pPr>
            <a:r>
              <a:rPr lang="en-US" sz="1100" dirty="0">
                <a:solidFill>
                  <a:srgbClr val="FFFFFF"/>
                </a:solidFill>
                <a:sym typeface="Helvetica Neue Light"/>
              </a:rPr>
              <a:t>Human Workflow (+AMX, AG, Orgn)</a:t>
            </a:r>
          </a:p>
        </p:txBody>
      </p:sp>
      <p:sp>
        <p:nvSpPr>
          <p:cNvPr id="13" name="AutoShape 88"/>
          <p:cNvSpPr>
            <a:spLocks noChangeArrowheads="1"/>
          </p:cNvSpPr>
          <p:nvPr/>
        </p:nvSpPr>
        <p:spPr bwMode="auto">
          <a:xfrm rot="5400000">
            <a:off x="5711031" y="3458369"/>
            <a:ext cx="668338" cy="850900"/>
          </a:xfrm>
          <a:prstGeom prst="homePlate">
            <a:avLst>
              <a:gd name="adj" fmla="val 20514"/>
            </a:avLst>
          </a:prstGeom>
          <a:gradFill flip="none" rotWithShape="1">
            <a:gsLst>
              <a:gs pos="0">
                <a:srgbClr val="9BBF6F">
                  <a:shade val="30000"/>
                  <a:satMod val="115000"/>
                </a:srgbClr>
              </a:gs>
              <a:gs pos="50000">
                <a:srgbClr val="9BBF6F">
                  <a:shade val="67500"/>
                  <a:satMod val="115000"/>
                </a:srgbClr>
              </a:gs>
              <a:gs pos="100000">
                <a:srgbClr val="9BBF6F">
                  <a:shade val="100000"/>
                  <a:satMod val="115000"/>
                </a:srgbClr>
              </a:gs>
            </a:gsLst>
            <a:lin ang="16200000" scaled="1"/>
            <a:tileRect/>
          </a:gradFill>
          <a:ln w="28575">
            <a:solidFill>
              <a:srgbClr val="006600"/>
            </a:solidFill>
            <a:headEnd/>
            <a:tailEnd/>
          </a:ln>
        </p:spPr>
        <p:style>
          <a:lnRef idx="1">
            <a:schemeClr val="accent1"/>
          </a:lnRef>
          <a:fillRef idx="3">
            <a:schemeClr val="accent1"/>
          </a:fillRef>
          <a:effectRef idx="2">
            <a:schemeClr val="accent1"/>
          </a:effectRef>
          <a:fontRef idx="minor">
            <a:schemeClr val="lt1"/>
          </a:fontRef>
        </p:style>
        <p:txBody>
          <a:bodyPr rot="10800000" vert="eaVert" lIns="0" tIns="0" rIns="0" bIns="0" anchor="ctr"/>
          <a:lstStyle/>
          <a:p>
            <a:pPr>
              <a:buClr>
                <a:srgbClr val="FD0000"/>
              </a:buClr>
              <a:defRPr/>
            </a:pPr>
            <a:r>
              <a:rPr lang="en-US" sz="1200" dirty="0">
                <a:solidFill>
                  <a:srgbClr val="FFFFFF"/>
                </a:solidFill>
                <a:sym typeface="Helvetica Neue Light"/>
              </a:rPr>
              <a:t>Business Rules</a:t>
            </a:r>
          </a:p>
        </p:txBody>
      </p:sp>
      <p:sp>
        <p:nvSpPr>
          <p:cNvPr id="2062" name="Rectangle 93"/>
          <p:cNvSpPr>
            <a:spLocks/>
          </p:cNvSpPr>
          <p:nvPr/>
        </p:nvSpPr>
        <p:spPr bwMode="auto">
          <a:xfrm rot="10800000" flipV="1">
            <a:off x="2752725" y="4921250"/>
            <a:ext cx="4773613" cy="574675"/>
          </a:xfrm>
          <a:prstGeom prst="rect">
            <a:avLst/>
          </a:prstGeom>
          <a:gradFill rotWithShape="1">
            <a:gsLst>
              <a:gs pos="0">
                <a:srgbClr val="BFBFBF"/>
              </a:gs>
              <a:gs pos="100000">
                <a:srgbClr val="DDDDDD"/>
              </a:gs>
            </a:gsLst>
            <a:lin ang="2700000" scaled="1"/>
          </a:gradFill>
          <a:ln w="25400">
            <a:solidFill>
              <a:srgbClr val="4D4D4D"/>
            </a:solidFill>
            <a:miter lim="800000"/>
            <a:headEnd/>
            <a:tailEnd/>
          </a:ln>
        </p:spPr>
        <p:txBody>
          <a:bodyPr lIns="0" tIns="0" rIns="0" bIns="0" anchor="ctr"/>
          <a:lstStyle/>
          <a:p>
            <a:pPr>
              <a:buClr>
                <a:srgbClr val="FD0000"/>
              </a:buClr>
            </a:pPr>
            <a:r>
              <a:rPr lang="en-US">
                <a:solidFill>
                  <a:srgbClr val="000000"/>
                </a:solidFill>
                <a:sym typeface="Helvetica Neue Light"/>
              </a:rPr>
              <a:t>Oracle Service Bus</a:t>
            </a:r>
          </a:p>
        </p:txBody>
      </p:sp>
      <p:sp>
        <p:nvSpPr>
          <p:cNvPr id="2063" name="Rectangle 37"/>
          <p:cNvSpPr>
            <a:spLocks/>
          </p:cNvSpPr>
          <p:nvPr/>
        </p:nvSpPr>
        <p:spPr bwMode="auto">
          <a:xfrm>
            <a:off x="2819400" y="4708525"/>
            <a:ext cx="2908300" cy="138113"/>
          </a:xfrm>
          <a:prstGeom prst="rect">
            <a:avLst/>
          </a:prstGeom>
          <a:noFill/>
          <a:ln w="9525">
            <a:noFill/>
            <a:miter lim="800000"/>
            <a:headEnd/>
            <a:tailEnd/>
          </a:ln>
        </p:spPr>
        <p:txBody>
          <a:bodyPr wrap="none" lIns="0" tIns="0" rIns="0" bIns="0" anchor="b">
            <a:spAutoFit/>
          </a:bodyPr>
          <a:lstStyle/>
          <a:p>
            <a:pPr>
              <a:buClr>
                <a:srgbClr val="FD0000"/>
              </a:buClr>
            </a:pPr>
            <a:r>
              <a:rPr lang="en-US" sz="1000">
                <a:solidFill>
                  <a:srgbClr val="000000"/>
                </a:solidFill>
                <a:latin typeface="Helvetica Neue Light"/>
                <a:sym typeface="Helvetica Neue Light"/>
              </a:rPr>
              <a:t>Common JCA-based connectivity infrastructure</a:t>
            </a:r>
          </a:p>
        </p:txBody>
      </p:sp>
      <p:sp>
        <p:nvSpPr>
          <p:cNvPr id="16" name="Flowchart: Magnetic Disk 15"/>
          <p:cNvSpPr/>
          <p:nvPr/>
        </p:nvSpPr>
        <p:spPr bwMode="auto">
          <a:xfrm>
            <a:off x="7656513" y="4121150"/>
            <a:ext cx="747712" cy="555625"/>
          </a:xfrm>
          <a:prstGeom prst="flowChartMagneticDisk">
            <a:avLst/>
          </a:prstGeom>
          <a:gradFill flip="none" rotWithShape="1">
            <a:gsLst>
              <a:gs pos="0">
                <a:srgbClr val="9BBF6F">
                  <a:shade val="30000"/>
                  <a:satMod val="115000"/>
                </a:srgbClr>
              </a:gs>
              <a:gs pos="50000">
                <a:srgbClr val="9BBF6F">
                  <a:shade val="67500"/>
                  <a:satMod val="115000"/>
                </a:srgbClr>
              </a:gs>
              <a:gs pos="100000">
                <a:srgbClr val="9BBF6F">
                  <a:shade val="100000"/>
                  <a:satMod val="115000"/>
                </a:srgbClr>
              </a:gs>
            </a:gsLst>
            <a:lin ang="0" scaled="1"/>
            <a:tileRect/>
          </a:gradFill>
          <a:ln w="28575" cap="flat" cmpd="sng" algn="ctr">
            <a:solidFill>
              <a:srgbClr val="006000"/>
            </a:solidFill>
            <a:prstDash val="solid"/>
            <a:round/>
            <a:headEnd type="none" w="med" len="med"/>
            <a:tailEnd type="none" w="med" len="med"/>
          </a:ln>
          <a:effectLst>
            <a:outerShdw blurRad="50800" dist="38100" dir="2700000" algn="tl" rotWithShape="0">
              <a:prstClr val="black">
                <a:alpha val="40000"/>
              </a:prstClr>
            </a:outerShdw>
          </a:effectLst>
        </p:spPr>
        <p:txBody>
          <a:bodyPr wrap="none" lIns="92075" tIns="46038" rIns="92075" bIns="46038"/>
          <a:lstStyle/>
          <a:p>
            <a:pPr>
              <a:buClr>
                <a:srgbClr val="FD0000"/>
              </a:buClr>
              <a:defRPr/>
            </a:pPr>
            <a:r>
              <a:rPr lang="en-US" sz="500" dirty="0">
                <a:solidFill>
                  <a:srgbClr val="FFFFFF"/>
                </a:solidFill>
              </a:rPr>
              <a:t/>
            </a:r>
            <a:br>
              <a:rPr lang="en-US" sz="500" dirty="0">
                <a:solidFill>
                  <a:srgbClr val="FFFFFF"/>
                </a:solidFill>
              </a:rPr>
            </a:br>
            <a:r>
              <a:rPr lang="en-US" sz="1000" dirty="0">
                <a:solidFill>
                  <a:srgbClr val="FFFFFF"/>
                </a:solidFill>
              </a:rPr>
              <a:t>Repository</a:t>
            </a:r>
          </a:p>
        </p:txBody>
      </p:sp>
      <p:cxnSp>
        <p:nvCxnSpPr>
          <p:cNvPr id="2065" name="Shape 107"/>
          <p:cNvCxnSpPr>
            <a:cxnSpLocks noChangeShapeType="1"/>
            <a:stCxn id="2057" idx="0"/>
          </p:cNvCxnSpPr>
          <p:nvPr/>
        </p:nvCxnSpPr>
        <p:spPr bwMode="auto">
          <a:xfrm rot="5400000" flipH="1" flipV="1">
            <a:off x="2514600" y="4092576"/>
            <a:ext cx="149225" cy="406400"/>
          </a:xfrm>
          <a:prstGeom prst="bentConnector2">
            <a:avLst/>
          </a:prstGeom>
          <a:noFill/>
          <a:ln w="9525" algn="ctr">
            <a:solidFill>
              <a:schemeClr val="tx2"/>
            </a:solidFill>
            <a:round/>
            <a:headEnd/>
            <a:tailEnd/>
          </a:ln>
        </p:spPr>
      </p:cxnSp>
      <p:cxnSp>
        <p:nvCxnSpPr>
          <p:cNvPr id="2066" name="Shape 108"/>
          <p:cNvCxnSpPr>
            <a:cxnSpLocks noChangeShapeType="1"/>
          </p:cNvCxnSpPr>
          <p:nvPr/>
        </p:nvCxnSpPr>
        <p:spPr bwMode="auto">
          <a:xfrm rot="16200000" flipH="1">
            <a:off x="2532856" y="4850607"/>
            <a:ext cx="65087" cy="374650"/>
          </a:xfrm>
          <a:prstGeom prst="bentConnector2">
            <a:avLst/>
          </a:prstGeom>
          <a:noFill/>
          <a:ln w="9525" algn="ctr">
            <a:solidFill>
              <a:schemeClr val="tx2"/>
            </a:solidFill>
            <a:round/>
            <a:headEnd/>
            <a:tailEnd/>
          </a:ln>
        </p:spPr>
      </p:cxnSp>
      <p:pic>
        <p:nvPicPr>
          <p:cNvPr id="2067" name="Picture 5" descr="C:\Documents and Settings\dlher.ST-USERS\My Documents\My Pictures\Microsoft Clip Organizer\j0434894.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37575" y="4848225"/>
            <a:ext cx="617538" cy="690563"/>
          </a:xfrm>
          <a:prstGeom prst="rect">
            <a:avLst/>
          </a:prstGeom>
          <a:noFill/>
          <a:ln w="9525">
            <a:noFill/>
            <a:miter lim="800000"/>
            <a:headEnd/>
            <a:tailEnd/>
          </a:ln>
        </p:spPr>
      </p:pic>
      <p:pic>
        <p:nvPicPr>
          <p:cNvPr id="20" name="Picture 44" descr="C:\tmp\screenshots\alsb3.000204-install-.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659688" y="4911725"/>
            <a:ext cx="733425" cy="56197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2069" name="Rectangle 45"/>
          <p:cNvSpPr>
            <a:spLocks noChangeArrowheads="1"/>
          </p:cNvSpPr>
          <p:nvPr/>
        </p:nvSpPr>
        <p:spPr bwMode="auto">
          <a:xfrm>
            <a:off x="7556500" y="5592763"/>
            <a:ext cx="1271588" cy="481012"/>
          </a:xfrm>
          <a:prstGeom prst="rect">
            <a:avLst/>
          </a:prstGeom>
          <a:noFill/>
          <a:ln w="9525">
            <a:noFill/>
            <a:miter lim="800000"/>
            <a:headEnd/>
            <a:tailEnd/>
          </a:ln>
        </p:spPr>
        <p:txBody>
          <a:bodyPr wrap="none">
            <a:spAutoFit/>
          </a:bodyPr>
          <a:lstStyle/>
          <a:p>
            <a:pPr>
              <a:buClr>
                <a:srgbClr val="FD0000"/>
              </a:buClr>
            </a:pPr>
            <a:r>
              <a:rPr lang="en-US" sz="1100">
                <a:solidFill>
                  <a:srgbClr val="000000"/>
                </a:solidFill>
                <a:sym typeface="Helvetica Neue Light"/>
              </a:rPr>
              <a:t>EM console</a:t>
            </a:r>
          </a:p>
          <a:p>
            <a:pPr>
              <a:buClr>
                <a:srgbClr val="FD0000"/>
              </a:buClr>
            </a:pPr>
            <a:r>
              <a:rPr lang="en-US" sz="1100">
                <a:solidFill>
                  <a:srgbClr val="000000"/>
                </a:solidFill>
                <a:sym typeface="Helvetica Neue Light"/>
              </a:rPr>
              <a:t>+BPMN Screens</a:t>
            </a:r>
            <a:endParaRPr lang="en-US" sz="1100">
              <a:solidFill>
                <a:srgbClr val="000000"/>
              </a:solidFill>
            </a:endParaRPr>
          </a:p>
        </p:txBody>
      </p:sp>
      <p:sp>
        <p:nvSpPr>
          <p:cNvPr id="2070" name="Rectangle 1119"/>
          <p:cNvSpPr>
            <a:spLocks/>
          </p:cNvSpPr>
          <p:nvPr/>
        </p:nvSpPr>
        <p:spPr bwMode="auto">
          <a:xfrm>
            <a:off x="228600" y="4783138"/>
            <a:ext cx="822325" cy="574675"/>
          </a:xfrm>
          <a:prstGeom prst="rect">
            <a:avLst/>
          </a:prstGeom>
          <a:gradFill rotWithShape="0">
            <a:gsLst>
              <a:gs pos="0">
                <a:srgbClr val="96A2C4"/>
              </a:gs>
              <a:gs pos="100000">
                <a:srgbClr val="C3CADD"/>
              </a:gs>
            </a:gsLst>
            <a:lin ang="0" scaled="1"/>
          </a:gradFill>
          <a:ln w="25400">
            <a:solidFill>
              <a:srgbClr val="4D4D4D"/>
            </a:solidFill>
            <a:miter lim="800000"/>
            <a:headEnd/>
            <a:tailEnd/>
          </a:ln>
        </p:spPr>
        <p:txBody>
          <a:bodyPr lIns="0" tIns="0" rIns="0" bIns="0" anchor="ctr"/>
          <a:lstStyle/>
          <a:p>
            <a:r>
              <a:rPr lang="en-US" sz="1200">
                <a:solidFill>
                  <a:srgbClr val="000000"/>
                </a:solidFill>
                <a:sym typeface="Helvetica Neue Light"/>
              </a:rPr>
              <a:t>BAM</a:t>
            </a:r>
          </a:p>
        </p:txBody>
      </p:sp>
      <p:sp>
        <p:nvSpPr>
          <p:cNvPr id="2071" name="Rectangle 1119"/>
          <p:cNvSpPr>
            <a:spLocks/>
          </p:cNvSpPr>
          <p:nvPr/>
        </p:nvSpPr>
        <p:spPr bwMode="auto">
          <a:xfrm>
            <a:off x="228600" y="4076700"/>
            <a:ext cx="822325" cy="574675"/>
          </a:xfrm>
          <a:prstGeom prst="rect">
            <a:avLst/>
          </a:prstGeom>
          <a:gradFill rotWithShape="0">
            <a:gsLst>
              <a:gs pos="0">
                <a:srgbClr val="96A2C4"/>
              </a:gs>
              <a:gs pos="100000">
                <a:srgbClr val="C3CADD"/>
              </a:gs>
            </a:gsLst>
            <a:lin ang="0" scaled="1"/>
          </a:gradFill>
          <a:ln w="25400">
            <a:solidFill>
              <a:srgbClr val="4D4D4D"/>
            </a:solidFill>
            <a:miter lim="800000"/>
            <a:headEnd/>
            <a:tailEnd/>
          </a:ln>
        </p:spPr>
        <p:txBody>
          <a:bodyPr lIns="0" tIns="0" rIns="0" bIns="0" anchor="ctr"/>
          <a:lstStyle/>
          <a:p>
            <a:r>
              <a:rPr lang="en-US" sz="1200">
                <a:solidFill>
                  <a:srgbClr val="000000"/>
                </a:solidFill>
                <a:sym typeface="Helvetica Neue Light"/>
              </a:rPr>
              <a:t>B2B</a:t>
            </a:r>
          </a:p>
        </p:txBody>
      </p:sp>
      <p:grpSp>
        <p:nvGrpSpPr>
          <p:cNvPr id="2" name="Group 20"/>
          <p:cNvGrpSpPr>
            <a:grpSpLocks/>
          </p:cNvGrpSpPr>
          <p:nvPr/>
        </p:nvGrpSpPr>
        <p:grpSpPr bwMode="auto">
          <a:xfrm>
            <a:off x="5749925" y="5741988"/>
            <a:ext cx="668338" cy="457200"/>
            <a:chOff x="1429" y="3760"/>
            <a:chExt cx="540" cy="288"/>
          </a:xfrm>
        </p:grpSpPr>
        <p:pic>
          <p:nvPicPr>
            <p:cNvPr id="2123" name="Picture 21" descr="sbl_logo_small"/>
            <p:cNvPicPr>
              <a:picLocks noChangeAspect="1" noChangeArrowheads="1"/>
            </p:cNvPicPr>
            <p:nvPr/>
          </p:nvPicPr>
          <p:blipFill>
            <a:blip r:embed="rId5"/>
            <a:srcRect/>
            <a:stretch>
              <a:fillRect/>
            </a:stretch>
          </p:blipFill>
          <p:spPr bwMode="auto">
            <a:xfrm>
              <a:off x="1655" y="3828"/>
              <a:ext cx="314" cy="141"/>
            </a:xfrm>
            <a:prstGeom prst="rect">
              <a:avLst/>
            </a:prstGeom>
            <a:noFill/>
            <a:ln w="9525">
              <a:noFill/>
              <a:miter lim="800000"/>
              <a:headEnd/>
              <a:tailEnd/>
            </a:ln>
          </p:spPr>
        </p:pic>
        <p:pic>
          <p:nvPicPr>
            <p:cNvPr id="2124" name="Picture 22"/>
            <p:cNvPicPr>
              <a:picLocks noChangeAspect="1" noChangeArrowheads="1"/>
            </p:cNvPicPr>
            <p:nvPr/>
          </p:nvPicPr>
          <p:blipFill>
            <a:blip r:embed="rId6" cstate="print">
              <a:clrChange>
                <a:clrFrom>
                  <a:srgbClr val="B8B4A9"/>
                </a:clrFrom>
                <a:clrTo>
                  <a:srgbClr val="B8B4A9">
                    <a:alpha val="0"/>
                  </a:srgbClr>
                </a:clrTo>
              </a:clrChange>
              <a:extLst>
                <a:ext uri="{28A0092B-C50C-407E-A947-70E740481C1C}">
                  <a14:useLocalDpi xmlns:a14="http://schemas.microsoft.com/office/drawing/2010/main"/>
                </a:ext>
              </a:extLst>
            </a:blip>
            <a:srcRect/>
            <a:stretch>
              <a:fillRect/>
            </a:stretch>
          </p:blipFill>
          <p:spPr bwMode="auto">
            <a:xfrm>
              <a:off x="1429" y="3760"/>
              <a:ext cx="204" cy="288"/>
            </a:xfrm>
            <a:prstGeom prst="rect">
              <a:avLst/>
            </a:prstGeom>
            <a:noFill/>
            <a:ln w="12700">
              <a:noFill/>
              <a:miter lim="800000"/>
              <a:headEnd type="none" w="sm" len="sm"/>
              <a:tailEnd type="none" w="sm" len="sm"/>
            </a:ln>
          </p:spPr>
        </p:pic>
      </p:grpSp>
      <p:grpSp>
        <p:nvGrpSpPr>
          <p:cNvPr id="3" name="Group 38"/>
          <p:cNvGrpSpPr>
            <a:grpSpLocks/>
          </p:cNvGrpSpPr>
          <p:nvPr/>
        </p:nvGrpSpPr>
        <p:grpSpPr bwMode="auto">
          <a:xfrm>
            <a:off x="5064125" y="5741988"/>
            <a:ext cx="612775" cy="457200"/>
            <a:chOff x="3481" y="3010"/>
            <a:chExt cx="495" cy="288"/>
          </a:xfrm>
        </p:grpSpPr>
        <p:graphicFrame>
          <p:nvGraphicFramePr>
            <p:cNvPr id="2050" name="Object 39"/>
            <p:cNvGraphicFramePr>
              <a:graphicFrameLocks noChangeAspect="1"/>
            </p:cNvGraphicFramePr>
            <p:nvPr/>
          </p:nvGraphicFramePr>
          <p:xfrm>
            <a:off x="3711" y="3046"/>
            <a:ext cx="265" cy="190"/>
          </p:xfrm>
          <a:graphic>
            <a:graphicData uri="http://schemas.openxmlformats.org/presentationml/2006/ole">
              <mc:AlternateContent xmlns:mc="http://schemas.openxmlformats.org/markup-compatibility/2006">
                <mc:Choice xmlns:v="urn:schemas-microsoft-com:vml" Requires="v">
                  <p:oleObj spid="_x0000_s1133" name="Photo Editor Photo" r:id="rId7" imgW="695238" imgH="352474" progId="">
                    <p:embed/>
                  </p:oleObj>
                </mc:Choice>
                <mc:Fallback>
                  <p:oleObj name="Photo Editor Photo" r:id="rId7" imgW="695238" imgH="352474"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1" y="3046"/>
                          <a:ext cx="265" cy="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122" name="Picture 40"/>
            <p:cNvPicPr>
              <a:picLocks noChangeAspect="1" noChangeArrowheads="1"/>
            </p:cNvPicPr>
            <p:nvPr/>
          </p:nvPicPr>
          <p:blipFill>
            <a:blip r:embed="rId6" cstate="print">
              <a:clrChange>
                <a:clrFrom>
                  <a:srgbClr val="B8B4A9"/>
                </a:clrFrom>
                <a:clrTo>
                  <a:srgbClr val="B8B4A9">
                    <a:alpha val="0"/>
                  </a:srgbClr>
                </a:clrTo>
              </a:clrChange>
              <a:extLst>
                <a:ext uri="{28A0092B-C50C-407E-A947-70E740481C1C}">
                  <a14:useLocalDpi xmlns:a14="http://schemas.microsoft.com/office/drawing/2010/main"/>
                </a:ext>
              </a:extLst>
            </a:blip>
            <a:srcRect/>
            <a:stretch>
              <a:fillRect/>
            </a:stretch>
          </p:blipFill>
          <p:spPr bwMode="auto">
            <a:xfrm>
              <a:off x="3481" y="3010"/>
              <a:ext cx="204" cy="288"/>
            </a:xfrm>
            <a:prstGeom prst="rect">
              <a:avLst/>
            </a:prstGeom>
            <a:noFill/>
            <a:ln w="12700">
              <a:noFill/>
              <a:miter lim="800000"/>
              <a:headEnd type="none" w="sm" len="sm"/>
              <a:tailEnd type="none" w="sm" len="sm"/>
            </a:ln>
          </p:spPr>
        </p:pic>
      </p:grpSp>
      <p:sp>
        <p:nvSpPr>
          <p:cNvPr id="2074" name="Line 63"/>
          <p:cNvSpPr>
            <a:spLocks noChangeShapeType="1"/>
          </p:cNvSpPr>
          <p:nvPr/>
        </p:nvSpPr>
        <p:spPr bwMode="auto">
          <a:xfrm>
            <a:off x="4894263" y="5845175"/>
            <a:ext cx="0" cy="252413"/>
          </a:xfrm>
          <a:prstGeom prst="line">
            <a:avLst/>
          </a:prstGeom>
          <a:noFill/>
          <a:ln w="19050">
            <a:noFill/>
            <a:round/>
            <a:headEnd/>
            <a:tailEnd type="triangle" w="med" len="med"/>
          </a:ln>
        </p:spPr>
        <p:txBody>
          <a:bodyPr anchor="ctr">
            <a:spAutoFit/>
          </a:bodyPr>
          <a:lstStyle/>
          <a:p>
            <a:endParaRPr lang="de-DE"/>
          </a:p>
        </p:txBody>
      </p:sp>
      <p:pic>
        <p:nvPicPr>
          <p:cNvPr id="2075" name="Picture 69"/>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a:off x="4279900" y="5808663"/>
            <a:ext cx="373063" cy="325437"/>
          </a:xfrm>
          <a:prstGeom prst="rect">
            <a:avLst/>
          </a:prstGeom>
          <a:noFill/>
          <a:ln w="12700">
            <a:noFill/>
            <a:miter lim="800000"/>
            <a:headEnd type="none" w="sm" len="sm"/>
            <a:tailEnd type="none" w="sm" len="sm"/>
          </a:ln>
        </p:spPr>
      </p:pic>
      <p:pic>
        <p:nvPicPr>
          <p:cNvPr id="2076" name="Picture 72"/>
          <p:cNvPicPr>
            <a:picLocks noChangeAspect="1" noChangeArrowheads="1"/>
          </p:cNvPicPr>
          <p:nvPr/>
        </p:nvPicPr>
        <p:blipFill>
          <a:blip r:embed="rId10">
            <a:clrChange>
              <a:clrFrom>
                <a:srgbClr val="B8B4A9"/>
              </a:clrFrom>
              <a:clrTo>
                <a:srgbClr val="B8B4A9">
                  <a:alpha val="0"/>
                </a:srgbClr>
              </a:clrTo>
            </a:clrChange>
          </a:blip>
          <a:srcRect/>
          <a:stretch>
            <a:fillRect/>
          </a:stretch>
        </p:blipFill>
        <p:spPr bwMode="auto">
          <a:xfrm>
            <a:off x="2973388" y="5741988"/>
            <a:ext cx="276225" cy="457200"/>
          </a:xfrm>
          <a:prstGeom prst="rect">
            <a:avLst/>
          </a:prstGeom>
          <a:noFill/>
          <a:ln w="12700">
            <a:noFill/>
            <a:miter lim="800000"/>
            <a:headEnd type="none" w="sm" len="sm"/>
            <a:tailEnd type="none" w="sm" len="sm"/>
          </a:ln>
        </p:spPr>
      </p:pic>
      <p:pic>
        <p:nvPicPr>
          <p:cNvPr id="2077" name="Picture 73" descr="microsoft-logo"/>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806700" y="5884863"/>
            <a:ext cx="657225" cy="173037"/>
          </a:xfrm>
          <a:prstGeom prst="rect">
            <a:avLst/>
          </a:prstGeom>
          <a:noFill/>
          <a:ln w="9525">
            <a:noFill/>
            <a:miter lim="800000"/>
            <a:headEnd/>
            <a:tailEnd/>
          </a:ln>
        </p:spPr>
      </p:pic>
      <p:pic>
        <p:nvPicPr>
          <p:cNvPr id="2078" name="Picture 72"/>
          <p:cNvPicPr>
            <a:picLocks noChangeAspect="1" noChangeArrowheads="1"/>
          </p:cNvPicPr>
          <p:nvPr/>
        </p:nvPicPr>
        <p:blipFill>
          <a:blip r:embed="rId10">
            <a:clrChange>
              <a:clrFrom>
                <a:srgbClr val="B8B4A9"/>
              </a:clrFrom>
              <a:clrTo>
                <a:srgbClr val="B8B4A9">
                  <a:alpha val="0"/>
                </a:srgbClr>
              </a:clrTo>
            </a:clrChange>
          </a:blip>
          <a:srcRect/>
          <a:stretch>
            <a:fillRect/>
          </a:stretch>
        </p:blipFill>
        <p:spPr bwMode="auto">
          <a:xfrm>
            <a:off x="3659188" y="5741988"/>
            <a:ext cx="276225" cy="458787"/>
          </a:xfrm>
          <a:prstGeom prst="rect">
            <a:avLst/>
          </a:prstGeom>
          <a:noFill/>
          <a:ln w="12700">
            <a:noFill/>
            <a:miter lim="800000"/>
            <a:headEnd type="none" w="sm" len="sm"/>
            <a:tailEnd type="none" w="sm" len="sm"/>
          </a:ln>
        </p:spPr>
      </p:pic>
      <p:grpSp>
        <p:nvGrpSpPr>
          <p:cNvPr id="5" name="Group 104"/>
          <p:cNvGrpSpPr>
            <a:grpSpLocks/>
          </p:cNvGrpSpPr>
          <p:nvPr/>
        </p:nvGrpSpPr>
        <p:grpSpPr bwMode="auto">
          <a:xfrm>
            <a:off x="6570663" y="5741988"/>
            <a:ext cx="785812" cy="457200"/>
            <a:chOff x="4385778" y="4165187"/>
            <a:chExt cx="785772" cy="457200"/>
          </a:xfrm>
        </p:grpSpPr>
        <p:pic>
          <p:nvPicPr>
            <p:cNvPr id="2120" name="Picture 67" descr="logo_people_soft"/>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4671488" y="4237845"/>
              <a:ext cx="500062" cy="292107"/>
            </a:xfrm>
            <a:prstGeom prst="rect">
              <a:avLst/>
            </a:prstGeom>
            <a:noFill/>
            <a:ln w="9525">
              <a:noFill/>
              <a:miter lim="800000"/>
              <a:headEnd/>
              <a:tailEnd/>
            </a:ln>
          </p:spPr>
        </p:pic>
        <p:pic>
          <p:nvPicPr>
            <p:cNvPr id="2121" name="Picture 22"/>
            <p:cNvPicPr>
              <a:picLocks noChangeAspect="1" noChangeArrowheads="1"/>
            </p:cNvPicPr>
            <p:nvPr/>
          </p:nvPicPr>
          <p:blipFill>
            <a:blip r:embed="rId6" cstate="print">
              <a:clrChange>
                <a:clrFrom>
                  <a:srgbClr val="B8B4A9"/>
                </a:clrFrom>
                <a:clrTo>
                  <a:srgbClr val="B8B4A9">
                    <a:alpha val="0"/>
                  </a:srgbClr>
                </a:clrTo>
              </a:clrChange>
              <a:extLst>
                <a:ext uri="{28A0092B-C50C-407E-A947-70E740481C1C}">
                  <a14:useLocalDpi xmlns:a14="http://schemas.microsoft.com/office/drawing/2010/main"/>
                </a:ext>
              </a:extLst>
            </a:blip>
            <a:srcRect/>
            <a:stretch>
              <a:fillRect/>
            </a:stretch>
          </p:blipFill>
          <p:spPr bwMode="auto">
            <a:xfrm>
              <a:off x="4385778" y="4165187"/>
              <a:ext cx="252483" cy="457200"/>
            </a:xfrm>
            <a:prstGeom prst="rect">
              <a:avLst/>
            </a:prstGeom>
            <a:noFill/>
            <a:ln w="12700">
              <a:noFill/>
              <a:miter lim="800000"/>
              <a:headEnd type="none" w="sm" len="sm"/>
              <a:tailEnd type="none" w="sm" len="sm"/>
            </a:ln>
          </p:spPr>
        </p:pic>
      </p:grpSp>
      <p:pic>
        <p:nvPicPr>
          <p:cNvPr id="2080" name="Picture 64" descr="lgo_ibm"/>
          <p:cNvPicPr>
            <a:picLocks noChangeAspect="1" noChangeArrowheads="1"/>
          </p:cNvPicPr>
          <p:nvPr/>
        </p:nvPicPr>
        <p:blipFill>
          <a:blip r:embed="rId13">
            <a:clrChange>
              <a:clrFrom>
                <a:srgbClr val="FFFFFF"/>
              </a:clrFrom>
              <a:clrTo>
                <a:srgbClr val="FFFFFF">
                  <a:alpha val="0"/>
                </a:srgbClr>
              </a:clrTo>
            </a:clrChange>
          </a:blip>
          <a:srcRect/>
          <a:stretch>
            <a:fillRect/>
          </a:stretch>
        </p:blipFill>
        <p:spPr bwMode="auto">
          <a:xfrm>
            <a:off x="3498850" y="5859463"/>
            <a:ext cx="614363" cy="223837"/>
          </a:xfrm>
          <a:prstGeom prst="rect">
            <a:avLst/>
          </a:prstGeom>
          <a:noFill/>
          <a:ln w="9525">
            <a:noFill/>
            <a:miter lim="800000"/>
            <a:headEnd/>
            <a:tailEnd/>
          </a:ln>
        </p:spPr>
      </p:pic>
      <p:pic>
        <p:nvPicPr>
          <p:cNvPr id="2081" name="Picture 68" descr="oracle"/>
          <p:cNvPicPr>
            <a:picLocks noChangeAspect="1" noChangeArrowheads="1"/>
          </p:cNvPicPr>
          <p:nvPr/>
        </p:nvPicPr>
        <p:blipFill>
          <a:blip r:embed="rId14"/>
          <a:srcRect/>
          <a:stretch>
            <a:fillRect/>
          </a:stretch>
        </p:blipFill>
        <p:spPr bwMode="auto">
          <a:xfrm>
            <a:off x="4260850" y="5883275"/>
            <a:ext cx="539750" cy="174625"/>
          </a:xfrm>
          <a:prstGeom prst="rect">
            <a:avLst/>
          </a:prstGeom>
          <a:noFill/>
          <a:ln w="9525">
            <a:noFill/>
            <a:miter lim="800000"/>
            <a:headEnd/>
            <a:tailEnd/>
          </a:ln>
        </p:spPr>
      </p:pic>
      <p:sp>
        <p:nvSpPr>
          <p:cNvPr id="40" name="AutoShape 88"/>
          <p:cNvSpPr>
            <a:spLocks noChangeArrowheads="1"/>
          </p:cNvSpPr>
          <p:nvPr/>
        </p:nvSpPr>
        <p:spPr bwMode="auto">
          <a:xfrm rot="5400000">
            <a:off x="6663531" y="3458369"/>
            <a:ext cx="668338" cy="850900"/>
          </a:xfrm>
          <a:prstGeom prst="homePlate">
            <a:avLst>
              <a:gd name="adj" fmla="val 20514"/>
            </a:avLst>
          </a:prstGeom>
          <a:gradFill flip="none" rotWithShape="1">
            <a:gsLst>
              <a:gs pos="0">
                <a:srgbClr val="9BBF6F">
                  <a:shade val="30000"/>
                  <a:satMod val="115000"/>
                </a:srgbClr>
              </a:gs>
              <a:gs pos="50000">
                <a:srgbClr val="9BBF6F">
                  <a:shade val="67500"/>
                  <a:satMod val="115000"/>
                </a:srgbClr>
              </a:gs>
              <a:gs pos="100000">
                <a:srgbClr val="9BBF6F">
                  <a:shade val="100000"/>
                  <a:satMod val="115000"/>
                </a:srgbClr>
              </a:gs>
            </a:gsLst>
            <a:lin ang="16200000" scaled="1"/>
            <a:tileRect/>
          </a:gradFill>
          <a:ln w="28575">
            <a:solidFill>
              <a:srgbClr val="006600"/>
            </a:solidFill>
            <a:headEnd/>
            <a:tailEnd/>
          </a:ln>
        </p:spPr>
        <p:style>
          <a:lnRef idx="1">
            <a:schemeClr val="accent1"/>
          </a:lnRef>
          <a:fillRef idx="3">
            <a:schemeClr val="accent1"/>
          </a:fillRef>
          <a:effectRef idx="2">
            <a:schemeClr val="accent1"/>
          </a:effectRef>
          <a:fontRef idx="minor">
            <a:schemeClr val="lt1"/>
          </a:fontRef>
        </p:style>
        <p:txBody>
          <a:bodyPr rot="10800000" vert="eaVert" lIns="0" tIns="0" rIns="0" bIns="0" anchor="ctr"/>
          <a:lstStyle/>
          <a:p>
            <a:pPr>
              <a:buClr>
                <a:srgbClr val="FD0000"/>
              </a:buClr>
              <a:defRPr/>
            </a:pPr>
            <a:r>
              <a:rPr lang="en-US" sz="1200" dirty="0">
                <a:solidFill>
                  <a:srgbClr val="FFFFFF"/>
                </a:solidFill>
                <a:sym typeface="Helvetica Neue Light"/>
              </a:rPr>
              <a:t>Mediator</a:t>
            </a:r>
          </a:p>
        </p:txBody>
      </p:sp>
      <p:pic>
        <p:nvPicPr>
          <p:cNvPr id="41" name="Picture 134"/>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341813" y="2076450"/>
            <a:ext cx="908050" cy="558800"/>
          </a:xfrm>
          <a:prstGeom prst="rect">
            <a:avLst/>
          </a:prstGeom>
          <a:noFill/>
          <a:ln w="9525" cap="flat" cmpd="sng" algn="ctr">
            <a:noFill/>
            <a:prstDash val="solid"/>
            <a:miter lim="800000"/>
            <a:headEnd/>
            <a:tailEnd/>
          </a:ln>
          <a:effectLst>
            <a:outerShdw blurRad="76200" dist="101600" dir="2700000" algn="tl" rotWithShape="0">
              <a:prstClr val="black">
                <a:alpha val="33000"/>
              </a:prstClr>
            </a:outerShdw>
          </a:effectLst>
        </p:spPr>
      </p:pic>
      <p:pic>
        <p:nvPicPr>
          <p:cNvPr id="42" name="Picture 135" descr="WorklistMain"/>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3249613" y="2076450"/>
            <a:ext cx="944562" cy="546100"/>
          </a:xfrm>
          <a:prstGeom prst="rect">
            <a:avLst/>
          </a:prstGeom>
          <a:noFill/>
          <a:ln w="9525" cap="flat" cmpd="sng" algn="ctr">
            <a:noFill/>
            <a:prstDash val="solid"/>
            <a:miter lim="800000"/>
            <a:headEnd/>
            <a:tailEnd/>
          </a:ln>
          <a:effectLst>
            <a:outerShdw blurRad="76200" dist="101600" dir="2700000" algn="tl" rotWithShape="0">
              <a:prstClr val="black">
                <a:alpha val="33000"/>
              </a:prstClr>
            </a:outerShdw>
          </a:effectLst>
        </p:spPr>
      </p:pic>
      <p:sp>
        <p:nvSpPr>
          <p:cNvPr id="2085" name="Text Box 136"/>
          <p:cNvSpPr txBox="1">
            <a:spLocks noChangeArrowheads="1"/>
          </p:cNvSpPr>
          <p:nvPr/>
        </p:nvSpPr>
        <p:spPr bwMode="auto">
          <a:xfrm>
            <a:off x="3290888" y="2654300"/>
            <a:ext cx="868362" cy="247650"/>
          </a:xfrm>
          <a:prstGeom prst="rect">
            <a:avLst/>
          </a:prstGeom>
          <a:noFill/>
          <a:ln w="9525">
            <a:noFill/>
            <a:miter lim="800000"/>
            <a:headEnd/>
            <a:tailEnd/>
          </a:ln>
        </p:spPr>
        <p:txBody>
          <a:bodyPr wrap="none" lIns="92075" tIns="46038" rIns="92075" bIns="46038">
            <a:spAutoFit/>
          </a:bodyPr>
          <a:lstStyle/>
          <a:p>
            <a:pPr marL="119063" indent="-119063" eaLnBrk="0" hangingPunct="0"/>
            <a:r>
              <a:rPr lang="en-US" sz="1000">
                <a:solidFill>
                  <a:srgbClr val="000000"/>
                </a:solidFill>
              </a:rPr>
              <a:t>Workspace</a:t>
            </a:r>
          </a:p>
        </p:txBody>
      </p:sp>
      <p:sp>
        <p:nvSpPr>
          <p:cNvPr id="2086" name="Rectangle 138"/>
          <p:cNvSpPr>
            <a:spLocks noChangeArrowheads="1"/>
          </p:cNvSpPr>
          <p:nvPr/>
        </p:nvSpPr>
        <p:spPr bwMode="auto">
          <a:xfrm>
            <a:off x="5392738" y="2076450"/>
            <a:ext cx="847725" cy="561975"/>
          </a:xfrm>
          <a:prstGeom prst="rect">
            <a:avLst/>
          </a:prstGeom>
          <a:solidFill>
            <a:schemeClr val="accent2"/>
          </a:solidFill>
          <a:ln w="12700">
            <a:solidFill>
              <a:srgbClr val="000080"/>
            </a:solidFill>
            <a:miter lim="800000"/>
            <a:headEnd type="none" w="sm" len="sm"/>
            <a:tailEnd type="none" w="sm" len="sm"/>
          </a:ln>
        </p:spPr>
        <p:txBody>
          <a:bodyPr wrap="none" anchor="ctr"/>
          <a:lstStyle/>
          <a:p>
            <a:pPr eaLnBrk="0" hangingPunct="0"/>
            <a:endParaRPr lang="en-US" sz="1200">
              <a:solidFill>
                <a:srgbClr val="FFFFFF"/>
              </a:solidFill>
              <a:latin typeface="Times" pitchFamily="18" charset="0"/>
              <a:cs typeface="Times New Roman" pitchFamily="18" charset="0"/>
            </a:endParaRPr>
          </a:p>
          <a:p>
            <a:pPr eaLnBrk="0" hangingPunct="0"/>
            <a:endParaRPr lang="en-US" sz="1200">
              <a:solidFill>
                <a:srgbClr val="FFFFFF"/>
              </a:solidFill>
              <a:latin typeface="Times" pitchFamily="18" charset="0"/>
              <a:cs typeface="Times New Roman" pitchFamily="18" charset="0"/>
            </a:endParaRPr>
          </a:p>
          <a:p>
            <a:pPr eaLnBrk="0" hangingPunct="0"/>
            <a:endParaRPr lang="en-US" sz="1200">
              <a:solidFill>
                <a:srgbClr val="FFFFFF"/>
              </a:solidFill>
              <a:latin typeface="Times" pitchFamily="18" charset="0"/>
              <a:cs typeface="Times New Roman" pitchFamily="18" charset="0"/>
            </a:endParaRPr>
          </a:p>
          <a:p>
            <a:pPr eaLnBrk="0" hangingPunct="0"/>
            <a:endParaRPr lang="en-US" sz="1200">
              <a:solidFill>
                <a:srgbClr val="FFFFFF"/>
              </a:solidFill>
              <a:latin typeface="Times" pitchFamily="18" charset="0"/>
              <a:cs typeface="Times New Roman" pitchFamily="18" charset="0"/>
            </a:endParaRPr>
          </a:p>
        </p:txBody>
      </p:sp>
      <p:pic>
        <p:nvPicPr>
          <p:cNvPr id="45" name="Picture 139" descr="outlook2"/>
          <p:cNvPicPr>
            <a:picLocks noChangeAspect="1" noChangeArrowheads="1"/>
          </p:cNvPicPr>
          <p:nvPr/>
        </p:nvPicPr>
        <p:blipFill>
          <a:blip r:embed="rId17"/>
          <a:srcRect/>
          <a:stretch>
            <a:fillRect/>
          </a:stretch>
        </p:blipFill>
        <p:spPr bwMode="auto">
          <a:xfrm>
            <a:off x="5678488" y="2239963"/>
            <a:ext cx="266700" cy="266700"/>
          </a:xfrm>
          <a:prstGeom prst="rect">
            <a:avLst/>
          </a:prstGeom>
          <a:noFill/>
          <a:ln w="9525" cap="flat" cmpd="sng" algn="ctr">
            <a:noFill/>
            <a:prstDash val="solid"/>
            <a:miter lim="800000"/>
            <a:headEnd/>
            <a:tailEnd/>
          </a:ln>
          <a:effectLst>
            <a:outerShdw blurRad="76200" dist="101600" dir="2700000" algn="tl" rotWithShape="0">
              <a:prstClr val="black">
                <a:alpha val="33000"/>
              </a:prstClr>
            </a:outerShdw>
          </a:effectLst>
        </p:spPr>
      </p:pic>
      <p:pic>
        <p:nvPicPr>
          <p:cNvPr id="46" name="Picture 140" descr="icon-word"/>
          <p:cNvPicPr>
            <a:picLocks noChangeAspect="1" noChangeArrowheads="1"/>
          </p:cNvPicPr>
          <p:nvPr/>
        </p:nvPicPr>
        <p:blipFill>
          <a:blip r:embed="rId18"/>
          <a:srcRect/>
          <a:stretch>
            <a:fillRect/>
          </a:stretch>
        </p:blipFill>
        <p:spPr bwMode="auto">
          <a:xfrm>
            <a:off x="5954713" y="2239963"/>
            <a:ext cx="266700" cy="266700"/>
          </a:xfrm>
          <a:prstGeom prst="rect">
            <a:avLst/>
          </a:prstGeom>
          <a:noFill/>
          <a:ln w="9525" cap="flat" cmpd="sng" algn="ctr">
            <a:noFill/>
            <a:prstDash val="solid"/>
            <a:miter lim="800000"/>
            <a:headEnd/>
            <a:tailEnd/>
          </a:ln>
          <a:effectLst>
            <a:outerShdw blurRad="76200" dist="101600" dir="2700000" algn="tl" rotWithShape="0">
              <a:prstClr val="black">
                <a:alpha val="33000"/>
              </a:prstClr>
            </a:outerShdw>
          </a:effectLst>
        </p:spPr>
      </p:pic>
      <p:pic>
        <p:nvPicPr>
          <p:cNvPr id="47" name="Picture 141"/>
          <p:cNvPicPr>
            <a:picLocks noChangeAspect="1" noChangeArrowheads="1"/>
          </p:cNvPicPr>
          <p:nvPr/>
        </p:nvPicPr>
        <p:blipFill>
          <a:blip r:embed="rId19"/>
          <a:srcRect/>
          <a:stretch>
            <a:fillRect/>
          </a:stretch>
        </p:blipFill>
        <p:spPr bwMode="auto">
          <a:xfrm>
            <a:off x="5411788" y="2239963"/>
            <a:ext cx="266700" cy="266700"/>
          </a:xfrm>
          <a:prstGeom prst="rect">
            <a:avLst/>
          </a:prstGeom>
          <a:noFill/>
          <a:ln w="9525" cap="flat" cmpd="sng" algn="ctr">
            <a:noFill/>
            <a:prstDash val="solid"/>
            <a:miter lim="800000"/>
            <a:headEnd/>
            <a:tailEnd/>
          </a:ln>
          <a:effectLst>
            <a:outerShdw blurRad="76200" dist="101600" dir="2700000" algn="tl" rotWithShape="0">
              <a:prstClr val="black">
                <a:alpha val="33000"/>
              </a:prstClr>
            </a:outerShdw>
          </a:effectLst>
        </p:spPr>
      </p:pic>
      <p:sp>
        <p:nvSpPr>
          <p:cNvPr id="2090" name="Text Box 142"/>
          <p:cNvSpPr txBox="1">
            <a:spLocks noChangeArrowheads="1"/>
          </p:cNvSpPr>
          <p:nvPr/>
        </p:nvSpPr>
        <p:spPr bwMode="auto">
          <a:xfrm>
            <a:off x="5446713" y="2644775"/>
            <a:ext cx="774700" cy="244475"/>
          </a:xfrm>
          <a:prstGeom prst="rect">
            <a:avLst/>
          </a:prstGeom>
          <a:noFill/>
          <a:ln w="9525">
            <a:noFill/>
            <a:miter lim="800000"/>
            <a:headEnd/>
            <a:tailEnd/>
          </a:ln>
        </p:spPr>
        <p:txBody>
          <a:bodyPr wrap="none" lIns="92075" tIns="46038" rIns="92075" bIns="46038">
            <a:spAutoFit/>
          </a:bodyPr>
          <a:lstStyle/>
          <a:p>
            <a:pPr marL="119063" indent="-119063" eaLnBrk="0" hangingPunct="0"/>
            <a:r>
              <a:rPr lang="en-US" sz="1000">
                <a:solidFill>
                  <a:srgbClr val="000000"/>
                </a:solidFill>
              </a:rPr>
              <a:t>MS Office </a:t>
            </a:r>
          </a:p>
        </p:txBody>
      </p:sp>
      <p:sp>
        <p:nvSpPr>
          <p:cNvPr id="2091" name="Line 143"/>
          <p:cNvSpPr>
            <a:spLocks noChangeShapeType="1"/>
          </p:cNvSpPr>
          <p:nvPr/>
        </p:nvSpPr>
        <p:spPr bwMode="auto">
          <a:xfrm flipH="1" flipV="1">
            <a:off x="4078288" y="2801938"/>
            <a:ext cx="306387" cy="506412"/>
          </a:xfrm>
          <a:prstGeom prst="line">
            <a:avLst/>
          </a:prstGeom>
          <a:noFill/>
          <a:ln w="12700">
            <a:solidFill>
              <a:srgbClr val="000080"/>
            </a:solidFill>
            <a:prstDash val="dash"/>
            <a:round/>
            <a:headEnd type="triangle" w="med" len="med"/>
            <a:tailEnd/>
          </a:ln>
        </p:spPr>
        <p:txBody>
          <a:bodyPr lIns="92075" tIns="46038" rIns="92075" bIns="46038">
            <a:spAutoFit/>
          </a:bodyPr>
          <a:lstStyle/>
          <a:p>
            <a:endParaRPr lang="de-DE"/>
          </a:p>
        </p:txBody>
      </p:sp>
      <p:sp>
        <p:nvSpPr>
          <p:cNvPr id="2092" name="Line 144"/>
          <p:cNvSpPr>
            <a:spLocks noChangeShapeType="1"/>
          </p:cNvSpPr>
          <p:nvPr/>
        </p:nvSpPr>
        <p:spPr bwMode="auto">
          <a:xfrm flipV="1">
            <a:off x="4832350" y="2792413"/>
            <a:ext cx="46038" cy="523875"/>
          </a:xfrm>
          <a:prstGeom prst="line">
            <a:avLst/>
          </a:prstGeom>
          <a:noFill/>
          <a:ln w="12700">
            <a:solidFill>
              <a:srgbClr val="000080"/>
            </a:solidFill>
            <a:prstDash val="dash"/>
            <a:round/>
            <a:headEnd type="triangle" w="med" len="med"/>
            <a:tailEnd/>
          </a:ln>
        </p:spPr>
        <p:txBody>
          <a:bodyPr lIns="92075" tIns="46038" rIns="92075" bIns="46038">
            <a:spAutoFit/>
          </a:bodyPr>
          <a:lstStyle/>
          <a:p>
            <a:endParaRPr lang="de-DE"/>
          </a:p>
        </p:txBody>
      </p:sp>
      <p:sp>
        <p:nvSpPr>
          <p:cNvPr id="2093" name="Line 147"/>
          <p:cNvSpPr>
            <a:spLocks noChangeShapeType="1"/>
          </p:cNvSpPr>
          <p:nvPr/>
        </p:nvSpPr>
        <p:spPr bwMode="auto">
          <a:xfrm flipV="1">
            <a:off x="5153025" y="2820988"/>
            <a:ext cx="611188" cy="487362"/>
          </a:xfrm>
          <a:prstGeom prst="line">
            <a:avLst/>
          </a:prstGeom>
          <a:noFill/>
          <a:ln w="12700">
            <a:solidFill>
              <a:srgbClr val="000080"/>
            </a:solidFill>
            <a:prstDash val="dash"/>
            <a:round/>
            <a:headEnd type="triangle" w="med" len="med"/>
            <a:tailEnd/>
          </a:ln>
        </p:spPr>
        <p:txBody>
          <a:bodyPr lIns="92075" tIns="46038" rIns="92075" bIns="46038">
            <a:spAutoFit/>
          </a:bodyPr>
          <a:lstStyle/>
          <a:p>
            <a:endParaRPr lang="de-DE"/>
          </a:p>
        </p:txBody>
      </p:sp>
      <p:sp>
        <p:nvSpPr>
          <p:cNvPr id="2094" name="Text Box 208"/>
          <p:cNvSpPr txBox="1">
            <a:spLocks noChangeArrowheads="1"/>
          </p:cNvSpPr>
          <p:nvPr/>
        </p:nvSpPr>
        <p:spPr bwMode="auto">
          <a:xfrm>
            <a:off x="704850" y="3087688"/>
            <a:ext cx="2068513" cy="876300"/>
          </a:xfrm>
          <a:prstGeom prst="rect">
            <a:avLst/>
          </a:prstGeom>
          <a:noFill/>
          <a:ln w="9525">
            <a:noFill/>
            <a:miter lim="800000"/>
            <a:headEnd/>
            <a:tailEnd/>
          </a:ln>
        </p:spPr>
        <p:txBody>
          <a:bodyPr wrap="none" lIns="92075" tIns="46038" rIns="92075" bIns="46038"/>
          <a:lstStyle/>
          <a:p>
            <a:pPr marL="119063" indent="-119063" eaLnBrk="0" hangingPunct="0"/>
            <a:r>
              <a:rPr lang="en-US" sz="1200">
                <a:solidFill>
                  <a:srgbClr val="000000"/>
                </a:solidFill>
              </a:rPr>
              <a:t>BPM Studio </a:t>
            </a:r>
          </a:p>
          <a:p>
            <a:pPr marL="119063" indent="-119063" eaLnBrk="0" hangingPunct="0"/>
            <a:r>
              <a:rPr lang="en-US" sz="1100">
                <a:solidFill>
                  <a:srgbClr val="000000"/>
                </a:solidFill>
              </a:rPr>
              <a:t>(Business &amp; IT views)</a:t>
            </a:r>
          </a:p>
        </p:txBody>
      </p:sp>
      <p:sp>
        <p:nvSpPr>
          <p:cNvPr id="2095" name="Text Box 126"/>
          <p:cNvSpPr txBox="1">
            <a:spLocks noChangeArrowheads="1"/>
          </p:cNvSpPr>
          <p:nvPr/>
        </p:nvSpPr>
        <p:spPr bwMode="auto">
          <a:xfrm>
            <a:off x="1557338" y="1443038"/>
            <a:ext cx="1171575" cy="365125"/>
          </a:xfrm>
          <a:prstGeom prst="rect">
            <a:avLst/>
          </a:prstGeom>
          <a:noFill/>
          <a:ln w="9525">
            <a:noFill/>
            <a:miter lim="800000"/>
            <a:headEnd/>
            <a:tailEnd/>
          </a:ln>
        </p:spPr>
        <p:txBody>
          <a:bodyPr lIns="92075" tIns="46038" rIns="92075" bIns="46038">
            <a:spAutoFit/>
          </a:bodyPr>
          <a:lstStyle/>
          <a:p>
            <a:pPr marL="119063" indent="-119063" eaLnBrk="0" hangingPunct="0"/>
            <a:r>
              <a:rPr lang="en-US" sz="900">
                <a:solidFill>
                  <a:srgbClr val="000000"/>
                </a:solidFill>
              </a:rPr>
              <a:t>Shared BPMN Model</a:t>
            </a:r>
          </a:p>
        </p:txBody>
      </p:sp>
      <p:sp>
        <p:nvSpPr>
          <p:cNvPr id="2096" name="Rectangle 112"/>
          <p:cNvSpPr>
            <a:spLocks noChangeArrowheads="1"/>
          </p:cNvSpPr>
          <p:nvPr/>
        </p:nvSpPr>
        <p:spPr bwMode="auto">
          <a:xfrm>
            <a:off x="447675" y="1803400"/>
            <a:ext cx="252413" cy="152400"/>
          </a:xfrm>
          <a:prstGeom prst="rect">
            <a:avLst/>
          </a:prstGeom>
          <a:noFill/>
          <a:ln w="9525">
            <a:noFill/>
            <a:miter lim="800000"/>
            <a:headEnd/>
            <a:tailEnd/>
          </a:ln>
        </p:spPr>
        <p:txBody>
          <a:bodyPr wrap="none" lIns="0" tIns="0" rIns="0" bIns="0">
            <a:spAutoFit/>
          </a:bodyPr>
          <a:lstStyle/>
          <a:p>
            <a:pPr eaLnBrk="0" hangingPunct="0"/>
            <a:r>
              <a:rPr lang="en-US" sz="1000">
                <a:solidFill>
                  <a:srgbClr val="000000"/>
                </a:solidFill>
              </a:rPr>
              <a:t>BPA</a:t>
            </a:r>
            <a:endParaRPr lang="en-US" sz="2800">
              <a:solidFill>
                <a:srgbClr val="000000"/>
              </a:solidFill>
            </a:endParaRPr>
          </a:p>
        </p:txBody>
      </p:sp>
      <p:sp>
        <p:nvSpPr>
          <p:cNvPr id="2097" name="Rectangle 113"/>
          <p:cNvSpPr>
            <a:spLocks noChangeArrowheads="1"/>
          </p:cNvSpPr>
          <p:nvPr/>
        </p:nvSpPr>
        <p:spPr bwMode="auto">
          <a:xfrm>
            <a:off x="355600" y="1573213"/>
            <a:ext cx="1588" cy="427037"/>
          </a:xfrm>
          <a:prstGeom prst="rect">
            <a:avLst/>
          </a:prstGeom>
          <a:noFill/>
          <a:ln w="9525">
            <a:noFill/>
            <a:miter lim="800000"/>
            <a:headEnd/>
            <a:tailEnd/>
          </a:ln>
        </p:spPr>
        <p:txBody>
          <a:bodyPr wrap="none" lIns="0" tIns="0" rIns="0" bIns="0">
            <a:spAutoFit/>
          </a:bodyPr>
          <a:lstStyle/>
          <a:p>
            <a:pPr eaLnBrk="0" hangingPunct="0"/>
            <a:endParaRPr lang="de-DE" sz="2800">
              <a:solidFill>
                <a:srgbClr val="000000"/>
              </a:solidFill>
              <a:latin typeface="Times" pitchFamily="18" charset="0"/>
            </a:endParaRPr>
          </a:p>
        </p:txBody>
      </p:sp>
      <p:sp>
        <p:nvSpPr>
          <p:cNvPr id="2098" name="Text Box 125"/>
          <p:cNvSpPr txBox="1">
            <a:spLocks noChangeArrowheads="1"/>
          </p:cNvSpPr>
          <p:nvPr/>
        </p:nvSpPr>
        <p:spPr bwMode="auto">
          <a:xfrm>
            <a:off x="2517775" y="2747963"/>
            <a:ext cx="1208088" cy="396875"/>
          </a:xfrm>
          <a:prstGeom prst="rect">
            <a:avLst/>
          </a:prstGeom>
          <a:noFill/>
          <a:ln w="9525">
            <a:noFill/>
            <a:miter lim="800000"/>
            <a:headEnd/>
            <a:tailEnd/>
          </a:ln>
        </p:spPr>
        <p:txBody>
          <a:bodyPr lIns="92075" tIns="46038" rIns="92075" bIns="46038">
            <a:spAutoFit/>
          </a:bodyPr>
          <a:lstStyle/>
          <a:p>
            <a:pPr marL="119063" indent="-119063" eaLnBrk="0" hangingPunct="0"/>
            <a:r>
              <a:rPr lang="en-US" sz="1000">
                <a:solidFill>
                  <a:srgbClr val="000000"/>
                </a:solidFill>
              </a:rPr>
              <a:t>BPMN 2.0, </a:t>
            </a:r>
          </a:p>
          <a:p>
            <a:pPr marL="119063" indent="-119063" eaLnBrk="0" hangingPunct="0"/>
            <a:r>
              <a:rPr lang="en-US" sz="1000">
                <a:solidFill>
                  <a:srgbClr val="000000"/>
                </a:solidFill>
              </a:rPr>
              <a:t>BPEL</a:t>
            </a:r>
          </a:p>
        </p:txBody>
      </p:sp>
      <p:pic>
        <p:nvPicPr>
          <p:cNvPr id="57" name="Picture 7" descr="BPMComposer"/>
          <p:cNvPicPr>
            <a:picLocks noChangeAspect="1" noChangeArrowheads="1"/>
          </p:cNvPicPr>
          <p:nvPr/>
        </p:nvPicPr>
        <p:blipFill>
          <a:blip r:embed="rId20"/>
          <a:srcRect/>
          <a:stretch>
            <a:fillRect/>
          </a:stretch>
        </p:blipFill>
        <p:spPr bwMode="auto">
          <a:xfrm>
            <a:off x="6653213" y="1914525"/>
            <a:ext cx="1966912" cy="1150938"/>
          </a:xfrm>
          <a:prstGeom prst="rect">
            <a:avLst/>
          </a:prstGeom>
          <a:noFill/>
          <a:ln w="19050" cap="rnd" cmpd="dbl" algn="ctr">
            <a:solidFill>
              <a:srgbClr val="002060"/>
            </a:solidFill>
            <a:prstDash val="solid"/>
            <a:miter lim="800000"/>
            <a:headEnd/>
            <a:tailEnd/>
          </a:ln>
          <a:effectLst>
            <a:outerShdw blurRad="76200" dist="101600" dir="2700000" algn="tl" rotWithShape="0">
              <a:prstClr val="black">
                <a:alpha val="33000"/>
              </a:prstClr>
            </a:outerShdw>
          </a:effectLst>
        </p:spPr>
      </p:pic>
      <p:sp>
        <p:nvSpPr>
          <p:cNvPr id="2100" name="Text Box 208"/>
          <p:cNvSpPr txBox="1">
            <a:spLocks noChangeArrowheads="1"/>
          </p:cNvSpPr>
          <p:nvPr/>
        </p:nvSpPr>
        <p:spPr bwMode="auto">
          <a:xfrm>
            <a:off x="3816350" y="1736725"/>
            <a:ext cx="1973263" cy="282575"/>
          </a:xfrm>
          <a:prstGeom prst="rect">
            <a:avLst/>
          </a:prstGeom>
          <a:noFill/>
          <a:ln w="9525">
            <a:noFill/>
            <a:miter lim="800000"/>
            <a:headEnd/>
            <a:tailEnd/>
          </a:ln>
        </p:spPr>
        <p:txBody>
          <a:bodyPr wrap="none" lIns="92075" tIns="46038" rIns="92075" bIns="46038"/>
          <a:lstStyle/>
          <a:p>
            <a:pPr marL="119063" indent="-119063" eaLnBrk="0" hangingPunct="0">
              <a:lnSpc>
                <a:spcPct val="70000"/>
              </a:lnSpc>
            </a:pPr>
            <a:r>
              <a:rPr lang="en-US" sz="1200">
                <a:solidFill>
                  <a:srgbClr val="000000"/>
                </a:solidFill>
              </a:rPr>
              <a:t>Rich End User Interaction</a:t>
            </a:r>
          </a:p>
        </p:txBody>
      </p:sp>
      <p:sp>
        <p:nvSpPr>
          <p:cNvPr id="2101" name="Text Box 208"/>
          <p:cNvSpPr txBox="1">
            <a:spLocks noChangeArrowheads="1"/>
          </p:cNvSpPr>
          <p:nvPr/>
        </p:nvSpPr>
        <p:spPr bwMode="auto">
          <a:xfrm>
            <a:off x="6677025" y="1622425"/>
            <a:ext cx="1973263" cy="282575"/>
          </a:xfrm>
          <a:prstGeom prst="rect">
            <a:avLst/>
          </a:prstGeom>
          <a:noFill/>
          <a:ln w="9525">
            <a:noFill/>
            <a:miter lim="800000"/>
            <a:headEnd/>
            <a:tailEnd/>
          </a:ln>
        </p:spPr>
        <p:txBody>
          <a:bodyPr wrap="none" lIns="92075" tIns="46038" rIns="92075" bIns="46038"/>
          <a:lstStyle/>
          <a:p>
            <a:pPr marL="119063" indent="-119063" eaLnBrk="0" hangingPunct="0">
              <a:lnSpc>
                <a:spcPct val="70000"/>
              </a:lnSpc>
            </a:pPr>
            <a:r>
              <a:rPr lang="en-US" sz="1200">
                <a:solidFill>
                  <a:srgbClr val="000000"/>
                </a:solidFill>
              </a:rPr>
              <a:t>Web based customization</a:t>
            </a:r>
          </a:p>
        </p:txBody>
      </p:sp>
      <p:sp>
        <p:nvSpPr>
          <p:cNvPr id="2102" name="Text Box 208"/>
          <p:cNvSpPr txBox="1">
            <a:spLocks noChangeArrowheads="1"/>
          </p:cNvSpPr>
          <p:nvPr/>
        </p:nvSpPr>
        <p:spPr bwMode="auto">
          <a:xfrm>
            <a:off x="6696075" y="3203575"/>
            <a:ext cx="1973263" cy="441325"/>
          </a:xfrm>
          <a:prstGeom prst="rect">
            <a:avLst/>
          </a:prstGeom>
          <a:noFill/>
          <a:ln w="9525">
            <a:noFill/>
            <a:miter lim="800000"/>
            <a:headEnd/>
            <a:tailEnd/>
          </a:ln>
        </p:spPr>
        <p:txBody>
          <a:bodyPr wrap="none" lIns="92075" tIns="46038" rIns="92075" bIns="46038"/>
          <a:lstStyle/>
          <a:p>
            <a:pPr marL="119063" indent="-119063" eaLnBrk="0" hangingPunct="0">
              <a:lnSpc>
                <a:spcPct val="70000"/>
              </a:lnSpc>
            </a:pPr>
            <a:r>
              <a:rPr lang="en-US" sz="1200">
                <a:solidFill>
                  <a:srgbClr val="000000"/>
                </a:solidFill>
              </a:rPr>
              <a:t>Process Composer</a:t>
            </a:r>
          </a:p>
        </p:txBody>
      </p:sp>
      <p:cxnSp>
        <p:nvCxnSpPr>
          <p:cNvPr id="2103" name="Straight Arrow Connector 138"/>
          <p:cNvCxnSpPr>
            <a:cxnSpLocks noChangeShapeType="1"/>
          </p:cNvCxnSpPr>
          <p:nvPr/>
        </p:nvCxnSpPr>
        <p:spPr bwMode="auto">
          <a:xfrm flipV="1">
            <a:off x="2608263" y="3092450"/>
            <a:ext cx="690562" cy="0"/>
          </a:xfrm>
          <a:prstGeom prst="straightConnector1">
            <a:avLst/>
          </a:prstGeom>
          <a:noFill/>
          <a:ln w="9525" algn="ctr">
            <a:solidFill>
              <a:schemeClr val="tx1"/>
            </a:solidFill>
            <a:round/>
            <a:headEnd/>
            <a:tailEnd/>
          </a:ln>
        </p:spPr>
      </p:cxnSp>
      <p:cxnSp>
        <p:nvCxnSpPr>
          <p:cNvPr id="2104" name="Straight Arrow Connector 140"/>
          <p:cNvCxnSpPr>
            <a:cxnSpLocks noChangeShapeType="1"/>
          </p:cNvCxnSpPr>
          <p:nvPr/>
        </p:nvCxnSpPr>
        <p:spPr bwMode="auto">
          <a:xfrm rot="5400000">
            <a:off x="3055144" y="3315494"/>
            <a:ext cx="457200" cy="11112"/>
          </a:xfrm>
          <a:prstGeom prst="straightConnector1">
            <a:avLst/>
          </a:prstGeom>
          <a:noFill/>
          <a:ln w="9525" algn="ctr">
            <a:solidFill>
              <a:schemeClr val="tx1"/>
            </a:solidFill>
            <a:round/>
            <a:headEnd/>
            <a:tailEnd type="arrow" w="med" len="med"/>
          </a:ln>
        </p:spPr>
      </p:cxnSp>
      <p:sp>
        <p:nvSpPr>
          <p:cNvPr id="2105" name="Rectangle 1119"/>
          <p:cNvSpPr>
            <a:spLocks/>
          </p:cNvSpPr>
          <p:nvPr/>
        </p:nvSpPr>
        <p:spPr bwMode="auto">
          <a:xfrm>
            <a:off x="1217613" y="4635500"/>
            <a:ext cx="822325" cy="854075"/>
          </a:xfrm>
          <a:prstGeom prst="rect">
            <a:avLst/>
          </a:prstGeom>
          <a:gradFill rotWithShape="0">
            <a:gsLst>
              <a:gs pos="0">
                <a:srgbClr val="96A2C4"/>
              </a:gs>
              <a:gs pos="100000">
                <a:srgbClr val="C3CADD"/>
              </a:gs>
            </a:gsLst>
            <a:lin ang="0" scaled="1"/>
          </a:gradFill>
          <a:ln w="25400">
            <a:solidFill>
              <a:srgbClr val="4D4D4D"/>
            </a:solidFill>
            <a:miter lim="800000"/>
            <a:headEnd/>
            <a:tailEnd/>
          </a:ln>
        </p:spPr>
        <p:txBody>
          <a:bodyPr lIns="0" tIns="0" rIns="0" bIns="0" anchor="ctr"/>
          <a:lstStyle/>
          <a:p>
            <a:endParaRPr lang="de-DE" sz="1200">
              <a:solidFill>
                <a:srgbClr val="000000"/>
              </a:solidFill>
              <a:sym typeface="Helvetica Neue Light"/>
            </a:endParaRPr>
          </a:p>
        </p:txBody>
      </p:sp>
      <p:sp>
        <p:nvSpPr>
          <p:cNvPr id="64" name="Flowchart: Magnetic Disk 112"/>
          <p:cNvSpPr/>
          <p:nvPr/>
        </p:nvSpPr>
        <p:spPr bwMode="auto">
          <a:xfrm>
            <a:off x="1308100" y="4999038"/>
            <a:ext cx="635000" cy="404812"/>
          </a:xfrm>
          <a:prstGeom prst="flowChartMagneticDisk">
            <a:avLst/>
          </a:prstGeom>
          <a:gradFill flip="none" rotWithShape="1">
            <a:gsLst>
              <a:gs pos="0">
                <a:srgbClr val="9BBF6F">
                  <a:shade val="30000"/>
                  <a:satMod val="115000"/>
                </a:srgbClr>
              </a:gs>
              <a:gs pos="50000">
                <a:srgbClr val="9BBF6F">
                  <a:shade val="67500"/>
                  <a:satMod val="115000"/>
                </a:srgbClr>
              </a:gs>
              <a:gs pos="100000">
                <a:srgbClr val="9BBF6F">
                  <a:shade val="100000"/>
                  <a:satMod val="115000"/>
                </a:srgbClr>
              </a:gs>
            </a:gsLst>
            <a:lin ang="0" scaled="1"/>
            <a:tileRect/>
          </a:gradFill>
          <a:ln w="19050" cap="flat" cmpd="sng" algn="ctr">
            <a:solidFill>
              <a:srgbClr val="006000"/>
            </a:solidFill>
            <a:prstDash val="solid"/>
            <a:round/>
            <a:headEnd type="none" w="med" len="med"/>
            <a:tailEnd type="none" w="med" len="med"/>
          </a:ln>
          <a:effectLst>
            <a:outerShdw blurRad="50800" dist="38100" dir="2700000" algn="tl" rotWithShape="0">
              <a:prstClr val="black">
                <a:alpha val="40000"/>
              </a:prstClr>
            </a:outerShdw>
          </a:effectLst>
        </p:spPr>
        <p:txBody>
          <a:bodyPr wrap="none" lIns="92075" tIns="46038" rIns="92075" bIns="46038"/>
          <a:lstStyle/>
          <a:p>
            <a:pPr>
              <a:buClr>
                <a:srgbClr val="FD0000"/>
              </a:buClr>
              <a:defRPr/>
            </a:pPr>
            <a:endParaRPr lang="en-US" sz="1000" dirty="0">
              <a:solidFill>
                <a:srgbClr val="FFFFFF"/>
              </a:solidFill>
            </a:endParaRPr>
          </a:p>
        </p:txBody>
      </p:sp>
      <p:sp>
        <p:nvSpPr>
          <p:cNvPr id="2107" name="Text Box 125"/>
          <p:cNvSpPr txBox="1">
            <a:spLocks noChangeArrowheads="1"/>
          </p:cNvSpPr>
          <p:nvPr/>
        </p:nvSpPr>
        <p:spPr bwMode="auto">
          <a:xfrm>
            <a:off x="1265238" y="4637088"/>
            <a:ext cx="1196975" cy="401637"/>
          </a:xfrm>
          <a:prstGeom prst="rect">
            <a:avLst/>
          </a:prstGeom>
          <a:noFill/>
          <a:ln w="9525">
            <a:noFill/>
            <a:miter lim="800000"/>
            <a:headEnd/>
            <a:tailEnd/>
          </a:ln>
        </p:spPr>
        <p:txBody>
          <a:bodyPr lIns="92075" tIns="46038" rIns="92075" bIns="46038">
            <a:spAutoFit/>
          </a:bodyPr>
          <a:lstStyle/>
          <a:p>
            <a:pPr marL="119063" indent="-119063" eaLnBrk="0" hangingPunct="0"/>
            <a:r>
              <a:rPr lang="en-US" sz="1000">
                <a:solidFill>
                  <a:srgbClr val="000000"/>
                </a:solidFill>
              </a:rPr>
              <a:t>Process</a:t>
            </a:r>
          </a:p>
          <a:p>
            <a:pPr marL="119063" indent="-119063" eaLnBrk="0" hangingPunct="0"/>
            <a:r>
              <a:rPr lang="en-US" sz="1000">
                <a:solidFill>
                  <a:srgbClr val="000000"/>
                </a:solidFill>
              </a:rPr>
              <a:t>Analytics</a:t>
            </a:r>
          </a:p>
        </p:txBody>
      </p:sp>
      <p:sp>
        <p:nvSpPr>
          <p:cNvPr id="66" name="Text Box 125"/>
          <p:cNvSpPr txBox="1">
            <a:spLocks noChangeArrowheads="1"/>
          </p:cNvSpPr>
          <p:nvPr/>
        </p:nvSpPr>
        <p:spPr bwMode="auto">
          <a:xfrm>
            <a:off x="1254125" y="5153025"/>
            <a:ext cx="1195388" cy="215900"/>
          </a:xfrm>
          <a:prstGeom prst="rect">
            <a:avLst/>
          </a:prstGeom>
          <a:noFill/>
          <a:ln w="9525">
            <a:noFill/>
            <a:miter lim="800000"/>
            <a:headEnd/>
            <a:tailEnd/>
          </a:ln>
        </p:spPr>
        <p:txBody>
          <a:bodyPr lIns="92075" tIns="46038" rIns="92075" bIns="46038">
            <a:spAutoFit/>
          </a:bodyPr>
          <a:lstStyle/>
          <a:p>
            <a:pPr marL="119063" indent="-119063" eaLnBrk="0" hangingPunct="0">
              <a:defRPr/>
            </a:pPr>
            <a:r>
              <a:rPr lang="en-US" sz="800" dirty="0">
                <a:solidFill>
                  <a:schemeClr val="accent3"/>
                </a:solidFill>
                <a:ea typeface="ＭＳ Ｐゴシック" charset="-128"/>
              </a:rPr>
              <a:t>Proc Cubes</a:t>
            </a:r>
          </a:p>
        </p:txBody>
      </p:sp>
      <p:cxnSp>
        <p:nvCxnSpPr>
          <p:cNvPr id="2109" name="Elbow Connector 148"/>
          <p:cNvCxnSpPr>
            <a:cxnSpLocks noChangeShapeType="1"/>
          </p:cNvCxnSpPr>
          <p:nvPr/>
        </p:nvCxnSpPr>
        <p:spPr bwMode="auto">
          <a:xfrm rot="10800000" flipV="1">
            <a:off x="1608138" y="4119563"/>
            <a:ext cx="1120775" cy="473075"/>
          </a:xfrm>
          <a:prstGeom prst="bentConnector3">
            <a:avLst>
              <a:gd name="adj1" fmla="val 100000"/>
            </a:avLst>
          </a:prstGeom>
          <a:noFill/>
          <a:ln w="9525" algn="ctr">
            <a:solidFill>
              <a:schemeClr val="tx1"/>
            </a:solidFill>
            <a:round/>
            <a:headEnd/>
            <a:tailEnd type="arrow" w="med" len="med"/>
          </a:ln>
        </p:spPr>
      </p:cxnSp>
      <p:cxnSp>
        <p:nvCxnSpPr>
          <p:cNvPr id="2110" name="Straight Connector 152"/>
          <p:cNvCxnSpPr>
            <a:cxnSpLocks noChangeShapeType="1"/>
            <a:stCxn id="2105" idx="1"/>
            <a:endCxn id="2070" idx="3"/>
          </p:cNvCxnSpPr>
          <p:nvPr/>
        </p:nvCxnSpPr>
        <p:spPr bwMode="auto">
          <a:xfrm rot="10800000" flipV="1">
            <a:off x="1050925" y="5062538"/>
            <a:ext cx="166688" cy="7937"/>
          </a:xfrm>
          <a:prstGeom prst="line">
            <a:avLst/>
          </a:prstGeom>
          <a:noFill/>
          <a:ln w="9525" algn="ctr">
            <a:solidFill>
              <a:schemeClr val="tx1"/>
            </a:solidFill>
            <a:round/>
            <a:headEnd/>
            <a:tailEnd/>
          </a:ln>
        </p:spPr>
      </p:cxnSp>
      <p:pic>
        <p:nvPicPr>
          <p:cNvPr id="2111" name="Picture 8"/>
          <p:cNvPicPr>
            <a:picLocks noChangeAspect="1" noChangeArrowheads="1"/>
          </p:cNvPicPr>
          <p:nvPr/>
        </p:nvPicPr>
        <p:blipFill>
          <a:blip r:embed="rId21"/>
          <a:srcRect/>
          <a:stretch>
            <a:fillRect/>
          </a:stretch>
        </p:blipFill>
        <p:spPr bwMode="auto">
          <a:xfrm>
            <a:off x="60325" y="935038"/>
            <a:ext cx="1301750" cy="1081087"/>
          </a:xfrm>
          <a:prstGeom prst="rect">
            <a:avLst/>
          </a:prstGeom>
          <a:noFill/>
          <a:ln w="9525">
            <a:noFill/>
            <a:miter lim="800000"/>
            <a:headEnd/>
            <a:tailEnd/>
          </a:ln>
        </p:spPr>
      </p:pic>
      <p:pic>
        <p:nvPicPr>
          <p:cNvPr id="2112" name="Content Placeholder 3" descr="studio-bpmn.png"/>
          <p:cNvPicPr>
            <a:picLocks noChangeAspect="1"/>
          </p:cNvPicPr>
          <p:nvPr/>
        </p:nvPicPr>
        <p:blipFill>
          <a:blip r:embed="rId22"/>
          <a:srcRect/>
          <a:stretch>
            <a:fillRect/>
          </a:stretch>
        </p:blipFill>
        <p:spPr bwMode="auto">
          <a:xfrm>
            <a:off x="1093788" y="2368550"/>
            <a:ext cx="1311275" cy="749300"/>
          </a:xfrm>
          <a:prstGeom prst="rect">
            <a:avLst/>
          </a:prstGeom>
          <a:noFill/>
          <a:ln w="9525">
            <a:noFill/>
            <a:miter lim="800000"/>
            <a:headEnd/>
            <a:tailEnd/>
          </a:ln>
        </p:spPr>
      </p:pic>
      <p:cxnSp>
        <p:nvCxnSpPr>
          <p:cNvPr id="2113" name="Straight Arrow Connector 138"/>
          <p:cNvCxnSpPr>
            <a:cxnSpLocks noChangeShapeType="1"/>
          </p:cNvCxnSpPr>
          <p:nvPr/>
        </p:nvCxnSpPr>
        <p:spPr bwMode="auto">
          <a:xfrm flipV="1">
            <a:off x="1336675" y="1760538"/>
            <a:ext cx="690563" cy="0"/>
          </a:xfrm>
          <a:prstGeom prst="straightConnector1">
            <a:avLst/>
          </a:prstGeom>
          <a:noFill/>
          <a:ln w="9525" algn="ctr">
            <a:solidFill>
              <a:schemeClr val="tx1"/>
            </a:solidFill>
            <a:round/>
            <a:headEnd/>
            <a:tailEnd/>
          </a:ln>
        </p:spPr>
      </p:cxnSp>
      <p:cxnSp>
        <p:nvCxnSpPr>
          <p:cNvPr id="2114" name="Straight Arrow Connector 140"/>
          <p:cNvCxnSpPr>
            <a:cxnSpLocks noChangeShapeType="1"/>
          </p:cNvCxnSpPr>
          <p:nvPr/>
        </p:nvCxnSpPr>
        <p:spPr bwMode="auto">
          <a:xfrm rot="5400000">
            <a:off x="1783557" y="1983581"/>
            <a:ext cx="457200" cy="11113"/>
          </a:xfrm>
          <a:prstGeom prst="straightConnector1">
            <a:avLst/>
          </a:prstGeom>
          <a:noFill/>
          <a:ln w="9525" algn="ctr">
            <a:solidFill>
              <a:schemeClr val="tx1"/>
            </a:solidFill>
            <a:round/>
            <a:headEnd/>
            <a:tailEnd type="arrow" w="med" len="med"/>
          </a:ln>
        </p:spPr>
      </p:cxnSp>
      <p:sp>
        <p:nvSpPr>
          <p:cNvPr id="2115" name="Text Box 137"/>
          <p:cNvSpPr txBox="1">
            <a:spLocks noChangeArrowheads="1"/>
          </p:cNvSpPr>
          <p:nvPr/>
        </p:nvSpPr>
        <p:spPr bwMode="auto">
          <a:xfrm>
            <a:off x="4297363" y="2654300"/>
            <a:ext cx="1100137" cy="400050"/>
          </a:xfrm>
          <a:prstGeom prst="rect">
            <a:avLst/>
          </a:prstGeom>
          <a:noFill/>
          <a:ln w="9525">
            <a:noFill/>
            <a:miter lim="800000"/>
            <a:headEnd/>
            <a:tailEnd/>
          </a:ln>
        </p:spPr>
        <p:txBody>
          <a:bodyPr lIns="92075" tIns="46038" rIns="92075" bIns="46038">
            <a:spAutoFit/>
          </a:bodyPr>
          <a:lstStyle/>
          <a:p>
            <a:pPr marL="119063" indent="-119063" eaLnBrk="0" hangingPunct="0"/>
            <a:r>
              <a:rPr lang="en-US" sz="1000">
                <a:solidFill>
                  <a:srgbClr val="000000"/>
                </a:solidFill>
              </a:rPr>
              <a:t>Process Portal</a:t>
            </a:r>
          </a:p>
          <a:p>
            <a:pPr marL="119063" indent="-119063" eaLnBrk="0" hangingPunct="0"/>
            <a:r>
              <a:rPr lang="en-US" sz="1000">
                <a:solidFill>
                  <a:srgbClr val="000000"/>
                </a:solidFill>
              </a:rPr>
              <a:t>(WC spaces)</a:t>
            </a:r>
          </a:p>
        </p:txBody>
      </p:sp>
      <p:grpSp>
        <p:nvGrpSpPr>
          <p:cNvPr id="6" name="Group 82"/>
          <p:cNvGrpSpPr>
            <a:grpSpLocks/>
          </p:cNvGrpSpPr>
          <p:nvPr/>
        </p:nvGrpSpPr>
        <p:grpSpPr bwMode="auto">
          <a:xfrm>
            <a:off x="2740025" y="3462338"/>
            <a:ext cx="1917700" cy="777875"/>
            <a:chOff x="2740025" y="3167063"/>
            <a:chExt cx="1917700" cy="777875"/>
          </a:xfrm>
        </p:grpSpPr>
        <p:sp>
          <p:nvSpPr>
            <p:cNvPr id="75" name="AutoShape 39"/>
            <p:cNvSpPr>
              <a:spLocks noChangeArrowheads="1"/>
            </p:cNvSpPr>
            <p:nvPr/>
          </p:nvSpPr>
          <p:spPr bwMode="auto">
            <a:xfrm rot="5400000">
              <a:off x="3364706" y="2651919"/>
              <a:ext cx="668338" cy="1917700"/>
            </a:xfrm>
            <a:prstGeom prst="homePlate">
              <a:avLst>
                <a:gd name="adj" fmla="val 20514"/>
              </a:avLst>
            </a:prstGeom>
            <a:gradFill flip="none" rotWithShape="1">
              <a:gsLst>
                <a:gs pos="0">
                  <a:srgbClr val="9BBF6F">
                    <a:shade val="30000"/>
                    <a:satMod val="115000"/>
                  </a:srgbClr>
                </a:gs>
                <a:gs pos="50000">
                  <a:srgbClr val="9BBF6F">
                    <a:shade val="67500"/>
                    <a:satMod val="115000"/>
                  </a:srgbClr>
                </a:gs>
                <a:gs pos="100000">
                  <a:srgbClr val="9BBF6F">
                    <a:shade val="100000"/>
                    <a:satMod val="115000"/>
                  </a:srgbClr>
                </a:gs>
              </a:gsLst>
              <a:lin ang="16200000" scaled="1"/>
              <a:tileRect/>
            </a:gradFill>
            <a:ln w="28575">
              <a:solidFill>
                <a:srgbClr val="006600"/>
              </a:solidFill>
              <a:headEnd/>
              <a:tailEnd/>
            </a:ln>
          </p:spPr>
          <p:style>
            <a:lnRef idx="1">
              <a:schemeClr val="accent1"/>
            </a:lnRef>
            <a:fillRef idx="3">
              <a:schemeClr val="accent1"/>
            </a:fillRef>
            <a:effectRef idx="2">
              <a:schemeClr val="accent1"/>
            </a:effectRef>
            <a:fontRef idx="minor">
              <a:schemeClr val="lt1"/>
            </a:fontRef>
          </p:style>
          <p:txBody>
            <a:bodyPr rot="10800000" vert="eaVert" lIns="0" tIns="0" rIns="0" bIns="0" anchor="ctr"/>
            <a:lstStyle/>
            <a:p>
              <a:pPr>
                <a:buClr>
                  <a:srgbClr val="FD0000"/>
                </a:buClr>
                <a:defRPr/>
              </a:pPr>
              <a:endParaRPr lang="en-US" sz="1200" dirty="0">
                <a:solidFill>
                  <a:srgbClr val="FFFFFF"/>
                </a:solidFill>
                <a:sym typeface="Helvetica Neue Light"/>
              </a:endParaRPr>
            </a:p>
            <a:p>
              <a:pPr>
                <a:buClr>
                  <a:srgbClr val="FD0000"/>
                </a:buClr>
                <a:defRPr/>
              </a:pPr>
              <a:r>
                <a:rPr lang="en-US" sz="1200" dirty="0">
                  <a:solidFill>
                    <a:srgbClr val="FFFFFF"/>
                  </a:solidFill>
                  <a:sym typeface="Helvetica Neue Light"/>
                </a:rPr>
                <a:t>Process Core</a:t>
              </a:r>
            </a:p>
          </p:txBody>
        </p:sp>
        <p:sp>
          <p:nvSpPr>
            <p:cNvPr id="76" name="AutoShape 39"/>
            <p:cNvSpPr>
              <a:spLocks noChangeArrowheads="1"/>
            </p:cNvSpPr>
            <p:nvPr/>
          </p:nvSpPr>
          <p:spPr bwMode="auto">
            <a:xfrm rot="5400000">
              <a:off x="3051969" y="2944019"/>
              <a:ext cx="393700" cy="839788"/>
            </a:xfrm>
            <a:prstGeom prst="homePlate">
              <a:avLst>
                <a:gd name="adj" fmla="val 20514"/>
              </a:avLst>
            </a:prstGeom>
            <a:gradFill flip="none" rotWithShape="1">
              <a:gsLst>
                <a:gs pos="0">
                  <a:srgbClr val="9BBF6F">
                    <a:shade val="30000"/>
                    <a:satMod val="115000"/>
                  </a:srgbClr>
                </a:gs>
                <a:gs pos="50000">
                  <a:srgbClr val="9BBF6F">
                    <a:shade val="67500"/>
                    <a:satMod val="115000"/>
                  </a:srgbClr>
                </a:gs>
                <a:gs pos="100000">
                  <a:srgbClr val="9BBF6F">
                    <a:shade val="100000"/>
                    <a:satMod val="115000"/>
                  </a:srgbClr>
                </a:gs>
              </a:gsLst>
              <a:lin ang="16200000" scaled="1"/>
              <a:tileRect/>
            </a:gradFill>
            <a:ln w="28575">
              <a:solidFill>
                <a:srgbClr val="006600"/>
              </a:solidFill>
              <a:headEnd/>
              <a:tailEnd/>
            </a:ln>
          </p:spPr>
          <p:style>
            <a:lnRef idx="1">
              <a:schemeClr val="accent1"/>
            </a:lnRef>
            <a:fillRef idx="3">
              <a:schemeClr val="accent1"/>
            </a:fillRef>
            <a:effectRef idx="2">
              <a:schemeClr val="accent1"/>
            </a:effectRef>
            <a:fontRef idx="minor">
              <a:schemeClr val="lt1"/>
            </a:fontRef>
          </p:style>
          <p:txBody>
            <a:bodyPr rot="10800000" vert="eaVert" lIns="0" tIns="0" rIns="0" bIns="0" anchor="ctr"/>
            <a:lstStyle/>
            <a:p>
              <a:pPr>
                <a:buClr>
                  <a:srgbClr val="FD0000"/>
                </a:buClr>
                <a:defRPr/>
              </a:pPr>
              <a:r>
                <a:rPr lang="en-US" sz="1200" dirty="0">
                  <a:solidFill>
                    <a:srgbClr val="FFFFFF"/>
                  </a:solidFill>
                  <a:sym typeface="Helvetica Neue Light"/>
                </a:rPr>
                <a:t>BPEL</a:t>
              </a:r>
            </a:p>
          </p:txBody>
        </p:sp>
        <p:sp>
          <p:nvSpPr>
            <p:cNvPr id="77" name="AutoShape 39"/>
            <p:cNvSpPr>
              <a:spLocks noChangeArrowheads="1"/>
            </p:cNvSpPr>
            <p:nvPr/>
          </p:nvSpPr>
          <p:spPr bwMode="auto">
            <a:xfrm rot="5400000">
              <a:off x="4003676" y="2944812"/>
              <a:ext cx="404812" cy="849313"/>
            </a:xfrm>
            <a:prstGeom prst="homePlate">
              <a:avLst>
                <a:gd name="adj" fmla="val 20514"/>
              </a:avLst>
            </a:prstGeom>
            <a:gradFill flip="none" rotWithShape="1">
              <a:gsLst>
                <a:gs pos="0">
                  <a:srgbClr val="9BBF6F">
                    <a:shade val="30000"/>
                    <a:satMod val="115000"/>
                  </a:srgbClr>
                </a:gs>
                <a:gs pos="50000">
                  <a:srgbClr val="9BBF6F">
                    <a:shade val="67500"/>
                    <a:satMod val="115000"/>
                  </a:srgbClr>
                </a:gs>
                <a:gs pos="100000">
                  <a:srgbClr val="9BBF6F">
                    <a:shade val="100000"/>
                    <a:satMod val="115000"/>
                  </a:srgbClr>
                </a:gs>
              </a:gsLst>
              <a:lin ang="16200000" scaled="1"/>
              <a:tileRect/>
            </a:gradFill>
            <a:ln w="28575">
              <a:solidFill>
                <a:srgbClr val="006600"/>
              </a:solidFill>
              <a:headEnd/>
              <a:tailEnd/>
            </a:ln>
          </p:spPr>
          <p:style>
            <a:lnRef idx="1">
              <a:schemeClr val="accent1"/>
            </a:lnRef>
            <a:fillRef idx="3">
              <a:schemeClr val="accent1"/>
            </a:fillRef>
            <a:effectRef idx="2">
              <a:schemeClr val="accent1"/>
            </a:effectRef>
            <a:fontRef idx="minor">
              <a:schemeClr val="lt1"/>
            </a:fontRef>
          </p:style>
          <p:txBody>
            <a:bodyPr rot="10800000" vert="eaVert" lIns="0" tIns="0" rIns="0" bIns="0" anchor="ctr"/>
            <a:lstStyle/>
            <a:p>
              <a:pPr>
                <a:buClr>
                  <a:srgbClr val="FD0000"/>
                </a:buClr>
                <a:defRPr/>
              </a:pPr>
              <a:r>
                <a:rPr lang="en-US" sz="1200" dirty="0">
                  <a:solidFill>
                    <a:srgbClr val="FFFFFF"/>
                  </a:solidFill>
                  <a:sym typeface="Helvetica Neue Light"/>
                </a:rPr>
                <a:t>BPMN</a:t>
              </a:r>
            </a:p>
          </p:txBody>
        </p:sp>
      </p:grpSp>
    </p:spTree>
    <p:extLst>
      <p:ext uri="{BB962C8B-B14F-4D97-AF65-F5344CB8AC3E}">
        <p14:creationId xmlns:p14="http://schemas.microsoft.com/office/powerpoint/2010/main" val="3920509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el 6"/>
          <p:cNvSpPr>
            <a:spLocks noGrp="1"/>
          </p:cNvSpPr>
          <p:nvPr>
            <p:ph type="title"/>
          </p:nvPr>
        </p:nvSpPr>
        <p:spPr bwMode="gray"/>
        <p:txBody>
          <a:bodyPr/>
          <a:lstStyle/>
          <a:p>
            <a:r>
              <a:rPr lang="en-US" dirty="0" smtClean="0"/>
              <a:t>Lambda-</a:t>
            </a:r>
            <a:r>
              <a:rPr lang="en-US" dirty="0" err="1" smtClean="0"/>
              <a:t>Architektur</a:t>
            </a:r>
            <a:r>
              <a:rPr lang="en-US" dirty="0" smtClean="0"/>
              <a:t>: </a:t>
            </a:r>
            <a:r>
              <a:rPr lang="en-US" b="0" dirty="0" smtClean="0"/>
              <a:t>(</a:t>
            </a:r>
            <a:r>
              <a:rPr lang="en-US" b="0" dirty="0" err="1"/>
              <a:t>Beinahe</a:t>
            </a:r>
            <a:r>
              <a:rPr lang="en-US" b="0" dirty="0"/>
              <a:t>-)</a:t>
            </a:r>
            <a:r>
              <a:rPr lang="en-US" b="0" dirty="0" err="1" smtClean="0"/>
              <a:t>Echtzeit</a:t>
            </a:r>
            <a:r>
              <a:rPr lang="en-US" b="0" dirty="0" smtClean="0"/>
              <a:t>-</a:t>
            </a:r>
            <a:br>
              <a:rPr lang="en-US" b="0" dirty="0" smtClean="0"/>
            </a:br>
            <a:r>
              <a:rPr lang="en-US" b="0" dirty="0" err="1" smtClean="0"/>
              <a:t>Analyse</a:t>
            </a:r>
            <a:r>
              <a:rPr lang="en-US" b="0" dirty="0" smtClean="0"/>
              <a:t> </a:t>
            </a:r>
            <a:r>
              <a:rPr lang="en-US" b="0" dirty="0" err="1"/>
              <a:t>großer</a:t>
            </a:r>
            <a:r>
              <a:rPr lang="en-US" b="0" dirty="0"/>
              <a:t> </a:t>
            </a:r>
            <a:r>
              <a:rPr lang="en-US" b="0" dirty="0" err="1" smtClean="0"/>
              <a:t>Datenmengen</a:t>
            </a:r>
            <a:endParaRPr lang="en-US" b="0" dirty="0"/>
          </a:p>
        </p:txBody>
      </p:sp>
      <p:sp>
        <p:nvSpPr>
          <p:cNvPr id="66" name="Textfeld 65"/>
          <p:cNvSpPr txBox="1"/>
          <p:nvPr/>
        </p:nvSpPr>
        <p:spPr>
          <a:xfrm>
            <a:off x="4171509" y="6165304"/>
            <a:ext cx="4792979" cy="153888"/>
          </a:xfrm>
          <a:prstGeom prst="rect">
            <a:avLst/>
          </a:prstGeom>
          <a:noFill/>
        </p:spPr>
        <p:txBody>
          <a:bodyPr wrap="none" lIns="0" tIns="0" rIns="0" bIns="0" rtlCol="0">
            <a:spAutoFit/>
          </a:bodyPr>
          <a:lstStyle/>
          <a:p>
            <a:pPr marL="0" lvl="3"/>
            <a:r>
              <a:rPr lang="en-US" sz="1000" dirty="0" smtClean="0"/>
              <a:t>Source: </a:t>
            </a:r>
            <a:r>
              <a:rPr lang="en-US" sz="1000" dirty="0" err="1" smtClean="0"/>
              <a:t>Marz</a:t>
            </a:r>
            <a:r>
              <a:rPr lang="en-US" sz="1000" dirty="0" smtClean="0"/>
              <a:t>, N. &amp; Warren, J. (2013) Big Data. Manning. Inspired by Guido Schmutz.</a:t>
            </a:r>
            <a:endParaRPr lang="en-US" sz="1000" dirty="0"/>
          </a:p>
        </p:txBody>
      </p:sp>
      <p:pic>
        <p:nvPicPr>
          <p:cNvPr id="16385" name="Picture 1"/>
          <p:cNvPicPr>
            <a:picLocks noChangeAspect="1" noChangeArrowheads="1"/>
          </p:cNvPicPr>
          <p:nvPr/>
        </p:nvPicPr>
        <p:blipFill>
          <a:blip r:embed="rId3" cstate="print"/>
          <a:srcRect/>
          <a:stretch>
            <a:fillRect/>
          </a:stretch>
        </p:blipFill>
        <p:spPr bwMode="auto">
          <a:xfrm>
            <a:off x="7636491" y="171732"/>
            <a:ext cx="1253695" cy="1562940"/>
          </a:xfrm>
          <a:prstGeom prst="rect">
            <a:avLst/>
          </a:prstGeom>
          <a:noFill/>
          <a:ln w="9525">
            <a:noFill/>
            <a:miter lim="800000"/>
            <a:headEnd/>
            <a:tailEnd/>
          </a:ln>
          <a:effectLst/>
        </p:spPr>
      </p:pic>
      <p:grpSp>
        <p:nvGrpSpPr>
          <p:cNvPr id="8" name="Gruppieren 7"/>
          <p:cNvGrpSpPr/>
          <p:nvPr/>
        </p:nvGrpSpPr>
        <p:grpSpPr>
          <a:xfrm>
            <a:off x="242049" y="2189306"/>
            <a:ext cx="8619564" cy="3225842"/>
            <a:chOff x="242049" y="2189306"/>
            <a:chExt cx="8619564" cy="3225842"/>
          </a:xfrm>
        </p:grpSpPr>
        <p:sp>
          <p:nvSpPr>
            <p:cNvPr id="10" name="Abgerundetes Rechteck 9"/>
            <p:cNvSpPr/>
            <p:nvPr/>
          </p:nvSpPr>
          <p:spPr>
            <a:xfrm>
              <a:off x="1667437" y="3852259"/>
              <a:ext cx="3442447" cy="1551259"/>
            </a:xfrm>
            <a:prstGeom prst="roundRect">
              <a:avLst/>
            </a:prstGeom>
            <a:solidFill>
              <a:schemeClr val="accent6">
                <a:lumMod val="40000"/>
                <a:lumOff val="60000"/>
              </a:schemeClr>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smtClean="0">
                  <a:solidFill>
                    <a:schemeClr val="bg1"/>
                  </a:solidFill>
                </a:rPr>
                <a:t>Speed Layer</a:t>
              </a:r>
              <a:endParaRPr lang="en-US" sz="1400">
                <a:solidFill>
                  <a:schemeClr val="accent3">
                    <a:lumMod val="75000"/>
                  </a:schemeClr>
                </a:solidFill>
              </a:endParaRPr>
            </a:p>
          </p:txBody>
        </p:sp>
        <p:sp>
          <p:nvSpPr>
            <p:cNvPr id="12" name="Parallelogramm 11"/>
            <p:cNvSpPr/>
            <p:nvPr/>
          </p:nvSpPr>
          <p:spPr>
            <a:xfrm>
              <a:off x="3636714" y="2735653"/>
              <a:ext cx="944317" cy="411479"/>
            </a:xfrm>
            <a:prstGeom prst="parallelogram">
              <a:avLst/>
            </a:prstGeom>
            <a:solidFill>
              <a:schemeClr val="bg1">
                <a:lumMod val="85000"/>
              </a:schemeClr>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nSpc>
                  <a:spcPct val="120000"/>
                </a:lnSpc>
              </a:pPr>
              <a:r>
                <a:rPr lang="en-US" sz="1000" smtClean="0">
                  <a:solidFill>
                    <a:schemeClr val="tx2"/>
                  </a:solidFill>
                </a:rPr>
                <a:t>Precompute</a:t>
              </a:r>
            </a:p>
            <a:p>
              <a:pPr algn="ctr">
                <a:lnSpc>
                  <a:spcPct val="120000"/>
                </a:lnSpc>
              </a:pPr>
              <a:r>
                <a:rPr lang="en-US" sz="1000" smtClean="0">
                  <a:solidFill>
                    <a:schemeClr val="tx2"/>
                  </a:solidFill>
                </a:rPr>
                <a:t>Views</a:t>
              </a:r>
              <a:endParaRPr lang="en-US" sz="1000">
                <a:solidFill>
                  <a:schemeClr val="tx2"/>
                </a:solidFill>
              </a:endParaRPr>
            </a:p>
          </p:txBody>
        </p:sp>
        <p:cxnSp>
          <p:nvCxnSpPr>
            <p:cNvPr id="34" name="Gerade Verbindung 33"/>
            <p:cNvCxnSpPr>
              <a:stCxn id="82" idx="3"/>
              <a:endCxn id="77" idx="1"/>
            </p:cNvCxnSpPr>
            <p:nvPr/>
          </p:nvCxnSpPr>
          <p:spPr>
            <a:xfrm>
              <a:off x="3117473" y="4699746"/>
              <a:ext cx="545556" cy="0"/>
            </a:xfrm>
            <a:prstGeom prst="line">
              <a:avLst/>
            </a:prstGeom>
            <a:ln w="1905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38" name="Rechteck 37"/>
            <p:cNvSpPr/>
            <p:nvPr/>
          </p:nvSpPr>
          <p:spPr>
            <a:xfrm>
              <a:off x="7945412" y="3682404"/>
              <a:ext cx="916201" cy="324820"/>
            </a:xfrm>
            <a:prstGeom prst="rect">
              <a:avLst/>
            </a:prstGeom>
            <a:solidFill>
              <a:schemeClr val="accent4">
                <a:lumMod val="60000"/>
                <a:lumOff val="40000"/>
              </a:schemeClr>
            </a:solidFill>
            <a:ln w="12700" cmpd="sng">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1"/>
            <a:lstStyle/>
            <a:p>
              <a:pPr>
                <a:lnSpc>
                  <a:spcPct val="120000"/>
                </a:lnSpc>
              </a:pPr>
              <a:r>
                <a:rPr lang="en-US" sz="1400" b="1" smtClean="0">
                  <a:solidFill>
                    <a:schemeClr val="bg1"/>
                  </a:solidFill>
                </a:rPr>
                <a:t>query</a:t>
              </a:r>
              <a:endParaRPr lang="en-US" sz="1400" b="1">
                <a:solidFill>
                  <a:schemeClr val="bg1"/>
                </a:solidFill>
              </a:endParaRPr>
            </a:p>
          </p:txBody>
        </p:sp>
        <p:sp>
          <p:nvSpPr>
            <p:cNvPr id="43" name="Abgerundetes Rechteck 9"/>
            <p:cNvSpPr/>
            <p:nvPr/>
          </p:nvSpPr>
          <p:spPr>
            <a:xfrm>
              <a:off x="1694330" y="2189306"/>
              <a:ext cx="3388659" cy="1551259"/>
            </a:xfrm>
            <a:prstGeom prst="roundRect">
              <a:avLst/>
            </a:prstGeom>
            <a:solidFill>
              <a:srgbClr val="6699FF"/>
            </a:solid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1400" b="1" smtClean="0">
                  <a:solidFill>
                    <a:schemeClr val="bg1"/>
                  </a:solidFill>
                </a:rPr>
                <a:t>Batch Layer</a:t>
              </a:r>
            </a:p>
            <a:p>
              <a:pPr algn="ctr"/>
              <a:endParaRPr lang="en-US" sz="1400">
                <a:solidFill>
                  <a:schemeClr val="accent3">
                    <a:lumMod val="75000"/>
                  </a:schemeClr>
                </a:solidFill>
              </a:endParaRPr>
            </a:p>
            <a:p>
              <a:pPr algn="ctr"/>
              <a:endParaRPr lang="en-US" sz="1400" smtClean="0">
                <a:solidFill>
                  <a:schemeClr val="accent3">
                    <a:lumMod val="75000"/>
                  </a:schemeClr>
                </a:solidFill>
              </a:endParaRPr>
            </a:p>
            <a:p>
              <a:pPr algn="ctr"/>
              <a:endParaRPr lang="en-US" sz="1400" smtClean="0">
                <a:solidFill>
                  <a:schemeClr val="accent3">
                    <a:lumMod val="75000"/>
                  </a:schemeClr>
                </a:solidFill>
              </a:endParaRPr>
            </a:p>
            <a:p>
              <a:pPr algn="ctr"/>
              <a:endParaRPr lang="en-US" sz="1400">
                <a:solidFill>
                  <a:schemeClr val="accent3">
                    <a:lumMod val="75000"/>
                  </a:schemeClr>
                </a:solidFill>
              </a:endParaRPr>
            </a:p>
          </p:txBody>
        </p:sp>
        <p:sp>
          <p:nvSpPr>
            <p:cNvPr id="58" name="Abgerundetes Rechteck 12"/>
            <p:cNvSpPr/>
            <p:nvPr/>
          </p:nvSpPr>
          <p:spPr>
            <a:xfrm>
              <a:off x="3663029" y="2810436"/>
              <a:ext cx="1305656" cy="484093"/>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Precomputed information</a:t>
              </a:r>
            </a:p>
          </p:txBody>
        </p:sp>
        <p:sp>
          <p:nvSpPr>
            <p:cNvPr id="59" name="Abgerundetes Rechteck 12"/>
            <p:cNvSpPr/>
            <p:nvPr/>
          </p:nvSpPr>
          <p:spPr>
            <a:xfrm>
              <a:off x="1811817" y="2804832"/>
              <a:ext cx="1305656" cy="49530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dirty="0" smtClean="0">
                  <a:solidFill>
                    <a:schemeClr val="tx1"/>
                  </a:solidFill>
                </a:rPr>
                <a:t>All data</a:t>
              </a:r>
            </a:p>
          </p:txBody>
        </p:sp>
        <p:sp>
          <p:nvSpPr>
            <p:cNvPr id="77" name="Abgerundetes Rechteck 12"/>
            <p:cNvSpPr/>
            <p:nvPr/>
          </p:nvSpPr>
          <p:spPr>
            <a:xfrm>
              <a:off x="3663029" y="4452096"/>
              <a:ext cx="1305656" cy="49530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Incremented information</a:t>
              </a:r>
            </a:p>
          </p:txBody>
        </p:sp>
        <p:sp>
          <p:nvSpPr>
            <p:cNvPr id="82" name="Abgerundetes Rechteck 12"/>
            <p:cNvSpPr/>
            <p:nvPr/>
          </p:nvSpPr>
          <p:spPr>
            <a:xfrm>
              <a:off x="1811817" y="4452096"/>
              <a:ext cx="1305656" cy="49530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Process stream</a:t>
              </a:r>
            </a:p>
          </p:txBody>
        </p:sp>
        <p:cxnSp>
          <p:nvCxnSpPr>
            <p:cNvPr id="86" name="Gerade Verbindung 33"/>
            <p:cNvCxnSpPr>
              <a:stCxn id="59" idx="3"/>
              <a:endCxn id="58" idx="1"/>
            </p:cNvCxnSpPr>
            <p:nvPr/>
          </p:nvCxnSpPr>
          <p:spPr>
            <a:xfrm>
              <a:off x="3117473" y="3052482"/>
              <a:ext cx="545556" cy="1"/>
            </a:xfrm>
            <a:prstGeom prst="line">
              <a:avLst/>
            </a:prstGeom>
            <a:ln w="1905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91" name="Right Arrow 90"/>
            <p:cNvSpPr/>
            <p:nvPr/>
          </p:nvSpPr>
          <p:spPr>
            <a:xfrm>
              <a:off x="242049" y="3419471"/>
              <a:ext cx="1196788" cy="726350"/>
            </a:xfrm>
            <a:prstGeom prst="rightArrow">
              <a:avLst>
                <a:gd name="adj1" fmla="val 61108"/>
                <a:gd name="adj2" fmla="val 50000"/>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rPr>
                <a:t>Incoming Data</a:t>
              </a:r>
            </a:p>
          </p:txBody>
        </p:sp>
        <p:cxnSp>
          <p:nvCxnSpPr>
            <p:cNvPr id="92" name="Gerade Verbindung 33"/>
            <p:cNvCxnSpPr>
              <a:stCxn id="91" idx="3"/>
              <a:endCxn id="59" idx="1"/>
            </p:cNvCxnSpPr>
            <p:nvPr/>
          </p:nvCxnSpPr>
          <p:spPr>
            <a:xfrm flipV="1">
              <a:off x="1438837" y="3052482"/>
              <a:ext cx="372980" cy="730164"/>
            </a:xfrm>
            <a:prstGeom prst="curvedConnector3">
              <a:avLst>
                <a:gd name="adj1" fmla="val 50000"/>
              </a:avLst>
            </a:prstGeom>
            <a:ln w="1905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cxnSp>
          <p:nvCxnSpPr>
            <p:cNvPr id="95" name="Gerade Verbindung 33"/>
            <p:cNvCxnSpPr>
              <a:stCxn id="91" idx="3"/>
              <a:endCxn id="82" idx="1"/>
            </p:cNvCxnSpPr>
            <p:nvPr/>
          </p:nvCxnSpPr>
          <p:spPr>
            <a:xfrm>
              <a:off x="1438837" y="3782646"/>
              <a:ext cx="372980" cy="917100"/>
            </a:xfrm>
            <a:prstGeom prst="curvedConnector3">
              <a:avLst>
                <a:gd name="adj1" fmla="val 50000"/>
              </a:avLst>
            </a:prstGeom>
            <a:ln w="1905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113" name="Arc 112"/>
            <p:cNvSpPr/>
            <p:nvPr/>
          </p:nvSpPr>
          <p:spPr>
            <a:xfrm flipV="1">
              <a:off x="3240743" y="2622176"/>
              <a:ext cx="322729" cy="322729"/>
            </a:xfrm>
            <a:prstGeom prst="arc">
              <a:avLst>
                <a:gd name="adj1" fmla="val 16200000"/>
                <a:gd name="adj2" fmla="val 13499995"/>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TextBox 113"/>
            <p:cNvSpPr txBox="1"/>
            <p:nvPr/>
          </p:nvSpPr>
          <p:spPr>
            <a:xfrm>
              <a:off x="3035853" y="3281083"/>
              <a:ext cx="784318" cy="369332"/>
            </a:xfrm>
            <a:prstGeom prst="rect">
              <a:avLst/>
            </a:prstGeom>
            <a:noFill/>
          </p:spPr>
          <p:txBody>
            <a:bodyPr wrap="none" lIns="0" tIns="0" rIns="0" bIns="0" rtlCol="0">
              <a:spAutoFit/>
            </a:bodyPr>
            <a:lstStyle/>
            <a:p>
              <a:pPr algn="ctr"/>
              <a:r>
                <a:rPr lang="en-US" sz="1200" b="1" smtClean="0">
                  <a:solidFill>
                    <a:schemeClr val="bg1"/>
                  </a:solidFill>
                </a:rPr>
                <a:t>Batch</a:t>
              </a:r>
            </a:p>
            <a:p>
              <a:pPr algn="ctr"/>
              <a:r>
                <a:rPr lang="en-US" sz="1200" b="1" smtClean="0">
                  <a:solidFill>
                    <a:schemeClr val="bg1"/>
                  </a:solidFill>
                </a:rPr>
                <a:t>recompute</a:t>
              </a:r>
            </a:p>
          </p:txBody>
        </p:sp>
        <p:sp>
          <p:nvSpPr>
            <p:cNvPr id="115" name="TextBox 114"/>
            <p:cNvSpPr txBox="1"/>
            <p:nvPr/>
          </p:nvSpPr>
          <p:spPr>
            <a:xfrm>
              <a:off x="3026959" y="4939547"/>
              <a:ext cx="730393" cy="369332"/>
            </a:xfrm>
            <a:prstGeom prst="rect">
              <a:avLst/>
            </a:prstGeom>
            <a:noFill/>
          </p:spPr>
          <p:txBody>
            <a:bodyPr wrap="none" lIns="0" tIns="0" rIns="0" bIns="0" rtlCol="0">
              <a:spAutoFit/>
            </a:bodyPr>
            <a:lstStyle/>
            <a:p>
              <a:pPr algn="ctr"/>
              <a:r>
                <a:rPr lang="en-US" sz="1200" b="1" smtClean="0">
                  <a:solidFill>
                    <a:schemeClr val="bg1"/>
                  </a:solidFill>
                </a:rPr>
                <a:t>Realtime</a:t>
              </a:r>
            </a:p>
            <a:p>
              <a:pPr algn="ctr"/>
              <a:r>
                <a:rPr lang="en-US" sz="1200" b="1" smtClean="0">
                  <a:solidFill>
                    <a:schemeClr val="bg1"/>
                  </a:solidFill>
                </a:rPr>
                <a:t>increment</a:t>
              </a:r>
            </a:p>
          </p:txBody>
        </p:sp>
        <p:sp>
          <p:nvSpPr>
            <p:cNvPr id="39" name="Abgerundetes Rechteck 12"/>
            <p:cNvSpPr/>
            <p:nvPr/>
          </p:nvSpPr>
          <p:spPr>
            <a:xfrm>
              <a:off x="5257807" y="2194276"/>
              <a:ext cx="2366677" cy="3220872"/>
            </a:xfrm>
            <a:prstGeom prst="roundRect">
              <a:avLst/>
            </a:prstGeom>
            <a:solidFill>
              <a:schemeClr val="accent2">
                <a:lumMod val="60000"/>
                <a:lumOff val="40000"/>
              </a:schemeClr>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ctr"/>
              <a:r>
                <a:rPr lang="en-US" sz="1400" b="1" smtClean="0">
                  <a:solidFill>
                    <a:schemeClr val="bg1"/>
                  </a:solidFill>
                </a:rPr>
                <a:t>Serving Layer</a:t>
              </a:r>
            </a:p>
          </p:txBody>
        </p:sp>
        <p:sp>
          <p:nvSpPr>
            <p:cNvPr id="42" name="Abgerundetes Rechteck 12"/>
            <p:cNvSpPr/>
            <p:nvPr/>
          </p:nvSpPr>
          <p:spPr>
            <a:xfrm>
              <a:off x="5469421" y="2631141"/>
              <a:ext cx="1305656" cy="34514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batch view</a:t>
              </a:r>
            </a:p>
          </p:txBody>
        </p:sp>
        <p:sp>
          <p:nvSpPr>
            <p:cNvPr id="45" name="Abgerundetes Rechteck 12"/>
            <p:cNvSpPr/>
            <p:nvPr/>
          </p:nvSpPr>
          <p:spPr>
            <a:xfrm>
              <a:off x="5469421" y="3119716"/>
              <a:ext cx="1305656" cy="34514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batch view</a:t>
              </a:r>
            </a:p>
          </p:txBody>
        </p:sp>
        <p:sp>
          <p:nvSpPr>
            <p:cNvPr id="46" name="Abgerundetes Rechteck 12"/>
            <p:cNvSpPr/>
            <p:nvPr/>
          </p:nvSpPr>
          <p:spPr>
            <a:xfrm>
              <a:off x="5469421" y="4262717"/>
              <a:ext cx="1305656" cy="34514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real time view</a:t>
              </a:r>
            </a:p>
          </p:txBody>
        </p:sp>
        <p:sp>
          <p:nvSpPr>
            <p:cNvPr id="48" name="Abgerundetes Rechteck 12"/>
            <p:cNvSpPr/>
            <p:nvPr/>
          </p:nvSpPr>
          <p:spPr>
            <a:xfrm>
              <a:off x="5469421" y="4751292"/>
              <a:ext cx="1305656" cy="34514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real time view</a:t>
              </a:r>
            </a:p>
          </p:txBody>
        </p:sp>
        <p:sp>
          <p:nvSpPr>
            <p:cNvPr id="49" name="Abgerundetes Rechteck 12"/>
            <p:cNvSpPr/>
            <p:nvPr/>
          </p:nvSpPr>
          <p:spPr>
            <a:xfrm rot="16200000">
              <a:off x="6019156" y="3673289"/>
              <a:ext cx="2501152" cy="345140"/>
            </a:xfrm>
            <a:prstGeom prst="roundRect">
              <a:avLst/>
            </a:prstGeom>
            <a:solidFill>
              <a:schemeClr val="bg1"/>
            </a:solidFill>
            <a:ln w="19050" cmpd="sng">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en-US" sz="1400" b="1" smtClean="0">
                  <a:solidFill>
                    <a:schemeClr val="tx1"/>
                  </a:solidFill>
                </a:rPr>
                <a:t>Merge</a:t>
              </a:r>
            </a:p>
          </p:txBody>
        </p:sp>
        <p:cxnSp>
          <p:nvCxnSpPr>
            <p:cNvPr id="51" name="Straight Arrow Connector 50"/>
            <p:cNvCxnSpPr>
              <a:stCxn id="42" idx="3"/>
            </p:cNvCxnSpPr>
            <p:nvPr/>
          </p:nvCxnSpPr>
          <p:spPr>
            <a:xfrm flipV="1">
              <a:off x="6775077" y="2796988"/>
              <a:ext cx="324972" cy="6723"/>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3"/>
            </p:cNvCxnSpPr>
            <p:nvPr/>
          </p:nvCxnSpPr>
          <p:spPr>
            <a:xfrm>
              <a:off x="6775077" y="4435287"/>
              <a:ext cx="338419" cy="2242"/>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9" idx="2"/>
              <a:endCxn id="38" idx="1"/>
            </p:cNvCxnSpPr>
            <p:nvPr/>
          </p:nvCxnSpPr>
          <p:spPr>
            <a:xfrm flipV="1">
              <a:off x="7442302" y="3844814"/>
              <a:ext cx="503110" cy="1045"/>
            </a:xfrm>
            <a:prstGeom prst="straightConnector1">
              <a:avLst/>
            </a:prstGeom>
            <a:ln w="28575">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Gerade Verbindung 18"/>
            <p:cNvCxnSpPr>
              <a:stCxn id="58" idx="3"/>
              <a:endCxn id="42" idx="1"/>
            </p:cNvCxnSpPr>
            <p:nvPr/>
          </p:nvCxnSpPr>
          <p:spPr>
            <a:xfrm flipV="1">
              <a:off x="4968685" y="2803711"/>
              <a:ext cx="500736" cy="248772"/>
            </a:xfrm>
            <a:prstGeom prst="line">
              <a:avLst/>
            </a:prstGeom>
            <a:ln w="1905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a:stCxn id="58" idx="3"/>
              <a:endCxn id="45" idx="1"/>
            </p:cNvCxnSpPr>
            <p:nvPr/>
          </p:nvCxnSpPr>
          <p:spPr>
            <a:xfrm>
              <a:off x="4968685" y="3052483"/>
              <a:ext cx="500736" cy="239803"/>
            </a:xfrm>
            <a:prstGeom prst="line">
              <a:avLst/>
            </a:prstGeom>
            <a:ln w="1905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5" name="Gerade Verbindung 24"/>
            <p:cNvCxnSpPr>
              <a:stCxn id="77" idx="3"/>
              <a:endCxn id="46" idx="1"/>
            </p:cNvCxnSpPr>
            <p:nvPr/>
          </p:nvCxnSpPr>
          <p:spPr>
            <a:xfrm flipV="1">
              <a:off x="4968685" y="4435287"/>
              <a:ext cx="500736" cy="264459"/>
            </a:xfrm>
            <a:prstGeom prst="line">
              <a:avLst/>
            </a:prstGeom>
            <a:ln w="1905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a:stCxn id="77" idx="3"/>
              <a:endCxn id="48" idx="1"/>
            </p:cNvCxnSpPr>
            <p:nvPr/>
          </p:nvCxnSpPr>
          <p:spPr>
            <a:xfrm>
              <a:off x="4968685" y="4699746"/>
              <a:ext cx="500736" cy="224116"/>
            </a:xfrm>
            <a:prstGeom prst="line">
              <a:avLst/>
            </a:prstGeom>
            <a:ln w="19050" cmpd="sng">
              <a:solidFill>
                <a:schemeClr val="tx1"/>
              </a:solidFill>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 name="Rechteck 1"/>
          <p:cNvSpPr/>
          <p:nvPr/>
        </p:nvSpPr>
        <p:spPr>
          <a:xfrm>
            <a:off x="170542" y="5498068"/>
            <a:ext cx="5337562" cy="523220"/>
          </a:xfrm>
          <a:prstGeom prst="rect">
            <a:avLst/>
          </a:prstGeom>
        </p:spPr>
        <p:txBody>
          <a:bodyPr wrap="square">
            <a:spAutoFit/>
          </a:bodyPr>
          <a:lstStyle/>
          <a:p>
            <a:pPr marL="174625" indent="-174625">
              <a:buClr>
                <a:srgbClr val="808080"/>
              </a:buClr>
              <a:buFont typeface="Wingdings" pitchFamily="2" charset="2"/>
              <a:buChar char="§"/>
            </a:pPr>
            <a:r>
              <a:rPr lang="de-DE" sz="1400" dirty="0">
                <a:solidFill>
                  <a:schemeClr val="accent6"/>
                </a:solidFill>
              </a:rPr>
              <a:t>Zeitnahe Analyse neuer Daten mit </a:t>
            </a:r>
            <a:r>
              <a:rPr lang="de-DE" sz="1400" dirty="0" err="1" smtClean="0">
                <a:solidFill>
                  <a:schemeClr val="accent6"/>
                </a:solidFill>
              </a:rPr>
              <a:t>spez.geeign</a:t>
            </a:r>
            <a:r>
              <a:rPr lang="de-DE" sz="1400" dirty="0" smtClean="0">
                <a:solidFill>
                  <a:schemeClr val="accent6"/>
                </a:solidFill>
              </a:rPr>
              <a:t>. Mechanismen</a:t>
            </a:r>
            <a:endParaRPr lang="de-DE" sz="1400" dirty="0">
              <a:solidFill>
                <a:schemeClr val="accent6"/>
              </a:solidFill>
            </a:endParaRPr>
          </a:p>
          <a:p>
            <a:pPr marL="174625" indent="-174625">
              <a:buClr>
                <a:srgbClr val="808080"/>
              </a:buClr>
              <a:buFont typeface="Wingdings" pitchFamily="2" charset="2"/>
              <a:buChar char="§"/>
            </a:pPr>
            <a:r>
              <a:rPr lang="de-DE" sz="1400" dirty="0">
                <a:solidFill>
                  <a:schemeClr val="accent6"/>
                </a:solidFill>
              </a:rPr>
              <a:t>Reduzierte </a:t>
            </a:r>
            <a:r>
              <a:rPr lang="de-DE" sz="1400" dirty="0" smtClean="0">
                <a:solidFill>
                  <a:schemeClr val="accent6"/>
                </a:solidFill>
              </a:rPr>
              <a:t>Anforderungen bzgl</a:t>
            </a:r>
            <a:r>
              <a:rPr lang="de-DE" sz="1400" dirty="0">
                <a:solidFill>
                  <a:schemeClr val="accent6"/>
                </a:solidFill>
              </a:rPr>
              <a:t>. </a:t>
            </a:r>
            <a:r>
              <a:rPr lang="de-DE" sz="1400" dirty="0" smtClean="0">
                <a:solidFill>
                  <a:schemeClr val="accent6"/>
                </a:solidFill>
              </a:rPr>
              <a:t>Genauigkeit oder </a:t>
            </a:r>
            <a:r>
              <a:rPr lang="de-DE" sz="1400" dirty="0">
                <a:solidFill>
                  <a:schemeClr val="accent6"/>
                </a:solidFill>
              </a:rPr>
              <a:t>Tiefe</a:t>
            </a:r>
          </a:p>
        </p:txBody>
      </p:sp>
      <p:sp>
        <p:nvSpPr>
          <p:cNvPr id="40" name="Rechteck 39"/>
          <p:cNvSpPr/>
          <p:nvPr/>
        </p:nvSpPr>
        <p:spPr>
          <a:xfrm>
            <a:off x="6630745" y="5445224"/>
            <a:ext cx="2405751" cy="523220"/>
          </a:xfrm>
          <a:prstGeom prst="rect">
            <a:avLst/>
          </a:prstGeom>
        </p:spPr>
        <p:txBody>
          <a:bodyPr wrap="square">
            <a:spAutoFit/>
          </a:bodyPr>
          <a:lstStyle/>
          <a:p>
            <a:pPr marL="174625" indent="-174625">
              <a:buClr>
                <a:srgbClr val="808080"/>
              </a:buClr>
              <a:buFont typeface="Wingdings" pitchFamily="2" charset="2"/>
              <a:buChar char="§"/>
            </a:pPr>
            <a:r>
              <a:rPr lang="de-DE" sz="1400" dirty="0">
                <a:solidFill>
                  <a:schemeClr val="accent6"/>
                </a:solidFill>
              </a:rPr>
              <a:t>Bereitstellung der </a:t>
            </a:r>
            <a:r>
              <a:rPr lang="de-DE" sz="1400" dirty="0" smtClean="0">
                <a:solidFill>
                  <a:schemeClr val="accent6"/>
                </a:solidFill>
              </a:rPr>
              <a:t>Batch-</a:t>
            </a:r>
            <a:br>
              <a:rPr lang="de-DE" sz="1400" dirty="0" smtClean="0">
                <a:solidFill>
                  <a:schemeClr val="accent6"/>
                </a:solidFill>
              </a:rPr>
            </a:br>
            <a:r>
              <a:rPr lang="de-DE" sz="1400" dirty="0" smtClean="0">
                <a:solidFill>
                  <a:schemeClr val="accent6"/>
                </a:solidFill>
              </a:rPr>
              <a:t>Ergebnisse für </a:t>
            </a:r>
            <a:r>
              <a:rPr lang="de-DE" sz="1400" dirty="0" err="1">
                <a:solidFill>
                  <a:schemeClr val="accent6"/>
                </a:solidFill>
              </a:rPr>
              <a:t>Queries</a:t>
            </a:r>
            <a:endParaRPr lang="de-DE" sz="1400" dirty="0">
              <a:solidFill>
                <a:schemeClr val="accent6"/>
              </a:solidFill>
            </a:endParaRPr>
          </a:p>
        </p:txBody>
      </p:sp>
      <p:sp>
        <p:nvSpPr>
          <p:cNvPr id="41" name="Rechteck 40"/>
          <p:cNvSpPr/>
          <p:nvPr/>
        </p:nvSpPr>
        <p:spPr>
          <a:xfrm>
            <a:off x="219344" y="1609636"/>
            <a:ext cx="5072736" cy="523220"/>
          </a:xfrm>
          <a:prstGeom prst="rect">
            <a:avLst/>
          </a:prstGeom>
        </p:spPr>
        <p:txBody>
          <a:bodyPr wrap="square">
            <a:spAutoFit/>
          </a:bodyPr>
          <a:lstStyle/>
          <a:p>
            <a:pPr marL="174625" indent="-174625">
              <a:buClr>
                <a:srgbClr val="808080"/>
              </a:buClr>
              <a:buFont typeface="Wingdings" pitchFamily="2" charset="2"/>
              <a:buChar char="§"/>
            </a:pPr>
            <a:r>
              <a:rPr lang="de-DE" sz="1400" dirty="0">
                <a:solidFill>
                  <a:schemeClr val="accent6"/>
                </a:solidFill>
              </a:rPr>
              <a:t>Effiziente, tiefe und exakte </a:t>
            </a:r>
            <a:r>
              <a:rPr lang="de-DE" sz="1400" dirty="0" smtClean="0">
                <a:solidFill>
                  <a:schemeClr val="accent6"/>
                </a:solidFill>
              </a:rPr>
              <a:t>Analyse </a:t>
            </a:r>
            <a:r>
              <a:rPr lang="de-DE" sz="1400" dirty="0">
                <a:solidFill>
                  <a:schemeClr val="accent6"/>
                </a:solidFill>
              </a:rPr>
              <a:t>großer Datenmengen </a:t>
            </a:r>
          </a:p>
          <a:p>
            <a:pPr marL="174625" indent="-174625">
              <a:buClr>
                <a:srgbClr val="808080"/>
              </a:buClr>
              <a:buFont typeface="Wingdings" pitchFamily="2" charset="2"/>
              <a:buChar char="§"/>
            </a:pPr>
            <a:r>
              <a:rPr lang="de-DE" sz="1400" dirty="0">
                <a:solidFill>
                  <a:schemeClr val="accent6"/>
                </a:solidFill>
              </a:rPr>
              <a:t>Zeitversatz ist akzeptabel</a:t>
            </a:r>
          </a:p>
        </p:txBody>
      </p:sp>
      <p:sp>
        <p:nvSpPr>
          <p:cNvPr id="3" name="Rechteck 2"/>
          <p:cNvSpPr/>
          <p:nvPr/>
        </p:nvSpPr>
        <p:spPr>
          <a:xfrm>
            <a:off x="1547664" y="1192974"/>
            <a:ext cx="6115025" cy="363818"/>
          </a:xfrm>
          <a:prstGeom prst="rect">
            <a:avLst/>
          </a:prstGeom>
        </p:spPr>
        <p:txBody>
          <a:bodyPr wrap="square">
            <a:spAutoFit/>
          </a:bodyPr>
          <a:lstStyle/>
          <a:p>
            <a:pPr marL="0" lvl="1">
              <a:lnSpc>
                <a:spcPct val="98000"/>
              </a:lnSpc>
              <a:spcBef>
                <a:spcPts val="300"/>
              </a:spcBef>
              <a:buClr>
                <a:srgbClr val="808080"/>
              </a:buClr>
              <a:buSzPct val="75000"/>
            </a:pPr>
            <a:r>
              <a:rPr lang="de-DE" dirty="0" err="1">
                <a:solidFill>
                  <a:srgbClr val="000000"/>
                </a:solidFill>
              </a:rPr>
              <a:t>query</a:t>
            </a:r>
            <a:r>
              <a:rPr lang="de-DE" dirty="0">
                <a:solidFill>
                  <a:srgbClr val="000000"/>
                </a:solidFill>
              </a:rPr>
              <a:t> = </a:t>
            </a:r>
            <a:r>
              <a:rPr lang="de-DE" dirty="0">
                <a:solidFill>
                  <a:srgbClr val="000000"/>
                </a:solidFill>
                <a:sym typeface="Symbol"/>
              </a:rPr>
              <a:t>(all </a:t>
            </a:r>
            <a:r>
              <a:rPr lang="de-DE" dirty="0" err="1">
                <a:solidFill>
                  <a:srgbClr val="000000"/>
                </a:solidFill>
                <a:sym typeface="Symbol"/>
              </a:rPr>
              <a:t>data</a:t>
            </a:r>
            <a:r>
              <a:rPr lang="de-DE" dirty="0">
                <a:solidFill>
                  <a:srgbClr val="000000"/>
                </a:solidFill>
                <a:sym typeface="Symbol"/>
              </a:rPr>
              <a:t>) = </a:t>
            </a:r>
            <a:r>
              <a:rPr lang="de-DE" baseline="-25000" dirty="0" err="1">
                <a:solidFill>
                  <a:srgbClr val="000000"/>
                </a:solidFill>
                <a:sym typeface="Symbol"/>
              </a:rPr>
              <a:t>batch</a:t>
            </a:r>
            <a:r>
              <a:rPr lang="de-DE" dirty="0" smtClean="0">
                <a:solidFill>
                  <a:srgbClr val="000000"/>
                </a:solidFill>
                <a:sym typeface="Symbol"/>
              </a:rPr>
              <a:t>(„</a:t>
            </a:r>
            <a:r>
              <a:rPr lang="de-DE" dirty="0" err="1" smtClean="0">
                <a:solidFill>
                  <a:srgbClr val="000000"/>
                </a:solidFill>
                <a:sym typeface="Symbol"/>
              </a:rPr>
              <a:t>old</a:t>
            </a:r>
            <a:r>
              <a:rPr lang="de-DE" dirty="0" smtClean="0">
                <a:solidFill>
                  <a:srgbClr val="000000"/>
                </a:solidFill>
                <a:sym typeface="Symbol"/>
              </a:rPr>
              <a:t>“ </a:t>
            </a:r>
            <a:r>
              <a:rPr lang="de-DE" dirty="0" err="1">
                <a:solidFill>
                  <a:srgbClr val="000000"/>
                </a:solidFill>
                <a:sym typeface="Symbol"/>
              </a:rPr>
              <a:t>data</a:t>
            </a:r>
            <a:r>
              <a:rPr lang="de-DE" dirty="0">
                <a:solidFill>
                  <a:srgbClr val="000000"/>
                </a:solidFill>
                <a:sym typeface="Symbol"/>
              </a:rPr>
              <a:t>) </a:t>
            </a:r>
            <a:r>
              <a:rPr lang="de-DE" dirty="0" smtClean="0">
                <a:solidFill>
                  <a:srgbClr val="000000"/>
                </a:solidFill>
                <a:sym typeface="Symbol"/>
              </a:rPr>
              <a:t> </a:t>
            </a:r>
            <a:r>
              <a:rPr lang="de-DE" dirty="0">
                <a:solidFill>
                  <a:srgbClr val="000000"/>
                </a:solidFill>
                <a:sym typeface="Symbol"/>
              </a:rPr>
              <a:t></a:t>
            </a:r>
            <a:r>
              <a:rPr lang="de-DE" baseline="-25000" dirty="0" err="1">
                <a:solidFill>
                  <a:srgbClr val="000000"/>
                </a:solidFill>
                <a:sym typeface="Symbol"/>
              </a:rPr>
              <a:t>speed</a:t>
            </a:r>
            <a:r>
              <a:rPr lang="de-DE" dirty="0">
                <a:solidFill>
                  <a:srgbClr val="000000"/>
                </a:solidFill>
                <a:sym typeface="Symbol"/>
              </a:rPr>
              <a:t>(</a:t>
            </a:r>
            <a:r>
              <a:rPr lang="de-DE" dirty="0" err="1">
                <a:solidFill>
                  <a:srgbClr val="000000"/>
                </a:solidFill>
                <a:sym typeface="Symbol"/>
              </a:rPr>
              <a:t>recent</a:t>
            </a:r>
            <a:r>
              <a:rPr lang="de-DE" dirty="0">
                <a:solidFill>
                  <a:srgbClr val="000000"/>
                </a:solidFill>
                <a:sym typeface="Symbol"/>
              </a:rPr>
              <a:t> </a:t>
            </a:r>
            <a:r>
              <a:rPr lang="de-DE" dirty="0" err="1">
                <a:solidFill>
                  <a:srgbClr val="000000"/>
                </a:solidFill>
                <a:sym typeface="Symbol"/>
              </a:rPr>
              <a:t>data</a:t>
            </a:r>
            <a:r>
              <a:rPr lang="de-DE" dirty="0">
                <a:solidFill>
                  <a:srgbClr val="000000"/>
                </a:solidFill>
                <a:sym typeface="Symbol"/>
              </a:rPr>
              <a:t>)</a:t>
            </a:r>
            <a:endParaRPr lang="de-DE" dirty="0">
              <a:solidFill>
                <a:srgbClr val="000000"/>
              </a:solidFill>
            </a:endParaRPr>
          </a:p>
        </p:txBody>
      </p:sp>
      <p:sp>
        <p:nvSpPr>
          <p:cNvPr id="11" name="Pfeil nach rechts 10"/>
          <p:cNvSpPr/>
          <p:nvPr/>
        </p:nvSpPr>
        <p:spPr>
          <a:xfrm>
            <a:off x="566541" y="1268760"/>
            <a:ext cx="79208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76807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0" grpId="0"/>
      <p:bldP spid="41" grpId="0"/>
      <p:bldP spid="3" grpId="0"/>
      <p:bldP spid="11"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t"/>
          <a:lstStyle/>
          <a:p>
            <a:r>
              <a:rPr lang="en-US" dirty="0" smtClean="0"/>
              <a:t>Central vs. Application Databases</a:t>
            </a:r>
            <a:endParaRPr lang="en-US" dirty="0"/>
          </a:p>
        </p:txBody>
      </p:sp>
      <p:sp>
        <p:nvSpPr>
          <p:cNvPr id="6" name="Foliennummernplatzhalter 5"/>
          <p:cNvSpPr>
            <a:spLocks noGrp="1"/>
          </p:cNvSpPr>
          <p:nvPr>
            <p:ph type="sldNum" sz="quarter" idx="12"/>
          </p:nvPr>
        </p:nvSpPr>
        <p:spPr/>
        <p:txBody>
          <a:bodyPr/>
          <a:lstStyle/>
          <a:p>
            <a:fld id="{682F4053-748B-4764-AB34-5C5A7EC969BB}" type="slidenum">
              <a:rPr lang="en-US" smtClean="0"/>
              <a:pPr/>
              <a:t>94</a:t>
            </a:fld>
            <a:endParaRPr lang="en-US"/>
          </a:p>
        </p:txBody>
      </p:sp>
      <p:sp>
        <p:nvSpPr>
          <p:cNvPr id="3" name="Inhaltsplatzhalter 2"/>
          <p:cNvSpPr>
            <a:spLocks noGrp="1"/>
          </p:cNvSpPr>
          <p:nvPr>
            <p:ph sz="half" idx="2"/>
          </p:nvPr>
        </p:nvSpPr>
        <p:spPr>
          <a:xfrm>
            <a:off x="4706977" y="1145734"/>
            <a:ext cx="4329519" cy="4352924"/>
          </a:xfrm>
        </p:spPr>
        <p:txBody>
          <a:bodyPr>
            <a:normAutofit fontScale="92500"/>
          </a:bodyPr>
          <a:lstStyle/>
          <a:p>
            <a:r>
              <a:rPr lang="en-US" sz="3200" dirty="0" smtClean="0"/>
              <a:t>Application Database</a:t>
            </a:r>
          </a:p>
          <a:p>
            <a:pPr marL="342900" indent="-342900">
              <a:buFont typeface="Arial"/>
              <a:buChar char="•"/>
            </a:pPr>
            <a:endParaRPr lang="en-US" sz="1600" dirty="0" smtClean="0"/>
          </a:p>
          <a:p>
            <a:pPr marL="342900" indent="-342900">
              <a:buFont typeface="Arial"/>
              <a:buChar char="•"/>
            </a:pPr>
            <a:r>
              <a:rPr lang="en-US" sz="1600" dirty="0" smtClean="0"/>
              <a:t>Only accessed by a single application</a:t>
            </a:r>
          </a:p>
          <a:p>
            <a:pPr marL="342900" indent="-342900">
              <a:buFont typeface="Arial"/>
              <a:buChar char="•"/>
            </a:pPr>
            <a:r>
              <a:rPr lang="en-US" sz="1600" dirty="0" smtClean="0"/>
              <a:t>Only the application using the database needs to know about the structure</a:t>
            </a:r>
          </a:p>
          <a:p>
            <a:pPr marL="342900" indent="-342900">
              <a:buFont typeface="Arial"/>
              <a:buChar char="•"/>
            </a:pPr>
            <a:r>
              <a:rPr lang="en-US" sz="1600" dirty="0" smtClean="0"/>
              <a:t>Easier to maintain and evolve the schema</a:t>
            </a:r>
          </a:p>
          <a:p>
            <a:pPr marL="342900" indent="-342900">
              <a:buFont typeface="Arial"/>
              <a:buChar char="•"/>
            </a:pPr>
            <a:r>
              <a:rPr lang="en-US" sz="1600" dirty="0" smtClean="0"/>
              <a:t>More </a:t>
            </a:r>
            <a:r>
              <a:rPr lang="en-US" sz="1600" dirty="0"/>
              <a:t>freedom to choose the database</a:t>
            </a:r>
          </a:p>
          <a:p>
            <a:pPr marL="342900" indent="-342900">
              <a:buFont typeface="Arial"/>
              <a:buChar char="•"/>
            </a:pPr>
            <a:r>
              <a:rPr lang="en-US" sz="1600" dirty="0" smtClean="0"/>
              <a:t>Applicable to SOA (i.e. Data Service/Entity Service) with good </a:t>
            </a:r>
            <a:r>
              <a:rPr lang="en-US" sz="1600" b="1" dirty="0" smtClean="0"/>
              <a:t>Service Autonomy</a:t>
            </a:r>
          </a:p>
          <a:p>
            <a:pPr marL="342900" indent="-342900">
              <a:buFont typeface="Arial"/>
              <a:buChar char="•"/>
            </a:pPr>
            <a:r>
              <a:rPr lang="en-US" sz="1600" dirty="0" smtClean="0"/>
              <a:t>Ready for the cloud</a:t>
            </a:r>
          </a:p>
          <a:p>
            <a:pPr marL="342900" indent="-342900">
              <a:buFont typeface="Arial"/>
              <a:buChar char="•"/>
            </a:pPr>
            <a:endParaRPr lang="en-US" dirty="0"/>
          </a:p>
        </p:txBody>
      </p:sp>
      <p:sp>
        <p:nvSpPr>
          <p:cNvPr id="7" name="Inhaltsplatzhalter 6"/>
          <p:cNvSpPr>
            <a:spLocks noGrp="1"/>
          </p:cNvSpPr>
          <p:nvPr>
            <p:ph sz="half" idx="4294967295"/>
          </p:nvPr>
        </p:nvSpPr>
        <p:spPr>
          <a:xfrm>
            <a:off x="355600" y="1145734"/>
            <a:ext cx="4174067" cy="4352924"/>
          </a:xfrm>
          <a:prstGeom prst="rect">
            <a:avLst/>
          </a:prstGeom>
        </p:spPr>
        <p:txBody>
          <a:bodyPr>
            <a:normAutofit lnSpcReduction="10000"/>
          </a:bodyPr>
          <a:lstStyle/>
          <a:p>
            <a:r>
              <a:rPr lang="en-US" dirty="0" smtClean="0"/>
              <a:t>Central Database</a:t>
            </a:r>
          </a:p>
          <a:p>
            <a:pPr marL="342900" indent="-342900">
              <a:buFont typeface="Arial"/>
              <a:buChar char="•"/>
            </a:pPr>
            <a:endParaRPr lang="en-US" sz="1600" dirty="0" smtClean="0"/>
          </a:p>
          <a:p>
            <a:pPr marL="342900" indent="-342900">
              <a:buFont typeface="Arial"/>
              <a:buChar char="•"/>
            </a:pPr>
            <a:r>
              <a:rPr lang="en-US" sz="1600" dirty="0" smtClean="0"/>
              <a:t>Using SQL as the integration mechanism between applications</a:t>
            </a:r>
          </a:p>
          <a:p>
            <a:pPr marL="342900" indent="-342900">
              <a:buFont typeface="Arial"/>
              <a:buChar char="•"/>
            </a:pPr>
            <a:r>
              <a:rPr lang="en-US" sz="1600" dirty="0" smtClean="0"/>
              <a:t>applications store data in common DB</a:t>
            </a:r>
          </a:p>
          <a:p>
            <a:pPr marL="342900" indent="-342900">
              <a:buFont typeface="Arial"/>
              <a:buChar char="•"/>
            </a:pPr>
            <a:r>
              <a:rPr lang="en-US" sz="1600" dirty="0" smtClean="0"/>
              <a:t>Improves communication, all applications operate on consistent set of data</a:t>
            </a:r>
          </a:p>
          <a:p>
            <a:pPr marL="342900" indent="-342900">
              <a:buFont typeface="Arial"/>
              <a:buChar char="•"/>
            </a:pPr>
            <a:r>
              <a:rPr lang="en-US" sz="1600" dirty="0" smtClean="0"/>
              <a:t>Structure ends up to be more complex</a:t>
            </a:r>
          </a:p>
          <a:p>
            <a:pPr marL="342900" indent="-342900">
              <a:buFont typeface="Arial"/>
              <a:buChar char="•"/>
            </a:pPr>
            <a:r>
              <a:rPr lang="en-US" sz="1600" dirty="0" smtClean="0"/>
              <a:t>Changes need to be coordinated with all other applications using the database</a:t>
            </a:r>
          </a:p>
          <a:p>
            <a:pPr marL="342900" indent="-342900">
              <a:buFont typeface="Arial"/>
              <a:buChar char="•"/>
            </a:pPr>
            <a:r>
              <a:rPr lang="en-US" sz="1600" dirty="0" smtClean="0"/>
              <a:t>Side-effects (i.e. adding database index)</a:t>
            </a:r>
          </a:p>
          <a:p>
            <a:pPr marL="342900" indent="-342900">
              <a:buFont typeface="Arial"/>
              <a:buChar char="•"/>
            </a:pPr>
            <a:endParaRPr lang="en-US" sz="1600" dirty="0" smtClean="0"/>
          </a:p>
          <a:p>
            <a:pPr marL="342900" indent="-342900">
              <a:buFont typeface="Arial"/>
              <a:buChar char="•"/>
            </a:pPr>
            <a:endParaRPr lang="en-US" dirty="0" smtClean="0"/>
          </a:p>
          <a:p>
            <a:pPr marL="342900" indent="-342900">
              <a:buFont typeface="Arial"/>
              <a:buChar char="•"/>
            </a:pPr>
            <a:endParaRPr lang="en-US" dirty="0" smtClean="0"/>
          </a:p>
          <a:p>
            <a:endParaRPr lang="en-US" dirty="0"/>
          </a:p>
        </p:txBody>
      </p:sp>
      <p:pic>
        <p:nvPicPr>
          <p:cNvPr id="9" name="Bild 8" descr="central-database.wm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0399" y="4876679"/>
            <a:ext cx="2810805" cy="1216617"/>
          </a:xfrm>
          <a:prstGeom prst="rect">
            <a:avLst/>
          </a:prstGeom>
        </p:spPr>
      </p:pic>
      <p:pic>
        <p:nvPicPr>
          <p:cNvPr id="10" name="Bild 9" descr="application-database.wm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56717" y="4869160"/>
            <a:ext cx="3081866" cy="1190027"/>
          </a:xfrm>
          <a:prstGeom prst="rect">
            <a:avLst/>
          </a:prstGeom>
        </p:spPr>
      </p:pic>
      <p:sp>
        <p:nvSpPr>
          <p:cNvPr id="4" name="Rechteck 3"/>
          <p:cNvSpPr/>
          <p:nvPr/>
        </p:nvSpPr>
        <p:spPr>
          <a:xfrm>
            <a:off x="1475656" y="3068960"/>
            <a:ext cx="5544616" cy="13681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Raus?</a:t>
            </a:r>
            <a:endParaRPr lang="de-DE" dirty="0"/>
          </a:p>
        </p:txBody>
      </p:sp>
    </p:spTree>
    <p:extLst>
      <p:ext uri="{BB962C8B-B14F-4D97-AF65-F5344CB8AC3E}">
        <p14:creationId xmlns:p14="http://schemas.microsoft.com/office/powerpoint/2010/main" val="140609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t">
            <a:normAutofit/>
          </a:bodyPr>
          <a:lstStyle/>
          <a:p>
            <a:r>
              <a:rPr lang="de-DE" dirty="0" smtClean="0"/>
              <a:t>Relational vs. Aggregate Data Models</a:t>
            </a:r>
            <a:endParaRPr lang="de-DE" dirty="0"/>
          </a:p>
        </p:txBody>
      </p:sp>
      <p:sp>
        <p:nvSpPr>
          <p:cNvPr id="6" name="Foliennummernplatzhalter 5"/>
          <p:cNvSpPr>
            <a:spLocks noGrp="1"/>
          </p:cNvSpPr>
          <p:nvPr>
            <p:ph type="sldNum" sz="quarter" idx="12"/>
          </p:nvPr>
        </p:nvSpPr>
        <p:spPr/>
        <p:txBody>
          <a:bodyPr/>
          <a:lstStyle/>
          <a:p>
            <a:fld id="{682F4053-748B-4764-AB34-5C5A7EC969BB}" type="slidenum">
              <a:rPr lang="de-DE" smtClean="0"/>
              <a:pPr/>
              <a:t>95</a:t>
            </a:fld>
            <a:endParaRPr lang="de-DE" dirty="0"/>
          </a:p>
        </p:txBody>
      </p:sp>
      <p:sp>
        <p:nvSpPr>
          <p:cNvPr id="3" name="Inhaltsplatzhalter 2"/>
          <p:cNvSpPr>
            <a:spLocks noGrp="1"/>
          </p:cNvSpPr>
          <p:nvPr>
            <p:ph sz="half" idx="2"/>
          </p:nvPr>
        </p:nvSpPr>
        <p:spPr>
          <a:xfrm>
            <a:off x="4648200" y="1279301"/>
            <a:ext cx="4316288" cy="4525963"/>
          </a:xfrm>
        </p:spPr>
        <p:txBody>
          <a:bodyPr>
            <a:normAutofit/>
          </a:bodyPr>
          <a:lstStyle/>
          <a:p>
            <a:pPr>
              <a:buClr>
                <a:schemeClr val="accent2">
                  <a:lumMod val="40000"/>
                  <a:lumOff val="60000"/>
                </a:schemeClr>
              </a:buClr>
              <a:buSzPct val="101000"/>
              <a:defRPr/>
            </a:pPr>
            <a:r>
              <a:rPr lang="en-US" sz="2000" dirty="0" smtClean="0"/>
              <a:t>Aggregate is a term that comes from Domain-Driven Design (Evans)</a:t>
            </a:r>
          </a:p>
          <a:p>
            <a:pPr>
              <a:buClr>
                <a:schemeClr val="accent2">
                  <a:lumMod val="40000"/>
                  <a:lumOff val="60000"/>
                </a:schemeClr>
              </a:buClr>
              <a:buSzPct val="101000"/>
              <a:defRPr/>
            </a:pPr>
            <a:r>
              <a:rPr lang="en-US" sz="2000" dirty="0" smtClean="0"/>
              <a:t>An aggregate is a collection of related objects, that should be treated as a unit</a:t>
            </a:r>
          </a:p>
          <a:p>
            <a:pPr lvl="1">
              <a:buClr>
                <a:schemeClr val="accent2">
                  <a:lumMod val="40000"/>
                  <a:lumOff val="60000"/>
                </a:schemeClr>
              </a:buClr>
              <a:buSzPct val="101000"/>
              <a:defRPr/>
            </a:pPr>
            <a:r>
              <a:rPr lang="en-US" sz="1800" dirty="0" smtClean="0"/>
              <a:t>Unit for data manipulation and management of consistency</a:t>
            </a:r>
          </a:p>
        </p:txBody>
      </p:sp>
      <p:sp>
        <p:nvSpPr>
          <p:cNvPr id="10" name="Inhaltsplatzhalter 9"/>
          <p:cNvSpPr>
            <a:spLocks noGrp="1"/>
          </p:cNvSpPr>
          <p:nvPr>
            <p:ph sz="half" idx="4294967295"/>
          </p:nvPr>
        </p:nvSpPr>
        <p:spPr>
          <a:xfrm>
            <a:off x="355600" y="1265685"/>
            <a:ext cx="4085325" cy="4352924"/>
          </a:xfrm>
          <a:prstGeom prst="rect">
            <a:avLst/>
          </a:prstGeom>
        </p:spPr>
        <p:txBody>
          <a:bodyPr>
            <a:normAutofit/>
          </a:bodyPr>
          <a:lstStyle/>
          <a:p>
            <a:pPr>
              <a:buClr>
                <a:schemeClr val="accent2">
                  <a:lumMod val="40000"/>
                  <a:lumOff val="60000"/>
                </a:schemeClr>
              </a:buClr>
              <a:buSzPct val="101000"/>
              <a:defRPr/>
            </a:pPr>
            <a:r>
              <a:rPr lang="en-US" sz="2000" dirty="0"/>
              <a:t>The relational model takes the information and divides it into tuples (rows)</a:t>
            </a:r>
          </a:p>
          <a:p>
            <a:pPr>
              <a:buClr>
                <a:schemeClr val="accent2">
                  <a:lumMod val="40000"/>
                  <a:lumOff val="60000"/>
                </a:schemeClr>
              </a:buClr>
              <a:buSzPct val="101000"/>
              <a:defRPr/>
            </a:pPr>
            <a:r>
              <a:rPr lang="en-US" sz="2000" dirty="0"/>
              <a:t>A tuple is a limited data </a:t>
            </a:r>
            <a:r>
              <a:rPr lang="en-US" sz="2000" dirty="0" smtClean="0"/>
              <a:t>structure</a:t>
            </a:r>
            <a:endParaRPr lang="en-US" sz="2000" dirty="0"/>
          </a:p>
          <a:p>
            <a:pPr lvl="1">
              <a:buClr>
                <a:schemeClr val="accent2">
                  <a:lumMod val="40000"/>
                  <a:lumOff val="60000"/>
                </a:schemeClr>
              </a:buClr>
              <a:buSzPct val="101000"/>
              <a:defRPr/>
            </a:pPr>
            <a:r>
              <a:rPr lang="en-US" sz="1800" dirty="0"/>
              <a:t>n</a:t>
            </a:r>
            <a:r>
              <a:rPr lang="en-US" sz="1800" dirty="0" smtClean="0"/>
              <a:t>o nesting </a:t>
            </a:r>
            <a:r>
              <a:rPr lang="en-US" sz="1800" dirty="0"/>
              <a:t>of tuples </a:t>
            </a:r>
            <a:endParaRPr lang="en-US" sz="1800" dirty="0" smtClean="0"/>
          </a:p>
          <a:p>
            <a:pPr lvl="1">
              <a:buClr>
                <a:schemeClr val="accent2">
                  <a:lumMod val="40000"/>
                  <a:lumOff val="60000"/>
                </a:schemeClr>
              </a:buClr>
              <a:buSzPct val="101000"/>
              <a:defRPr/>
            </a:pPr>
            <a:r>
              <a:rPr lang="en-US" sz="1800" dirty="0" smtClean="0"/>
              <a:t>no </a:t>
            </a:r>
            <a:r>
              <a:rPr lang="en-US" sz="1800" dirty="0"/>
              <a:t>list of values</a:t>
            </a:r>
          </a:p>
          <a:p>
            <a:endParaRPr lang="de-DE" sz="2000" dirty="0"/>
          </a:p>
        </p:txBody>
      </p:sp>
      <p:pic>
        <p:nvPicPr>
          <p:cNvPr id="11" name="Bild 10"/>
          <p:cNvPicPr>
            <a:picLocks noChangeAspect="1"/>
          </p:cNvPicPr>
          <p:nvPr/>
        </p:nvPicPr>
        <p:blipFill>
          <a:blip r:embed="rId2"/>
          <a:stretch>
            <a:fillRect/>
          </a:stretch>
        </p:blipFill>
        <p:spPr>
          <a:xfrm>
            <a:off x="578379" y="3898559"/>
            <a:ext cx="3242205" cy="2482769"/>
          </a:xfrm>
          <a:prstGeom prst="rect">
            <a:avLst/>
          </a:prstGeom>
        </p:spPr>
      </p:pic>
      <p:pic>
        <p:nvPicPr>
          <p:cNvPr id="13" name="Bild 12"/>
          <p:cNvPicPr>
            <a:picLocks noChangeAspect="1"/>
          </p:cNvPicPr>
          <p:nvPr/>
        </p:nvPicPr>
        <p:blipFill>
          <a:blip r:embed="rId3"/>
          <a:stretch>
            <a:fillRect/>
          </a:stretch>
        </p:blipFill>
        <p:spPr>
          <a:xfrm>
            <a:off x="4995863" y="3970567"/>
            <a:ext cx="3516576" cy="2165878"/>
          </a:xfrm>
          <a:prstGeom prst="rect">
            <a:avLst/>
          </a:prstGeom>
        </p:spPr>
      </p:pic>
      <p:sp>
        <p:nvSpPr>
          <p:cNvPr id="4" name="Rechteck 3"/>
          <p:cNvSpPr/>
          <p:nvPr/>
        </p:nvSpPr>
        <p:spPr>
          <a:xfrm>
            <a:off x="1835696" y="2924944"/>
            <a:ext cx="5112568" cy="14401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Raus?</a:t>
            </a:r>
            <a:endParaRPr lang="de-DE" dirty="0"/>
          </a:p>
        </p:txBody>
      </p:sp>
    </p:spTree>
    <p:extLst>
      <p:ext uri="{BB962C8B-B14F-4D97-AF65-F5344CB8AC3E}">
        <p14:creationId xmlns:p14="http://schemas.microsoft.com/office/powerpoint/2010/main" val="465019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t"/>
          <a:lstStyle/>
          <a:p>
            <a:r>
              <a:rPr lang="en-US" dirty="0" smtClean="0"/>
              <a:t>Polyglot Persistence</a:t>
            </a:r>
            <a:endParaRPr lang="de-DE" dirty="0"/>
          </a:p>
        </p:txBody>
      </p:sp>
      <p:sp>
        <p:nvSpPr>
          <p:cNvPr id="3" name="Inhaltsplatzhalter 2"/>
          <p:cNvSpPr>
            <a:spLocks noGrp="1"/>
          </p:cNvSpPr>
          <p:nvPr>
            <p:ph idx="1"/>
          </p:nvPr>
        </p:nvSpPr>
        <p:spPr>
          <a:xfrm>
            <a:off x="467544" y="1124744"/>
            <a:ext cx="8566150" cy="4352924"/>
          </a:xfrm>
        </p:spPr>
        <p:txBody>
          <a:bodyPr>
            <a:normAutofit fontScale="55000" lnSpcReduction="20000"/>
          </a:bodyPr>
          <a:lstStyle/>
          <a:p>
            <a:pPr algn="l"/>
            <a:r>
              <a:rPr lang="en-US" sz="3400" dirty="0" smtClean="0"/>
              <a:t>Defines a hybrid approach to persistence</a:t>
            </a:r>
          </a:p>
          <a:p>
            <a:pPr marL="457200" indent="-457200" algn="l">
              <a:buFont typeface="Arial"/>
              <a:buChar char="•"/>
            </a:pPr>
            <a:r>
              <a:rPr lang="en-US" sz="2900" dirty="0" smtClean="0"/>
              <a:t>Using multiple data storage technologies</a:t>
            </a:r>
          </a:p>
          <a:p>
            <a:pPr marL="457200" indent="-457200" algn="l">
              <a:buFont typeface="Arial"/>
              <a:buChar char="•"/>
            </a:pPr>
            <a:r>
              <a:rPr lang="en-US" sz="2900" dirty="0" smtClean="0"/>
              <a:t>Selected based on the way the data is used by an application</a:t>
            </a:r>
          </a:p>
          <a:p>
            <a:pPr algn="l"/>
            <a:r>
              <a:rPr lang="en-US" sz="3400" dirty="0" smtClean="0"/>
              <a:t>Decisions</a:t>
            </a:r>
            <a:endParaRPr lang="en-US" sz="3400" dirty="0"/>
          </a:p>
          <a:p>
            <a:pPr marL="457200" indent="-457200" algn="l">
              <a:buFont typeface="Arial"/>
              <a:buChar char="•"/>
            </a:pPr>
            <a:r>
              <a:rPr lang="en-US" sz="2900" dirty="0"/>
              <a:t>Have to decide what data storage technology to </a:t>
            </a:r>
            <a:r>
              <a:rPr lang="en-US" sz="2900" dirty="0" smtClean="0"/>
              <a:t>use (Relational or </a:t>
            </a:r>
            <a:r>
              <a:rPr lang="en-US" sz="2900" dirty="0" err="1" smtClean="0"/>
              <a:t>NoSQL</a:t>
            </a:r>
            <a:r>
              <a:rPr lang="en-US" sz="2900" dirty="0" smtClean="0"/>
              <a:t>)</a:t>
            </a:r>
            <a:endParaRPr lang="en-US" sz="2900" dirty="0"/>
          </a:p>
          <a:p>
            <a:pPr marL="457200" indent="-457200" algn="l">
              <a:buFont typeface="Arial"/>
              <a:buChar char="•"/>
            </a:pPr>
            <a:r>
              <a:rPr lang="en-US" sz="2900" dirty="0"/>
              <a:t>Today it‘s easier to go with </a:t>
            </a:r>
            <a:r>
              <a:rPr lang="en-US" sz="2900" dirty="0" smtClean="0"/>
              <a:t>relational</a:t>
            </a:r>
          </a:p>
          <a:p>
            <a:pPr algn="l"/>
            <a:r>
              <a:rPr lang="en-US" sz="3400" dirty="0" smtClean="0"/>
              <a:t>New Data Access APIs</a:t>
            </a:r>
          </a:p>
          <a:p>
            <a:pPr marL="457200" indent="-457200" algn="l">
              <a:buFont typeface="Arial"/>
              <a:buChar char="•"/>
            </a:pPr>
            <a:r>
              <a:rPr lang="en-US" sz="2900" dirty="0" smtClean="0"/>
              <a:t>Each data store has its </a:t>
            </a:r>
            <a:r>
              <a:rPr lang="en-US" sz="2900" dirty="0"/>
              <a:t/>
            </a:r>
            <a:br>
              <a:rPr lang="en-US" sz="2900" dirty="0"/>
            </a:br>
            <a:r>
              <a:rPr lang="en-US" sz="2900" dirty="0" smtClean="0"/>
              <a:t>own mechanisms for </a:t>
            </a:r>
            <a:br>
              <a:rPr lang="en-US" sz="2900" dirty="0" smtClean="0"/>
            </a:br>
            <a:r>
              <a:rPr lang="en-US" sz="2900" dirty="0" smtClean="0"/>
              <a:t>accessing the data</a:t>
            </a:r>
          </a:p>
          <a:p>
            <a:pPr marL="614363" lvl="1" indent="-342900" algn="l">
              <a:buFont typeface="Arial"/>
              <a:buChar char="•"/>
            </a:pPr>
            <a:endParaRPr lang="en-US" dirty="0"/>
          </a:p>
          <a:p>
            <a:pPr algn="l"/>
            <a:r>
              <a:rPr lang="en-US" b="1" dirty="0" smtClean="0"/>
              <a:t>Solution</a:t>
            </a:r>
            <a:endParaRPr lang="en-US" dirty="0"/>
          </a:p>
          <a:p>
            <a:pPr marL="457200" indent="-457200" algn="l">
              <a:buFont typeface="Arial"/>
              <a:buChar char="•"/>
            </a:pPr>
            <a:r>
              <a:rPr lang="en-US" dirty="0" smtClean="0"/>
              <a:t>Wrap data access </a:t>
            </a:r>
            <a:br>
              <a:rPr lang="en-US" dirty="0" smtClean="0"/>
            </a:br>
            <a:r>
              <a:rPr lang="en-US" dirty="0" smtClean="0"/>
              <a:t>code into services (Data/</a:t>
            </a:r>
            <a:br>
              <a:rPr lang="en-US" dirty="0" smtClean="0"/>
            </a:br>
            <a:r>
              <a:rPr lang="en-US" dirty="0" smtClean="0"/>
              <a:t>Entity</a:t>
            </a:r>
            <a:r>
              <a:rPr lang="en-US" dirty="0"/>
              <a:t> </a:t>
            </a:r>
            <a:r>
              <a:rPr lang="en-US" dirty="0" smtClean="0"/>
              <a:t>Service) exposed to </a:t>
            </a:r>
            <a:br>
              <a:rPr lang="en-US" dirty="0" smtClean="0"/>
            </a:br>
            <a:r>
              <a:rPr lang="en-US" dirty="0" smtClean="0"/>
              <a:t>applications</a:t>
            </a:r>
          </a:p>
        </p:txBody>
      </p:sp>
      <p:sp>
        <p:nvSpPr>
          <p:cNvPr id="6" name="Foliennummernplatzhalter 5"/>
          <p:cNvSpPr>
            <a:spLocks noGrp="1"/>
          </p:cNvSpPr>
          <p:nvPr>
            <p:ph type="sldNum" sz="quarter" idx="4294967295"/>
          </p:nvPr>
        </p:nvSpPr>
        <p:spPr>
          <a:xfrm>
            <a:off x="422092" y="6258334"/>
            <a:ext cx="436495" cy="155668"/>
          </a:xfrm>
          <a:prstGeom prst="rect">
            <a:avLst/>
          </a:prstGeom>
        </p:spPr>
        <p:txBody>
          <a:bodyPr/>
          <a:lstStyle/>
          <a:p>
            <a:fld id="{682F4053-748B-4764-AB34-5C5A7EC969BB}" type="slidenum">
              <a:rPr lang="de-DE" smtClean="0"/>
              <a:pPr/>
              <a:t>96</a:t>
            </a:fld>
            <a:endParaRPr lang="de-DE" dirty="0"/>
          </a:p>
        </p:txBody>
      </p:sp>
      <p:pic>
        <p:nvPicPr>
          <p:cNvPr id="8" name="Bild 7" descr="soa-and-polygot-persistence.wm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707903" y="3284984"/>
            <a:ext cx="5111085" cy="3168352"/>
          </a:xfrm>
          <a:prstGeom prst="rect">
            <a:avLst/>
          </a:prstGeom>
        </p:spPr>
      </p:pic>
      <p:sp>
        <p:nvSpPr>
          <p:cNvPr id="4" name="Rechteck 3"/>
          <p:cNvSpPr/>
          <p:nvPr/>
        </p:nvSpPr>
        <p:spPr>
          <a:xfrm>
            <a:off x="2843808" y="116632"/>
            <a:ext cx="5904656" cy="9361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Referenz bei Guido</a:t>
            </a:r>
            <a:endParaRPr lang="de-DE" dirty="0"/>
          </a:p>
        </p:txBody>
      </p:sp>
    </p:spTree>
    <p:extLst>
      <p:ext uri="{BB962C8B-B14F-4D97-AF65-F5344CB8AC3E}">
        <p14:creationId xmlns:p14="http://schemas.microsoft.com/office/powerpoint/2010/main" val="1924566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chor="t"/>
          <a:lstStyle/>
          <a:p>
            <a:pPr algn="l"/>
            <a:r>
              <a:rPr lang="en-US" dirty="0" err="1" smtClean="0"/>
              <a:t>NoSQL</a:t>
            </a:r>
            <a:r>
              <a:rPr lang="en-US" dirty="0" smtClean="0"/>
              <a:t> Databases</a:t>
            </a:r>
            <a:endParaRPr lang="en-US" dirty="0"/>
          </a:p>
        </p:txBody>
      </p:sp>
      <p:sp>
        <p:nvSpPr>
          <p:cNvPr id="3" name="Inhaltsplatzhalter 2"/>
          <p:cNvSpPr>
            <a:spLocks noGrp="1"/>
          </p:cNvSpPr>
          <p:nvPr>
            <p:ph idx="1"/>
          </p:nvPr>
        </p:nvSpPr>
        <p:spPr/>
        <p:txBody>
          <a:bodyPr>
            <a:noAutofit/>
          </a:bodyPr>
          <a:lstStyle/>
          <a:p>
            <a:pPr algn="l"/>
            <a:endParaRPr lang="en-US" sz="2400" dirty="0"/>
          </a:p>
          <a:p>
            <a:pPr algn="l"/>
            <a:r>
              <a:rPr lang="en-US" sz="2400" dirty="0" smtClean="0"/>
              <a:t>Big Data frameworks are often associated with the term </a:t>
            </a:r>
            <a:r>
              <a:rPr lang="en-US" sz="2400" dirty="0" err="1" smtClean="0"/>
              <a:t>NoSQL</a:t>
            </a:r>
            <a:endParaRPr lang="en-US" sz="2400" dirty="0" smtClean="0"/>
          </a:p>
          <a:p>
            <a:pPr marL="425700" lvl="1" indent="-342900" algn="l">
              <a:buFont typeface="Arial"/>
              <a:buChar char="•"/>
            </a:pPr>
            <a:r>
              <a:rPr lang="en-US" sz="2000" dirty="0" smtClean="0"/>
              <a:t>Not only SQL</a:t>
            </a:r>
          </a:p>
          <a:p>
            <a:pPr marL="425700" lvl="1" indent="-342900" algn="l">
              <a:buFont typeface="Arial"/>
              <a:buChar char="•"/>
            </a:pPr>
            <a:r>
              <a:rPr lang="en-US" sz="2000" dirty="0" smtClean="0"/>
              <a:t>The power of SQL is not needed for all problems</a:t>
            </a:r>
          </a:p>
          <a:p>
            <a:pPr marL="425700" lvl="1" indent="-342900" algn="l">
              <a:buFont typeface="Arial"/>
              <a:buChar char="•"/>
            </a:pPr>
            <a:r>
              <a:rPr lang="en-US" sz="2000" dirty="0" smtClean="0"/>
              <a:t>Specialized solutions may be faster or more scalable</a:t>
            </a:r>
          </a:p>
          <a:p>
            <a:pPr marL="425700" lvl="1" indent="-342900" algn="l">
              <a:buFont typeface="Arial"/>
              <a:buChar char="•"/>
            </a:pPr>
            <a:r>
              <a:rPr lang="en-US" sz="2000" dirty="0" smtClean="0"/>
              <a:t>Bring the ability to handle semi-structured and unstructured data</a:t>
            </a:r>
          </a:p>
          <a:p>
            <a:pPr marL="425700" lvl="1" indent="-342900" algn="l">
              <a:buFont typeface="Arial"/>
              <a:buChar char="•"/>
            </a:pPr>
            <a:r>
              <a:rPr lang="en-US" sz="2000" dirty="0" err="1" smtClean="0"/>
              <a:t>NoSQL</a:t>
            </a:r>
            <a:r>
              <a:rPr lang="en-US" sz="2000" dirty="0" smtClean="0"/>
              <a:t> complements RDBMS </a:t>
            </a:r>
          </a:p>
          <a:p>
            <a:pPr marL="425700" lvl="1" indent="-342900" algn="l">
              <a:buFont typeface="Arial"/>
              <a:buChar char="•"/>
            </a:pPr>
            <a:r>
              <a:rPr lang="en-US" sz="2000" dirty="0" smtClean="0"/>
              <a:t>Different types of </a:t>
            </a:r>
            <a:r>
              <a:rPr lang="en-US" sz="2000" dirty="0" err="1" smtClean="0"/>
              <a:t>NoSQL</a:t>
            </a:r>
            <a:r>
              <a:rPr lang="en-US" sz="2000" dirty="0" smtClean="0"/>
              <a:t> today:</a:t>
            </a:r>
          </a:p>
          <a:p>
            <a:pPr marL="882900" lvl="2" indent="-342900" algn="l">
              <a:buFont typeface="Arial"/>
              <a:buChar char="•"/>
            </a:pPr>
            <a:r>
              <a:rPr lang="en-US" sz="1600" dirty="0" smtClean="0"/>
              <a:t>Key-value, Column-Family, Document, Graph</a:t>
            </a:r>
            <a:endParaRPr lang="en-US" sz="2400" dirty="0" smtClean="0"/>
          </a:p>
          <a:p>
            <a:pPr algn="l"/>
            <a:r>
              <a:rPr lang="en-US" sz="2400" dirty="0" smtClean="0"/>
              <a:t>Big Data frameworks and </a:t>
            </a:r>
            <a:r>
              <a:rPr lang="en-US" sz="2400" dirty="0" err="1" smtClean="0"/>
              <a:t>NoSQL</a:t>
            </a:r>
            <a:r>
              <a:rPr lang="en-US" sz="2400" dirty="0" smtClean="0"/>
              <a:t> are related but not necessarily the same</a:t>
            </a:r>
          </a:p>
          <a:p>
            <a:pPr marL="425700" lvl="1" indent="-342900" algn="l">
              <a:buFont typeface="Arial"/>
              <a:buChar char="•"/>
            </a:pPr>
            <a:r>
              <a:rPr lang="en-US" sz="2000" dirty="0" smtClean="0"/>
              <a:t>Some big data problems may be solved relationally</a:t>
            </a:r>
          </a:p>
          <a:p>
            <a:pPr algn="l"/>
            <a:endParaRPr lang="en-US" sz="2400" dirty="0"/>
          </a:p>
        </p:txBody>
      </p:sp>
      <p:pic>
        <p:nvPicPr>
          <p:cNvPr id="5" name="Bild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08952" y="237379"/>
            <a:ext cx="851853" cy="373809"/>
          </a:xfrm>
          <a:prstGeom prst="rect">
            <a:avLst/>
          </a:prstGeom>
        </p:spPr>
      </p:pic>
      <p:pic>
        <p:nvPicPr>
          <p:cNvPr id="6" name="Bild 5"/>
          <p:cNvPicPr>
            <a:picLocks noChangeAspect="1"/>
          </p:cNvPicPr>
          <p:nvPr/>
        </p:nvPicPr>
        <p:blipFill>
          <a:blip r:embed="rId3"/>
          <a:stretch>
            <a:fillRect/>
          </a:stretch>
        </p:blipFill>
        <p:spPr>
          <a:xfrm>
            <a:off x="6323011" y="223545"/>
            <a:ext cx="1527176" cy="427329"/>
          </a:xfrm>
          <a:prstGeom prst="rect">
            <a:avLst/>
          </a:prstGeom>
        </p:spPr>
      </p:pic>
      <p:pic>
        <p:nvPicPr>
          <p:cNvPr id="7" name="Bild 6"/>
          <p:cNvPicPr>
            <a:picLocks noChangeAspect="1"/>
          </p:cNvPicPr>
          <p:nvPr/>
        </p:nvPicPr>
        <p:blipFill>
          <a:blip r:embed="rId4"/>
          <a:stretch>
            <a:fillRect/>
          </a:stretch>
        </p:blipFill>
        <p:spPr>
          <a:xfrm>
            <a:off x="8215313" y="853785"/>
            <a:ext cx="730250" cy="298739"/>
          </a:xfrm>
          <a:prstGeom prst="rect">
            <a:avLst/>
          </a:prstGeom>
        </p:spPr>
      </p:pic>
      <p:pic>
        <p:nvPicPr>
          <p:cNvPr id="8" name="Bild 7"/>
          <p:cNvPicPr>
            <a:picLocks noChangeAspect="1"/>
          </p:cNvPicPr>
          <p:nvPr/>
        </p:nvPicPr>
        <p:blipFill>
          <a:blip r:embed="rId5"/>
          <a:stretch>
            <a:fillRect/>
          </a:stretch>
        </p:blipFill>
        <p:spPr>
          <a:xfrm>
            <a:off x="7092950" y="798633"/>
            <a:ext cx="876300" cy="353890"/>
          </a:xfrm>
          <a:prstGeom prst="rect">
            <a:avLst/>
          </a:prstGeom>
        </p:spPr>
      </p:pic>
      <p:pic>
        <p:nvPicPr>
          <p:cNvPr id="9" name="Bild 8"/>
          <p:cNvPicPr>
            <a:picLocks noChangeAspect="1"/>
          </p:cNvPicPr>
          <p:nvPr/>
        </p:nvPicPr>
        <p:blipFill>
          <a:blip r:embed="rId6"/>
          <a:stretch>
            <a:fillRect/>
          </a:stretch>
        </p:blipFill>
        <p:spPr>
          <a:xfrm>
            <a:off x="7770031" y="1325562"/>
            <a:ext cx="1207281" cy="349249"/>
          </a:xfrm>
          <a:prstGeom prst="rect">
            <a:avLst/>
          </a:prstGeom>
        </p:spPr>
      </p:pic>
      <p:pic>
        <p:nvPicPr>
          <p:cNvPr id="10" name="Bild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02288" y="863747"/>
            <a:ext cx="1184275" cy="242740"/>
          </a:xfrm>
          <a:prstGeom prst="rect">
            <a:avLst/>
          </a:prstGeom>
        </p:spPr>
      </p:pic>
      <p:pic>
        <p:nvPicPr>
          <p:cNvPr id="11" name="Bild 10"/>
          <p:cNvPicPr>
            <a:picLocks noChangeAspect="1"/>
          </p:cNvPicPr>
          <p:nvPr/>
        </p:nvPicPr>
        <p:blipFill>
          <a:blip r:embed="rId8"/>
          <a:stretch>
            <a:fillRect/>
          </a:stretch>
        </p:blipFill>
        <p:spPr>
          <a:xfrm>
            <a:off x="6148388" y="1385404"/>
            <a:ext cx="1289050" cy="320100"/>
          </a:xfrm>
          <a:prstGeom prst="rect">
            <a:avLst/>
          </a:prstGeom>
        </p:spPr>
      </p:pic>
      <p:sp>
        <p:nvSpPr>
          <p:cNvPr id="4" name="Rechteck 3"/>
          <p:cNvSpPr/>
          <p:nvPr/>
        </p:nvSpPr>
        <p:spPr>
          <a:xfrm>
            <a:off x="2627784" y="2852936"/>
            <a:ext cx="3744416" cy="18722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smtClean="0"/>
              <a:t>Neu!</a:t>
            </a:r>
            <a:endParaRPr lang="de-DE" dirty="0"/>
          </a:p>
        </p:txBody>
      </p:sp>
    </p:spTree>
    <p:extLst>
      <p:ext uri="{BB962C8B-B14F-4D97-AF65-F5344CB8AC3E}">
        <p14:creationId xmlns:p14="http://schemas.microsoft.com/office/powerpoint/2010/main" val="3775365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2 - OC Vorlage lokal">
  <a:themeElements>
    <a:clrScheme name="OC 2009">
      <a:dk1>
        <a:srgbClr val="1E2959"/>
      </a:dk1>
      <a:lt1>
        <a:srgbClr val="FFFFFF"/>
      </a:lt1>
      <a:dk2>
        <a:srgbClr val="000000"/>
      </a:dk2>
      <a:lt2>
        <a:srgbClr val="B0B3B2"/>
      </a:lt2>
      <a:accent1>
        <a:srgbClr val="4F5151"/>
      </a:accent1>
      <a:accent2>
        <a:srgbClr val="979A99"/>
      </a:accent2>
      <a:accent3>
        <a:srgbClr val="B0B3B2"/>
      </a:accent3>
      <a:accent4>
        <a:srgbClr val="F2CC23"/>
      </a:accent4>
      <a:accent5>
        <a:srgbClr val="C73E3A"/>
      </a:accent5>
      <a:accent6>
        <a:srgbClr val="377BBA"/>
      </a:accent6>
      <a:hlink>
        <a:srgbClr val="377BBA"/>
      </a:hlink>
      <a:folHlink>
        <a:srgbClr val="1E2959"/>
      </a:folHlink>
    </a:clrScheme>
    <a:fontScheme name="OC 2009">
      <a:majorFont>
        <a:latin typeface="Arial"/>
        <a:ea typeface="ヒラギノ角ゴ Pro W3"/>
        <a:cs typeface=""/>
      </a:majorFont>
      <a:minorFont>
        <a:latin typeface="Arial"/>
        <a:ea typeface="ヒラギノ角ゴ Pro W3"/>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documentManagement>
    <_dlc_DocId xmlns="8cc9f148-63af-4ae4-b4c0-3a33ca8129b3">DOCIDOC-147-1545</_dlc_DocId>
    <_dlc_DocIdUrl xmlns="8cc9f148-63af-4ae4-b4c0-3a33ca8129b3">
      <Url>https://portal.opitz-consulting.de/wissen/_layouts/DocIdRedir.aspx?ID=DOCIDOC-147-1545</Url>
      <Description>DOCIDOC-147-1545</Description>
    </_dlc_DocIdUrl>
    <K_x00fc_rzel xmlns="eaaa378b-4339-4f81-86fd-61a7d7f6fd5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E98DB9C97A1F3045907042E20B34DC7C" ma:contentTypeVersion="30" ma:contentTypeDescription="Ein neues Dokument erstellen." ma:contentTypeScope="" ma:versionID="e0ee89c06f0ace019add1f284604f420">
  <xsd:schema xmlns:xsd="http://www.w3.org/2001/XMLSchema" xmlns:xs="http://www.w3.org/2001/XMLSchema" xmlns:p="http://schemas.microsoft.com/office/2006/metadata/properties" xmlns:ns2="eaaa378b-4339-4f81-86fd-61a7d7f6fd5c" xmlns:ns3="8cc9f148-63af-4ae4-b4c0-3a33ca8129b3" targetNamespace="http://schemas.microsoft.com/office/2006/metadata/properties" ma:root="true" ma:fieldsID="a3b193a0ddb4f7046846e6dac829a4af" ns2:_="" ns3:_="">
    <xsd:import namespace="eaaa378b-4339-4f81-86fd-61a7d7f6fd5c"/>
    <xsd:import namespace="8cc9f148-63af-4ae4-b4c0-3a33ca8129b3"/>
    <xsd:element name="properties">
      <xsd:complexType>
        <xsd:sequence>
          <xsd:element name="documentManagement">
            <xsd:complexType>
              <xsd:all>
                <xsd:element ref="ns2:K_x00fc_rzel"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aa378b-4339-4f81-86fd-61a7d7f6fd5c" elementFormDefault="qualified">
    <xsd:import namespace="http://schemas.microsoft.com/office/2006/documentManagement/types"/>
    <xsd:import namespace="http://schemas.microsoft.com/office/infopath/2007/PartnerControls"/>
    <xsd:element name="K_x00fc_rzel" ma:index="8" nillable="true" ma:displayName="Kürzel" ma:description="Mitarbeiter Kürzel" ma:internalName="K_x00fc_rzel">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cc9f148-63af-4ae4-b4c0-3a33ca8129b3" elementFormDefault="qualified">
    <xsd:import namespace="http://schemas.microsoft.com/office/2006/documentManagement/types"/>
    <xsd:import namespace="http://schemas.microsoft.com/office/infopath/2007/PartnerControls"/>
    <xsd:element name="_dlc_DocId" ma:index="9" nillable="true" ma:displayName="Wert der Dokument-ID" ma:description="Der Wert der diesem Element zugewiesenen Dokument-ID." ma:internalName="_dlc_DocId" ma:readOnly="true">
      <xsd:simpleType>
        <xsd:restriction base="dms:Text"/>
      </xsd:simpleType>
    </xsd:element>
    <xsd:element name="_dlc_DocIdUrl" ma:index="10" nillable="true" ma:displayName="Dokument-ID" ma:description="Permanenter Hyperlink zu diesem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 ma:displayName="Inhaltstyp"/>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36A60C-181D-47DA-909E-3F329EE9755B}"/>
</file>

<file path=customXml/itemProps2.xml><?xml version="1.0" encoding="utf-8"?>
<ds:datastoreItem xmlns:ds="http://schemas.openxmlformats.org/officeDocument/2006/customXml" ds:itemID="{AF7E4967-43BC-4F71-AEEC-BDE09349FE60}"/>
</file>

<file path=customXml/itemProps3.xml><?xml version="1.0" encoding="utf-8"?>
<ds:datastoreItem xmlns:ds="http://schemas.openxmlformats.org/officeDocument/2006/customXml" ds:itemID="{115777F0-8B5E-4F6F-B0F4-B05E77F7FCFB}"/>
</file>

<file path=customXml/itemProps4.xml><?xml version="1.0" encoding="utf-8"?>
<ds:datastoreItem xmlns:ds="http://schemas.openxmlformats.org/officeDocument/2006/customXml" ds:itemID="{7E7A0F45-7BDE-4AA7-A1BB-E146938E8111}"/>
</file>

<file path=docProps/app.xml><?xml version="1.0" encoding="utf-8"?>
<Properties xmlns="http://schemas.openxmlformats.org/officeDocument/2006/extended-properties" xmlns:vt="http://schemas.openxmlformats.org/officeDocument/2006/docPropsVTypes">
  <Template/>
  <TotalTime>0</TotalTime>
  <Words>3822</Words>
  <Application>Microsoft Macintosh PowerPoint</Application>
  <PresentationFormat>Bildschirmpräsentation (4:3)</PresentationFormat>
  <Paragraphs>859</Paragraphs>
  <Slides>97</Slides>
  <Notes>34</Notes>
  <HiddenSlides>25</HiddenSlides>
  <MMClips>0</MMClips>
  <ScaleCrop>false</ScaleCrop>
  <HeadingPairs>
    <vt:vector size="6" baseType="variant">
      <vt:variant>
        <vt:lpstr>Design</vt:lpstr>
      </vt:variant>
      <vt:variant>
        <vt:i4>1</vt:i4>
      </vt:variant>
      <vt:variant>
        <vt:lpstr>Eingebettete OLE-Server</vt:lpstr>
      </vt:variant>
      <vt:variant>
        <vt:i4>1</vt:i4>
      </vt:variant>
      <vt:variant>
        <vt:lpstr>Folientitel</vt:lpstr>
      </vt:variant>
      <vt:variant>
        <vt:i4>97</vt:i4>
      </vt:variant>
    </vt:vector>
  </HeadingPairs>
  <TitlesOfParts>
    <vt:vector size="99" baseType="lpstr">
      <vt:lpstr>2 - OC Vorlage lokal</vt:lpstr>
      <vt:lpstr>Photo Editor Photo</vt:lpstr>
      <vt:lpstr>PowerPoint-Präsentation</vt:lpstr>
      <vt:lpstr>Wie Dinge BPM und BI bereichern</vt:lpstr>
      <vt:lpstr>IoT?</vt:lpstr>
      <vt:lpstr>Cisco’s Definition</vt:lpstr>
      <vt:lpstr>Hintergrundinformationen  </vt:lpstr>
      <vt:lpstr>PowerPoint-Präsentation</vt:lpstr>
      <vt:lpstr>Gartner Hype Cycle „Emerging Technologies“ 2012</vt:lpstr>
      <vt:lpstr>Gartner Hype Cycle „Emerging Technologies“ 2013</vt:lpstr>
      <vt:lpstr>PowerPoint-Präsentation</vt:lpstr>
      <vt:lpstr>Willkommen in der Realität</vt:lpstr>
      <vt:lpstr>Was in den letzten Monaten in der Zeitung stand</vt:lpstr>
      <vt:lpstr>Einige Schlagzeilen aus 2013 / 2014</vt:lpstr>
      <vt:lpstr>Einige Schlagzeilen aus 2013 / 2014</vt:lpstr>
      <vt:lpstr>Einige Schlagzeilen aus 2013 / 2014</vt:lpstr>
      <vt:lpstr>Einige Schlagzeilen aus 2013 / 2014</vt:lpstr>
      <vt:lpstr>Einige Schlagzeilen aus 2013 / 2014</vt:lpstr>
      <vt:lpstr>Einige Schlagzeilen aus 2013 / 2014</vt:lpstr>
      <vt:lpstr>Einige Schlagzeilen aus 2013 / 2014</vt:lpstr>
      <vt:lpstr>PowerPoint-Präsentation</vt:lpstr>
      <vt:lpstr> Trend zur Vernetzung </vt:lpstr>
      <vt:lpstr> Informationsflut</vt:lpstr>
      <vt:lpstr> Änderung des Charakters von Informationen</vt:lpstr>
      <vt:lpstr> Reaktives / Proaktives Unternehmen</vt:lpstr>
      <vt:lpstr>PowerPoint-Präsentation</vt:lpstr>
      <vt:lpstr>Was ist jetzt so ein Ding?</vt:lpstr>
      <vt:lpstr>PowerPoint-Präsentation</vt:lpstr>
      <vt:lpstr>Ja, was ist eigentlich das Ding?</vt:lpstr>
      <vt:lpstr>Ein „Ding“ im Internet der Dinge </vt:lpstr>
      <vt:lpstr>Ein „Ding“ im Internet der Dinge </vt:lpstr>
      <vt:lpstr>A high-level M2M system architecture</vt:lpstr>
      <vt:lpstr>Матрёшка: Ein Ding ist ein Ding ist ein Ding</vt:lpstr>
      <vt:lpstr>Was nützen aber die Dinge ohne Kommunikation</vt:lpstr>
      <vt:lpstr>Was will so ein Ding eigentlich?</vt:lpstr>
      <vt:lpstr>Kommt uns das nicht bekannt vor?</vt:lpstr>
      <vt:lpstr>Gartner nennt das den Nexus of Forces ...</vt:lpstr>
      <vt:lpstr>PowerPoint-Präsentation</vt:lpstr>
      <vt:lpstr> Eventproccessing</vt:lpstr>
      <vt:lpstr>Rich Support for Event Driven Processing</vt:lpstr>
      <vt:lpstr>Built In Business Rules</vt:lpstr>
      <vt:lpstr>Beispiel heute</vt:lpstr>
      <vt:lpstr>Beispiel Ziel</vt:lpstr>
      <vt:lpstr>Und das jetzt auf „dem Ding“</vt:lpstr>
      <vt:lpstr>Demo Architektur</vt:lpstr>
      <vt:lpstr>BPMN Process Model</vt:lpstr>
      <vt:lpstr>OEP EPN on Raspberry Pi</vt:lpstr>
      <vt:lpstr>Livedemo 2</vt:lpstr>
      <vt:lpstr>Internet of Things als Datengrab?</vt:lpstr>
      <vt:lpstr>PowerPoint-Präsentation</vt:lpstr>
      <vt:lpstr>PowerPoint-Präsentation</vt:lpstr>
      <vt:lpstr> Schnelligkeit wird entscheidend</vt:lpstr>
      <vt:lpstr>Relation Zeit und Informationswert</vt:lpstr>
      <vt:lpstr> Data Driven Applications as new breed</vt:lpstr>
      <vt:lpstr>Lambda-Architektur: (Beinahe-)Echtzeit- Analyse großer Datenmengen</vt:lpstr>
      <vt:lpstr>PowerPoint-Präsentation</vt:lpstr>
      <vt:lpstr>PowerPoint-Präsentation</vt:lpstr>
      <vt:lpstr>PowerPoint-Präsentation</vt:lpstr>
      <vt:lpstr>Aber warum hat es denn mit dem Kühlschrank nicht funktioniert?</vt:lpstr>
      <vt:lpstr>PowerPoint-Präsentation</vt:lpstr>
      <vt:lpstr>Und heute steigt Google in den Markt ein.</vt:lpstr>
      <vt:lpstr>Warum?</vt:lpstr>
      <vt:lpstr>Noch eine Schlagzeile aus 2014</vt:lpstr>
      <vt:lpstr>Ein Usecase von LG</vt:lpstr>
      <vt:lpstr>Und Geschäftsprozesse werden globaler</vt:lpstr>
      <vt:lpstr>PowerPoint-Präsentation</vt:lpstr>
      <vt:lpstr>Umdenken heißt das Zauberwort</vt:lpstr>
      <vt:lpstr>Umdenken heißt das Zauberwort</vt:lpstr>
      <vt:lpstr>Wer ist beteiligt an einem IoT Usecase?</vt:lpstr>
      <vt:lpstr>Maturity</vt:lpstr>
      <vt:lpstr>Project Sketch</vt:lpstr>
      <vt:lpstr>Neue Geschäftsmodelle am Beispiel eines Automaten</vt:lpstr>
      <vt:lpstr>Industrie 4.0 –Teil des Internet der Dinge</vt:lpstr>
      <vt:lpstr>Fazit</vt:lpstr>
      <vt:lpstr>PowerPoint-Präsentation</vt:lpstr>
      <vt:lpstr> Kontakt</vt:lpstr>
      <vt:lpstr>PowerPoint-Präsentation</vt:lpstr>
      <vt:lpstr>PowerPoint-Präsentation</vt:lpstr>
      <vt:lpstr>The IoT - Das Internet der Dinge </vt:lpstr>
      <vt:lpstr>The Adaptive Enterprise </vt:lpstr>
      <vt:lpstr>Ist das der zukünftige Mensch?</vt:lpstr>
      <vt:lpstr>OC IoT Blueprint </vt:lpstr>
      <vt:lpstr>OC IoT Blueprint </vt:lpstr>
      <vt:lpstr>OC IoT Blueprint </vt:lpstr>
      <vt:lpstr>OC IoT Blueprint </vt:lpstr>
      <vt:lpstr>PowerPoint-Präsentation</vt:lpstr>
      <vt:lpstr>Unified Mobile Architecture</vt:lpstr>
      <vt:lpstr>Building the enterprise: Vision</vt:lpstr>
      <vt:lpstr>PowerPoint-Präsentation</vt:lpstr>
      <vt:lpstr>PowerPoint-Präsentation</vt:lpstr>
      <vt:lpstr>Event Driven Architecture am Beispiel Oracle</vt:lpstr>
      <vt:lpstr>Complex Event Driven Processing</vt:lpstr>
      <vt:lpstr>SOA Suite Blueprint or „The modern ESB“ or: PLM AI Service Bus</vt:lpstr>
      <vt:lpstr>Oracle SOA Suite - Service platform </vt:lpstr>
      <vt:lpstr>Lambda-Architektur: (Beinahe-)Echtzeit- Analyse großer Datenmengen</vt:lpstr>
      <vt:lpstr>Central vs. Application Databases</vt:lpstr>
      <vt:lpstr>Relational vs. Aggregate Data Models</vt:lpstr>
      <vt:lpstr>Polyglot Persistence</vt:lpstr>
      <vt:lpstr>NoSQL Databases</vt:lpstr>
    </vt:vector>
  </TitlesOfParts>
  <Company>OPITZ CONSULTING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v8</dc:title>
  <dc:subject>OC Corporate Design 2009</dc:subject>
  <dc:creator>tga, mvi, jwi</dc:creator>
  <cp:lastModifiedBy>Frank Hoppe</cp:lastModifiedBy>
  <cp:revision>228</cp:revision>
  <cp:lastPrinted>2014-01-27T16:01:10Z</cp:lastPrinted>
  <dcterms:created xsi:type="dcterms:W3CDTF">2009-09-02T11:47:37Z</dcterms:created>
  <dcterms:modified xsi:type="dcterms:W3CDTF">2014-06-28T13:29:41Z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0x010100E98DB9C97A1F3045907042E20B34DC7C</vt:lpwstr>
  </property>
  <property fmtid="{D5CDD505-2E9C-101B-9397-08002B2CF9AE}" pid="3" name="_dlc_DocIdItemGuid">
    <vt:lpwstr>d9237674-9e48-4df3-be2f-22391f742d9c</vt:lpwstr>
  </property>
</Properties>
</file>